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ink/ink1.xml" ContentType="application/inkml+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4" r:id="rId1"/>
  </p:sldMasterIdLst>
  <p:notesMasterIdLst>
    <p:notesMasterId r:id="rId55"/>
  </p:notesMasterIdLst>
  <p:sldIdLst>
    <p:sldId id="256" r:id="rId2"/>
    <p:sldId id="257" r:id="rId3"/>
    <p:sldId id="258" r:id="rId4"/>
    <p:sldId id="259" r:id="rId5"/>
    <p:sldId id="261" r:id="rId6"/>
    <p:sldId id="262" r:id="rId7"/>
    <p:sldId id="263" r:id="rId8"/>
    <p:sldId id="264" r:id="rId9"/>
    <p:sldId id="265" r:id="rId10"/>
    <p:sldId id="270" r:id="rId11"/>
    <p:sldId id="295" r:id="rId12"/>
    <p:sldId id="297" r:id="rId13"/>
    <p:sldId id="271" r:id="rId14"/>
    <p:sldId id="272" r:id="rId15"/>
    <p:sldId id="273" r:id="rId16"/>
    <p:sldId id="274" r:id="rId17"/>
    <p:sldId id="275" r:id="rId18"/>
    <p:sldId id="276" r:id="rId19"/>
    <p:sldId id="277" r:id="rId20"/>
    <p:sldId id="278" r:id="rId21"/>
    <p:sldId id="279" r:id="rId22"/>
    <p:sldId id="280" r:id="rId23"/>
    <p:sldId id="281" r:id="rId24"/>
    <p:sldId id="289" r:id="rId25"/>
    <p:sldId id="291" r:id="rId26"/>
    <p:sldId id="298" r:id="rId27"/>
    <p:sldId id="283" r:id="rId28"/>
    <p:sldId id="299" r:id="rId29"/>
    <p:sldId id="300" r:id="rId30"/>
    <p:sldId id="301" r:id="rId31"/>
    <p:sldId id="302" r:id="rId32"/>
    <p:sldId id="303" r:id="rId33"/>
    <p:sldId id="304" r:id="rId34"/>
    <p:sldId id="305" r:id="rId35"/>
    <p:sldId id="306" r:id="rId36"/>
    <p:sldId id="284" r:id="rId37"/>
    <p:sldId id="317" r:id="rId38"/>
    <p:sldId id="318" r:id="rId39"/>
    <p:sldId id="319" r:id="rId40"/>
    <p:sldId id="309" r:id="rId41"/>
    <p:sldId id="307" r:id="rId42"/>
    <p:sldId id="311" r:id="rId43"/>
    <p:sldId id="308" r:id="rId44"/>
    <p:sldId id="312" r:id="rId45"/>
    <p:sldId id="315" r:id="rId46"/>
    <p:sldId id="314" r:id="rId47"/>
    <p:sldId id="285" r:id="rId48"/>
    <p:sldId id="292" r:id="rId49"/>
    <p:sldId id="293" r:id="rId50"/>
    <p:sldId id="294" r:id="rId51"/>
    <p:sldId id="286" r:id="rId52"/>
    <p:sldId id="316" r:id="rId53"/>
    <p:sldId id="310" r:id="rId54"/>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1pPr>
    <a:lvl2pPr marL="457200"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2pPr>
    <a:lvl3pPr marL="914400"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3pPr>
    <a:lvl4pPr marL="1371600"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4pPr>
    <a:lvl5pPr marL="1828800"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5pPr>
    <a:lvl6pPr marL="2286000" algn="l" defTabSz="914400" rtl="0" eaLnBrk="1" latinLnBrk="0" hangingPunct="1">
      <a:defRPr kern="1200">
        <a:solidFill>
          <a:schemeClr val="tx1"/>
        </a:solidFill>
        <a:latin typeface="Tahoma" panose="020B0604030504040204" pitchFamily="34" charset="0"/>
        <a:ea typeface="+mn-ea"/>
        <a:cs typeface="+mn-cs"/>
      </a:defRPr>
    </a:lvl6pPr>
    <a:lvl7pPr marL="2743200" algn="l" defTabSz="914400" rtl="0" eaLnBrk="1" latinLnBrk="0" hangingPunct="1">
      <a:defRPr kern="1200">
        <a:solidFill>
          <a:schemeClr val="tx1"/>
        </a:solidFill>
        <a:latin typeface="Tahoma" panose="020B0604030504040204" pitchFamily="34" charset="0"/>
        <a:ea typeface="+mn-ea"/>
        <a:cs typeface="+mn-cs"/>
      </a:defRPr>
    </a:lvl7pPr>
    <a:lvl8pPr marL="3200400" algn="l" defTabSz="914400" rtl="0" eaLnBrk="1" latinLnBrk="0" hangingPunct="1">
      <a:defRPr kern="1200">
        <a:solidFill>
          <a:schemeClr val="tx1"/>
        </a:solidFill>
        <a:latin typeface="Tahoma" panose="020B0604030504040204" pitchFamily="34" charset="0"/>
        <a:ea typeface="+mn-ea"/>
        <a:cs typeface="+mn-cs"/>
      </a:defRPr>
    </a:lvl8pPr>
    <a:lvl9pPr marL="3657600" algn="l" defTabSz="914400" rtl="0" eaLnBrk="1" latinLnBrk="0" hangingPunct="1">
      <a:defRPr kern="1200">
        <a:solidFill>
          <a:schemeClr val="tx1"/>
        </a:solidFill>
        <a:latin typeface="Tahoma" panose="020B0604030504040204" pitchFamily="34"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99FF"/>
    <a:srgbClr val="3260F4"/>
    <a:srgbClr val="FF3300"/>
    <a:srgbClr val="008000"/>
    <a:srgbClr val="00CC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3313" autoAdjust="0"/>
  </p:normalViewPr>
  <p:slideViewPr>
    <p:cSldViewPr>
      <p:cViewPr varScale="1">
        <p:scale>
          <a:sx n="57" d="100"/>
          <a:sy n="57" d="100"/>
        </p:scale>
        <p:origin x="-1746" y="-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ink/ink1.xml><?xml version="1.0" encoding="utf-8"?>
<inkml:ink xmlns:inkml="http://www.w3.org/2003/InkML">
  <inkml:definitions>
    <inkml:context xml:id="ctx0">
      <inkml:inkSource xml:id="inkSrc0">
        <inkml:traceFormat>
          <inkml:channel name="X" type="integer" max="1280" units="cm"/>
          <inkml:channel name="Y" type="integer" max="1024" units="cm"/>
        </inkml:traceFormat>
        <inkml:channelProperties>
          <inkml:channelProperty channel="X" name="resolution" value="40" units="1/cm"/>
          <inkml:channelProperty channel="Y" name="resolution" value="40" units="1/cm"/>
        </inkml:channelProperties>
      </inkml:inkSource>
      <inkml:timestamp xml:id="ts0" timeString="2011-03-24T13:48:16.750"/>
    </inkml:context>
    <inkml:brush xml:id="br0">
      <inkml:brushProperty name="width" value="0.21167" units="cm"/>
      <inkml:brushProperty name="height" value="0.21167" units="cm"/>
      <inkml:brushProperty name="color" value="#5B5D6B"/>
      <inkml:brushProperty name="fitToCurve" value="1"/>
    </inkml:brush>
  </inkml:definitions>
  <inkml:trace contextRef="#ctx0" brushRef="#br0">57 142,'0'-28,"29"28,0 0,0 0,0 0,0 0,28 0,145 0,-115 0,86 0,-86 0,-58 0,0 0,-1 0,1 0,-29 0,29-28,0 28,0 0,0 0,-29 0,29 0,28 0,1 0,0 0,-58 0,29 0,-1 0,-28 0,0 0,29 0,0 0,0 0,-29 0,58 0,0 0,-1 0,1 0,-29 0,57 28,-57-28,28 0,-28 0,0 28,-29-28,29 0,28 0,1 0,86 0,-115 0,0 0,0 0,0 0,0 0,0 0,-1 0,-28 0,29 0,0 0,0 0,0 0,29 0,-1 0,1 0,-29 0,0 0,0 0,0 0,28 0,-57 0,58 0,0 0,-29 0,-1 0,30 0,-29 0,0 0,29 0,-58 0,57 0,-28 0,29 0,-58 0,58 0,-1 0,-28 0,0 0,29 0,0 0,-30 0,1 0,29 0,0 0,-29 0,-1 0,-28 0,29 0,29 0,-29 0,0 0,-29 0,29 0,0 0,57 0,-57 0,29 0,-1 0,1 0,-29 0,0 0,0 0,115 0,-28 0,-88 0,59 0,0 0,-1 28,30-28,86 0,-117 0,-27 0,86 0,-86-28,-29 28,0 0,0 0,-29 0,28 0,1 0,29 0,-58 0,58 0,28 0,-57 0,29 0,-29 0,0 0,0 0,-1 0,1 0,-29 0,29 0,0 0,0-28,29 28,-58 0,57 0,1 0,0 0,28 0,-57 0,0-28,0 28,0 0,0 0,0 0,-1 0,1 0,29 0,-29 0,29 0,-30 0,59 0,-87 0,58 0,28 0,-28 0,-29 0,0 0,0 0,0 0,-1 0,1 0,-29 0,58 0,-29 0,29 0,-58 0,28 0,1 0,29 0,-58 0,29 0,0 0,29 0,-30 0,1 0,87 0,-87 0,28 0,-28 0,-29 0,58 0,-29 0,0 0,0 0,-1 0,30 0,-29 0,29 0,-58 0,29 0,-1 0,30 0,-29 0,0 0,0 0,0 0,-1 0,1 0,0 0,29 0,-29 0,0 0,-2 0,31 0,-29 0,0 0,0 0,29 0,-30 0,-28 0,29 0,0 0,0 0,0 0,-29 0,29 0,28 0,-28 0,0 0,0 0,29 0,-29 0,0 0,-1 0,1 0,0 0,0 0,0 0,29 0,-30 0,-28 0,29 0,29 0,0 0,-29 0,-29 0,28 0,30 0,0 0,-58 0,58 0,-1 0,1 0,-29 0,-29 0,58 0,-1 0,-28 0,-29 0,29 0,29 0,-29 0,0 0,-1 0,117 0,-116 0,57 0,-57 0,0 0,0 0,29 0,-58 0,57 0,1 0,-29 0,-29 0,29 0,0 0,28 0,-28 0,-29 0,29 0,0 0,0 0,0 0,-1 0,1 0,0 0,0 0,-29 0,29 0,0 0,0 0,0 0,-29 0,28 0,30 0,-29 0,-29 0,58 0,-1 0,-28 0,0 0,29 0,0 0,-1 0,-28 0,-29 0,0 0,0 0,58 0,-29 0,-29 0,29 0,-29 0,0 0,29 0,-1 0,1 0,-29 0,29 0,-29 0,0 0,29 0,-29 0,0 0,57 0,0 0,1 0,-29 0,29 0,-29 0,28 0,1 0,-58 0,29 0,0 0,0 0,28 0,-57 0,0 0,58 0,0 0,144 0,-144 0,-29 0,-1 0,1 0,0 0,0 0,-29 0,29 0,0 0,0 0,-1 0,-28 0,29 0,0 0,0 0,0 0,-29 0,29 0,0 0,-1 0,1 0,-29 0,29 0,29 0,-29 0,-29 0,0 0,29 0,-1 0,1 0,0 0,-29-29,0 29,0 0,29 0,0 0,0 0,-29 0,29 0,0 0,-1 0,-28 0,0 0</inkml:trace>
  <inkml:trace contextRef="#ctx0" brushRef="#br0" timeOffset="5812">0 484,'28'0,"1"0,58 0,-58 0,144-58,58 58,0 0,0-57,-202 57,173 0,29 0,-145 0,87 0,-145 0,1 0,29 0,-29 0,-29 0,57-28,30 28,-29 0,57 0,-28 0,-1 0,87 0,-115 0,-58 0,145 0,-59 0,-57 0,0 0,0 0,-29 0,0 0,29 0,-1 0,30 0,-29 0,115 0,1 28,-88-28,1 0,0 0,-29 0,57 0,30 29,-87-1,28-28,117 0,-59 29,-57-29,-29 0,-1 0,-28 0,29 0,0 0,29 0,-58 0,115 29,-57-29,0 0,-29 0,-29 0,29 0,-1 0,30-29,-29 29,0 0,29 0,115 29,-144-29,-29 0,28 0,30 0,0 0,0 0,-58 0,29 0,-2 0,2 0,0 0,-29 0,29 0,0 0,29 0,-30 0,1 0,29 0,57 0,59 0,-145 0,-1 0,30 0,-29 0,0 0,-29 0,58 0,-30 0,1 0,0 0,0 0,29 0,-29 0,-29 0,28 0,30 0,-29 0,0-29,0 29,29 0,-30 0,-28 0,0 0,29 0,0 0,29 0,-29 0,28 0,1 0,-29 0,0 0,0 0,0 0,28 0,-28 0,0 0,58 0,-30 0,-28 0,29 0,-29 0,0 0,28 0,-28 0,-29 0,29 0,29 0,0 0,-30 0,30 0,-29 0,-29-29,0 29,29 0,0 0,0 0,-29 0,29 0,28 0,-28 0,0 0,-29 0,29 0,115 0,-115 0,29 0,-58 0,29 0,0 0,-1 0,1 0,0 0,0 0,0 0,0 0,-29 0,29 0,-1 0,88 0,-116 0,29 0,0 0,-1 0,1 0,-29 0</inkml:trace>
  <inkml:trace contextRef="#ctx0" brushRef="#br0" timeOffset="8625">3376 455,'-29'0,"29"0,-29 0,0 0,0 0,0 0,29 0,-29 0,1 0,28 0,-58 0,29 0,-29 0,58 0,-29 0,-57 0,57 0,0 0,-86 0,28 0,29 0,1 0,-117 29,117-29,57 0,-58 0,29 0,29 0,-29 0,0 0,1 0,-1 0,0 0,0 0,-29 0,29 0,0 0,1 0,-1 0,-29 0,58 28,-29-28,1 0,-1 0,-115 0,86 0,30 0,-1 0,0 0,0 0,29-57,-144 57,115 0,-116 0,30 29,-58-29,86 0,1 0,28 0,29 0,0 0,-29 0,30 0,-1 0,29 0,-29 0,0 0,-29 0,58 0,-115 0,86 0,0 0,0 0,29 0,-29 0</inkml:trace>
  <inkml:trace contextRef="#ctx0" brushRef="#br0" timeOffset="10468">2077 29,'29'0,"0"0,-1 0,1 28,-29 1,58-29,-29 0,0 0,-29 0,29 0,28 0,-28 0,0 0,0 0,29 0,-1 0,30 0,28 0,-86 0,29 0,-58 0,29 0,0 0,0 0,-1 0,-28 0,58-29,0 29,0 0,-1-28,-28 28,29 0,0 0,57 28,-57-28,-29 0,-29-28,29 28,-1 0,30 0,-29 0,0 0,29 0,-30 0,1 0,-29 0,29 0,-29 0,29 0,0 0,0 0,115 0,-144 0,29 0,29 0,-29 0,-1 0,1 0,0 0,29 0,-29-29,-29 29,57 0,-28 0,29 0,0 29,-58-29,29 0,0 0,-1 0,1 0,-29 0,29 0,0 0,-29 0,0 0,58 0,-29 0,-1 0,1 0,29 0,0 0,-1 0,30 28,-87-28,29 0,0 0,0 0,27 0,-56 0,58 0,-29 0,0 0,-29 0,29 0,0 0,-1 0,1 0,-29 0,29 0,0 0,29 0,-29 0,-29 0,28 0,1 0,-29 0,0 0,29 0,0 0,0 0,-29 0,29 0,0 0,0 0,-1 0,-28 0,29 0,29 0,-29 0,0 0,0 0,-1 0,1 0,0 0,-29 0,29 0,0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3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panose="020B0604020202020204" pitchFamily="34" charset="0"/>
              </a:defRPr>
            </a:lvl1pPr>
          </a:lstStyle>
          <a:p>
            <a:endParaRPr lang="en-US" altLang="en-US"/>
          </a:p>
        </p:txBody>
      </p:sp>
      <p:sp>
        <p:nvSpPr>
          <p:cNvPr id="39939"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panose="020B0604020202020204" pitchFamily="34" charset="0"/>
              </a:defRPr>
            </a:lvl1pPr>
          </a:lstStyle>
          <a:p>
            <a:endParaRPr lang="en-US" altLang="en-US"/>
          </a:p>
        </p:txBody>
      </p:sp>
      <p:sp>
        <p:nvSpPr>
          <p:cNvPr id="3994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9941"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9942"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panose="020B0604020202020204" pitchFamily="34" charset="0"/>
              </a:defRPr>
            </a:lvl1pPr>
          </a:lstStyle>
          <a:p>
            <a:endParaRPr lang="en-US" altLang="en-US"/>
          </a:p>
        </p:txBody>
      </p:sp>
      <p:sp>
        <p:nvSpPr>
          <p:cNvPr id="39943"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atin typeface="Arial" panose="020B0604020202020204" pitchFamily="34" charset="0"/>
              </a:defRPr>
            </a:lvl1pPr>
          </a:lstStyle>
          <a:p>
            <a:fld id="{FEAEE29E-0F84-4041-8230-7B5C13CE19FA}" type="slidenum">
              <a:rPr lang="en-US" altLang="en-US"/>
              <a:pPr/>
              <a:t>‹#›</a:t>
            </a:fld>
            <a:endParaRPr lang="en-US" altLang="en-US"/>
          </a:p>
        </p:txBody>
      </p:sp>
    </p:spTree>
    <p:extLst>
      <p:ext uri="{BB962C8B-B14F-4D97-AF65-F5344CB8AC3E}">
        <p14:creationId xmlns:p14="http://schemas.microsoft.com/office/powerpoint/2010/main" val="174760919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fontAlgn="base">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fontAlgn="base">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fontAlgn="base">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fontAlgn="base">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8" Type="http://schemas.openxmlformats.org/officeDocument/2006/relationships/hyperlink" Target="http://en.wikipedia.org/wiki/Lesion" TargetMode="External"/><Relationship Id="rId3" Type="http://schemas.openxmlformats.org/officeDocument/2006/relationships/hyperlink" Target="http://en.wikipedia.org/wiki/Ascending_reticular_activating_system" TargetMode="External"/><Relationship Id="rId7" Type="http://schemas.openxmlformats.org/officeDocument/2006/relationships/hyperlink" Target="http://en.wikipedia.org/wiki/Brain_stem" TargetMode="External"/><Relationship Id="rId12" Type="http://schemas.openxmlformats.org/officeDocument/2006/relationships/hyperlink" Target="http://en.wikipedia.org/wiki/Cerebral_hemisphere" TargetMode="External"/><Relationship Id="rId2" Type="http://schemas.openxmlformats.org/officeDocument/2006/relationships/slide" Target="../slides/slide5.xml"/><Relationship Id="rId1" Type="http://schemas.openxmlformats.org/officeDocument/2006/relationships/notesMaster" Target="../notesMasters/notesMaster1.xml"/><Relationship Id="rId6" Type="http://schemas.openxmlformats.org/officeDocument/2006/relationships/hyperlink" Target="http://en.wikipedia.org/wiki/Thalamus" TargetMode="External"/><Relationship Id="rId11" Type="http://schemas.openxmlformats.org/officeDocument/2006/relationships/hyperlink" Target="http://en.wikipedia.org/wiki/Tentorium_cerebelli" TargetMode="External"/><Relationship Id="rId5" Type="http://schemas.openxmlformats.org/officeDocument/2006/relationships/hyperlink" Target="http://en.wikipedia.org/wiki/Midbrain" TargetMode="External"/><Relationship Id="rId10" Type="http://schemas.openxmlformats.org/officeDocument/2006/relationships/hyperlink" Target="http://en.wikipedia.org/wiki/Supratentorial" TargetMode="External"/><Relationship Id="rId4" Type="http://schemas.openxmlformats.org/officeDocument/2006/relationships/hyperlink" Target="http://en.wikipedia.org/wiki/Cerebral_cortex" TargetMode="External"/><Relationship Id="rId9" Type="http://schemas.openxmlformats.org/officeDocument/2006/relationships/hyperlink" Target="http://en.wikipedia.org/wiki/Brain_herniation"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26C8801-7AE6-4CDA-8099-E3F8CE1797A3}" type="slidenum">
              <a:rPr lang="en-US" altLang="en-US"/>
              <a:pPr/>
              <a:t>5</a:t>
            </a:fld>
            <a:endParaRPr lang="en-US" altLang="en-US"/>
          </a:p>
        </p:txBody>
      </p:sp>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p:txBody>
          <a:bodyPr/>
          <a:lstStyle/>
          <a:p>
            <a:r>
              <a:rPr lang="en-CA" altLang="en-US"/>
              <a:t>Mechanism of altered LOC</a:t>
            </a:r>
            <a:endParaRPr lang="en-US" altLang="en-US"/>
          </a:p>
          <a:p>
            <a:r>
              <a:rPr lang="en-US" altLang="en-US"/>
              <a:t>1) diffuse bihemispherical dysfunction: due to metabolic derangements or to diffuse cerebral disease (infection, edema, etc)</a:t>
            </a:r>
          </a:p>
          <a:p>
            <a:r>
              <a:rPr lang="en-US" altLang="en-US"/>
              <a:t>2) Brainstem dysfunction effecting RAS and/or reticular formation</a:t>
            </a:r>
          </a:p>
          <a:p>
            <a:r>
              <a:rPr lang="en-US" altLang="en-US"/>
              <a:t>- The </a:t>
            </a:r>
            <a:r>
              <a:rPr lang="en-US" altLang="en-US">
                <a:hlinkClick r:id="rId3" tooltip="Ascending reticular activating system"/>
              </a:rPr>
              <a:t>ascending reticular activating system</a:t>
            </a:r>
            <a:r>
              <a:rPr lang="en-US" altLang="en-US"/>
              <a:t> is a postulated group of neural connections that receives sensory input and projects to the </a:t>
            </a:r>
            <a:r>
              <a:rPr lang="en-US" altLang="en-US">
                <a:hlinkClick r:id="rId4"/>
              </a:rPr>
              <a:t>cerebral cortex</a:t>
            </a:r>
            <a:r>
              <a:rPr lang="en-US" altLang="en-US"/>
              <a:t> through the </a:t>
            </a:r>
            <a:r>
              <a:rPr lang="en-US" altLang="en-US">
                <a:hlinkClick r:id="rId5"/>
              </a:rPr>
              <a:t>midbrain</a:t>
            </a:r>
            <a:r>
              <a:rPr lang="en-US" altLang="en-US"/>
              <a:t> and </a:t>
            </a:r>
            <a:r>
              <a:rPr lang="en-US" altLang="en-US">
                <a:hlinkClick r:id="rId6"/>
              </a:rPr>
              <a:t>thalamus</a:t>
            </a:r>
            <a:r>
              <a:rPr lang="en-US" altLang="en-US"/>
              <a:t> from the retucular formation. Since this system is thought to modulate wakefulness and sleep, interference with it, such as injury, illness, or metabolic disturbances, could alter the level of consciousness.</a:t>
            </a:r>
          </a:p>
          <a:p>
            <a:endParaRPr lang="en-US" altLang="en-US"/>
          </a:p>
          <a:p>
            <a:r>
              <a:rPr lang="en-US" altLang="en-US"/>
              <a:t>Normally, stupor and coma are produced by interference with the </a:t>
            </a:r>
            <a:r>
              <a:rPr lang="en-US" altLang="en-US">
                <a:hlinkClick r:id="rId7" tooltip="Brain stem"/>
              </a:rPr>
              <a:t>brain stem</a:t>
            </a:r>
            <a:r>
              <a:rPr lang="en-US" altLang="en-US"/>
              <a:t>, such as can be caused by a </a:t>
            </a:r>
            <a:r>
              <a:rPr lang="en-US" altLang="en-US">
                <a:hlinkClick r:id="rId8"/>
              </a:rPr>
              <a:t>lesion</a:t>
            </a:r>
            <a:r>
              <a:rPr lang="en-US" altLang="en-US"/>
              <a:t> or indirect effects, such as </a:t>
            </a:r>
            <a:r>
              <a:rPr lang="en-US" altLang="en-US">
                <a:hlinkClick r:id="rId9"/>
              </a:rPr>
              <a:t>brain herniation</a:t>
            </a:r>
            <a:r>
              <a:rPr lang="en-US" altLang="en-US"/>
              <a:t>. Mass lesions in the brain stem normally cause coma due to their effects on the </a:t>
            </a:r>
            <a:r>
              <a:rPr lang="en-US" altLang="en-US" b="1"/>
              <a:t>reticular formation</a:t>
            </a:r>
            <a:r>
              <a:rPr lang="en-US" altLang="en-US"/>
              <a:t>. Mass </a:t>
            </a:r>
            <a:r>
              <a:rPr lang="en-US" altLang="en-US">
                <a:hlinkClick r:id="rId8" tooltip="Lesion"/>
              </a:rPr>
              <a:t>lesions</a:t>
            </a:r>
            <a:r>
              <a:rPr lang="en-US" altLang="en-US"/>
              <a:t> that occur </a:t>
            </a:r>
            <a:r>
              <a:rPr lang="en-US" altLang="en-US">
                <a:hlinkClick r:id="rId10" tooltip="Supratentorial"/>
              </a:rPr>
              <a:t>above</a:t>
            </a:r>
            <a:r>
              <a:rPr lang="en-US" altLang="en-US"/>
              <a:t> the </a:t>
            </a:r>
            <a:r>
              <a:rPr lang="en-US" altLang="en-US">
                <a:hlinkClick r:id="rId11"/>
              </a:rPr>
              <a:t>tentorium cerebelli</a:t>
            </a:r>
            <a:r>
              <a:rPr lang="en-US" altLang="en-US"/>
              <a:t> normally do not significantly alter the level of consciousness unless they are very large or affect both </a:t>
            </a:r>
            <a:r>
              <a:rPr lang="en-US" altLang="en-US">
                <a:hlinkClick r:id="rId12" tooltip="Cerebral hemisphere"/>
              </a:rPr>
              <a:t>cerebral hemispheres</a:t>
            </a:r>
            <a:r>
              <a:rPr lang="en-US" altLang="en-US"/>
              <a:t>.</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DE563D0-8D6B-4352-914E-1C9AA90E7FD9}" type="slidenum">
              <a:rPr lang="en-US" altLang="en-US"/>
              <a:pPr/>
              <a:t>21</a:t>
            </a:fld>
            <a:endParaRPr lang="en-US" altLang="en-US"/>
          </a:p>
        </p:txBody>
      </p:sp>
      <p:sp>
        <p:nvSpPr>
          <p:cNvPr id="69634" name="Rectangle 2"/>
          <p:cNvSpPr>
            <a:spLocks noGrp="1" noRot="1" noChangeAspect="1" noChangeArrowheads="1" noTextEdit="1"/>
          </p:cNvSpPr>
          <p:nvPr>
            <p:ph type="sldImg"/>
          </p:nvPr>
        </p:nvSpPr>
        <p:spPr>
          <a:ln/>
        </p:spPr>
      </p:sp>
      <p:sp>
        <p:nvSpPr>
          <p:cNvPr id="69635" name="Rectangle 3"/>
          <p:cNvSpPr>
            <a:spLocks noGrp="1" noChangeArrowheads="1"/>
          </p:cNvSpPr>
          <p:nvPr>
            <p:ph type="body" idx="1"/>
          </p:nvPr>
        </p:nvSpPr>
        <p:spPr/>
        <p:txBody>
          <a:bodyPr/>
          <a:lstStyle/>
          <a:p>
            <a:r>
              <a:rPr lang="en-US" altLang="en-US"/>
              <a:t>Naloxone – dosing (0.1 mg/kg peds or 2-4mg adults)</a:t>
            </a:r>
            <a:br>
              <a:rPr lang="en-US" altLang="en-US"/>
            </a:br>
            <a:r>
              <a:rPr lang="en-US" altLang="en-US"/>
              <a:t>  start with low dose and titrate in those that are on chronic or long acting or long acting (methadone)opioid users.  May need larger doses for some narcotics (ie fentanyl)</a:t>
            </a:r>
            <a:br>
              <a:rPr lang="en-US" altLang="en-US"/>
            </a:br>
            <a:r>
              <a:rPr lang="en-US" altLang="en-US"/>
              <a:t>- half-life of Naloxone 30-60mins, it is a common mistake to reverse an opiate overdose, then move on the the next pt. and find out the LOC starts to decline again. The general principal is always to start a Naloxone infusion if a bolus had clinical effect. </a:t>
            </a:r>
          </a:p>
          <a:p>
            <a:r>
              <a:rPr lang="en-US" altLang="en-US"/>
              <a:t>Oxygen - maintain O2 sat &gt;90%</a:t>
            </a:r>
            <a:br>
              <a:rPr lang="en-US" altLang="en-US"/>
            </a:br>
            <a:endParaRPr lang="en-US" altLang="en-US"/>
          </a:p>
          <a:p>
            <a:r>
              <a:rPr lang="en-US" altLang="en-US"/>
              <a:t>Thiamine 100mg IV - Ataxia, vertical and horizontal nystagmus, confusion, hypotension, and ophthalmoplegia</a:t>
            </a:r>
            <a:br>
              <a:rPr lang="en-US" altLang="en-US"/>
            </a:br>
            <a:r>
              <a:rPr lang="en-US" altLang="en-US"/>
              <a:t>  conditions where you might see thiamine deficiency: Alcoholic, hyperthyoid state, neoplasia, anorexia nervosa, hyperemesis gravidarum, AIDS,</a:t>
            </a:r>
            <a:br>
              <a:rPr lang="en-US" altLang="en-US"/>
            </a:br>
            <a:r>
              <a:rPr lang="en-US" altLang="en-US"/>
              <a:t>- little downside to giving it </a:t>
            </a:r>
          </a:p>
          <a:p>
            <a:endParaRPr lang="en-CA" altLang="en-US"/>
          </a:p>
          <a:p>
            <a:r>
              <a:rPr lang="en-US" altLang="en-US"/>
              <a:t>Flumazanil? - could trigger seizure if multi-drug overdose </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F5D2F3C-7285-406F-99EB-67C6658F75E2}" type="slidenum">
              <a:rPr lang="en-US" altLang="en-US"/>
              <a:pPr/>
              <a:t>22</a:t>
            </a:fld>
            <a:endParaRPr lang="en-US" altLang="en-US"/>
          </a:p>
        </p:txBody>
      </p:sp>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p:txBody>
          <a:bodyPr/>
          <a:lstStyle/>
          <a:p>
            <a:r>
              <a:rPr lang="en-US" altLang="en-US"/>
              <a:t>Mannitol</a:t>
            </a:r>
          </a:p>
          <a:p>
            <a:r>
              <a:rPr lang="en-US" altLang="en-US"/>
              <a:t>Kamel et al. crit care Med 2011, mar 39;554 - </a:t>
            </a:r>
            <a:r>
              <a:rPr lang="en-US" altLang="en-US" b="1"/>
              <a:t>Hypertonic saline versus mannitol for the treatment of elevated intracranial pressure: A meta-analysis of randomized clinical trials</a:t>
            </a:r>
            <a:r>
              <a:rPr lang="en-US" altLang="en-US"/>
              <a:t> </a:t>
            </a:r>
          </a:p>
          <a:p>
            <a:r>
              <a:rPr lang="en-US" altLang="en-US" i="1"/>
              <a:t>hypertonic saline is more effective than mannitol for the treatment of elevated intracranial pressure.</a:t>
            </a:r>
            <a:r>
              <a:rPr lang="en-US" altLang="en-US"/>
              <a:t> However, of the patients who were treated with HTS, some received starch as an adjunct that might have influenced the results. More importantly, it is not entirely clear which particular dosage of an osmotherapeutic agent is associated with a maximum decrease in ICP and at which cost in terms of potential adverse effects. </a:t>
            </a:r>
          </a:p>
          <a:p>
            <a:endParaRPr lang="en-US" altLang="en-US"/>
          </a:p>
          <a:p>
            <a:r>
              <a:rPr lang="en-US" altLang="en-US"/>
              <a:t>HOB – 30 degrees</a:t>
            </a:r>
          </a:p>
          <a:p>
            <a:r>
              <a:rPr lang="en-US" altLang="en-US"/>
              <a:t>Ventilate to pCO2 30-35</a:t>
            </a:r>
          </a:p>
          <a:p>
            <a:r>
              <a:rPr lang="en-CA" altLang="en-US"/>
              <a:t>Urgent CT scan</a:t>
            </a:r>
          </a:p>
          <a:p>
            <a:endParaRPr lang="en-CA" altLang="en-US"/>
          </a:p>
          <a:p>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EA4CDC9-054C-475A-B163-21DBD87ADFB1}" type="slidenum">
              <a:rPr lang="en-US" altLang="en-US"/>
              <a:pPr/>
              <a:t>23</a:t>
            </a:fld>
            <a:endParaRPr lang="en-US" altLang="en-US"/>
          </a:p>
        </p:txBody>
      </p:sp>
      <p:sp>
        <p:nvSpPr>
          <p:cNvPr id="73730" name="Rectangle 2"/>
          <p:cNvSpPr>
            <a:spLocks noGrp="1" noRot="1" noChangeAspect="1" noChangeArrowheads="1" noTextEdit="1"/>
          </p:cNvSpPr>
          <p:nvPr>
            <p:ph type="sldImg"/>
          </p:nvPr>
        </p:nvSpPr>
        <p:spPr>
          <a:ln/>
        </p:spPr>
      </p:sp>
      <p:sp>
        <p:nvSpPr>
          <p:cNvPr id="73731" name="Rectangle 3"/>
          <p:cNvSpPr>
            <a:spLocks noGrp="1" noChangeArrowheads="1"/>
          </p:cNvSpPr>
          <p:nvPr>
            <p:ph type="body" idx="1"/>
          </p:nvPr>
        </p:nvSpPr>
        <p:spPr/>
        <p:txBody>
          <a:bodyPr/>
          <a:lstStyle/>
          <a:p>
            <a:r>
              <a:rPr lang="en-US" altLang="en-US"/>
              <a:t>- Centrally acting antipyretics, such as acetaminophen, have no effect in poisoned patients, as the hyperthermia is not caused by resetting of the hypothalamic thermostat. Rather, the hypermetabolic state is responsible for the elevated core temperatures.</a:t>
            </a:r>
            <a:br>
              <a:rPr lang="en-US" altLang="en-US"/>
            </a:br>
            <a:r>
              <a:rPr lang="en-US" altLang="en-US"/>
              <a:t>- actively cooling by using cooling blankets, large fans (such as those used to dry floors in hospitals) with warm mist, and ice application to maximize evaporative cooling may be life saving.</a:t>
            </a:r>
            <a:br>
              <a:rPr lang="en-US" altLang="en-US"/>
            </a:br>
            <a:r>
              <a:rPr lang="en-US" altLang="en-US"/>
              <a:t>- benzodiazepines are beneficial in these patients as well. Benzodiazepine therapy reduces agitation and delirium in addition to seizure activity. In contrast, antipsychotic agents from the phenothiazine and butyrophenone classes (eg, haloperidol) may actually worsen the situation—they also have anticholinergic effects and may lower the seizure threshold. </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82313F4-CAE4-4ACB-8071-295862738428}" type="slidenum">
              <a:rPr lang="en-US" altLang="en-US"/>
              <a:pPr/>
              <a:t>24</a:t>
            </a:fld>
            <a:endParaRPr lang="en-US" altLang="en-US"/>
          </a:p>
        </p:txBody>
      </p:sp>
      <p:sp>
        <p:nvSpPr>
          <p:cNvPr id="82946" name="Rectangle 2"/>
          <p:cNvSpPr>
            <a:spLocks noGrp="1" noRot="1" noChangeAspect="1" noChangeArrowheads="1" noTextEdit="1"/>
          </p:cNvSpPr>
          <p:nvPr>
            <p:ph type="sldImg"/>
          </p:nvPr>
        </p:nvSpPr>
        <p:spPr>
          <a:ln/>
        </p:spPr>
      </p:sp>
      <p:sp>
        <p:nvSpPr>
          <p:cNvPr id="82947" name="Rectangle 3"/>
          <p:cNvSpPr>
            <a:spLocks noGrp="1" noChangeArrowheads="1"/>
          </p:cNvSpPr>
          <p:nvPr>
            <p:ph type="body" idx="1"/>
          </p:nvPr>
        </p:nvSpPr>
        <p:spPr/>
        <p:txBody>
          <a:bodyPr/>
          <a:lstStyle/>
          <a:p>
            <a:r>
              <a:rPr lang="en-CA" altLang="en-US"/>
              <a:t>Menigitis:</a:t>
            </a:r>
          </a:p>
          <a:p>
            <a:r>
              <a:rPr lang="en-US" altLang="en-US"/>
              <a:t>Ceftriaxone 2g IV + Vancomycin 1g IV</a:t>
            </a:r>
          </a:p>
          <a:p>
            <a:r>
              <a:rPr lang="en-US" altLang="en-US"/>
              <a:t>	+/- Acyclovir 10 mg/kg</a:t>
            </a:r>
          </a:p>
          <a:p>
            <a:r>
              <a:rPr lang="en-US" altLang="en-US"/>
              <a:t>	dexamethasone 10 mg</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494E721-4529-4158-BFA8-504E4367D1AA}" type="slidenum">
              <a:rPr lang="en-US" altLang="en-US"/>
              <a:pPr/>
              <a:t>25</a:t>
            </a:fld>
            <a:endParaRPr lang="en-US" altLang="en-US"/>
          </a:p>
        </p:txBody>
      </p:sp>
      <p:sp>
        <p:nvSpPr>
          <p:cNvPr id="86018" name="Rectangle 2"/>
          <p:cNvSpPr>
            <a:spLocks noGrp="1" noRot="1" noChangeAspect="1" noChangeArrowheads="1" noTextEdit="1"/>
          </p:cNvSpPr>
          <p:nvPr>
            <p:ph type="sldImg"/>
          </p:nvPr>
        </p:nvSpPr>
        <p:spPr>
          <a:ln/>
        </p:spPr>
      </p:sp>
      <p:sp>
        <p:nvSpPr>
          <p:cNvPr id="86019" name="Rectangle 3"/>
          <p:cNvSpPr>
            <a:spLocks noGrp="1" noChangeArrowheads="1"/>
          </p:cNvSpPr>
          <p:nvPr>
            <p:ph type="body" idx="1"/>
          </p:nvPr>
        </p:nvSpPr>
        <p:spPr/>
        <p:txBody>
          <a:bodyPr/>
          <a:lstStyle/>
          <a:p>
            <a:r>
              <a:rPr lang="en-US" altLang="en-US"/>
              <a:t>halperidol can be given IV and titrated to effect - initial dose of 0.5-1.0 mg IV =&gt; double the dose every 20-30 minutes prn (other suggest starting with 5mg IV)</a:t>
            </a:r>
            <a:br>
              <a:rPr lang="en-US" altLang="en-US"/>
            </a:br>
            <a:r>
              <a:rPr lang="en-US" altLang="en-US"/>
              <a:t>haloperidol should be used cautiously in patients with a prolonged QT interval, because there is some evidence that neuroleptic agents may cause torsade des pointes (some physicians would discontinue haloperidol if the QTc interval lengthens by &gt; 25%) </a:t>
            </a:r>
            <a:br>
              <a:rPr lang="en-US" altLang="en-US"/>
            </a:br>
            <a:r>
              <a:rPr lang="en-US" altLang="en-US"/>
              <a:t>BZD: lorazepam good if IV access. Midaz 2.5-5mg IM if no IV access</a:t>
            </a:r>
            <a:br>
              <a:rPr lang="en-US" altLang="en-US"/>
            </a:br>
            <a:r>
              <a:rPr lang="en-US" altLang="en-US"/>
              <a:t>use escalating doses if not working </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2753D6F-97A3-489B-B7B1-A3D00A990CD6}" type="slidenum">
              <a:rPr lang="en-US" altLang="en-US"/>
              <a:pPr/>
              <a:t>27</a:t>
            </a:fld>
            <a:endParaRPr lang="en-US" altLang="en-US"/>
          </a:p>
        </p:txBody>
      </p:sp>
      <p:sp>
        <p:nvSpPr>
          <p:cNvPr id="100354" name="Rectangle 2"/>
          <p:cNvSpPr>
            <a:spLocks noGrp="1" noRot="1" noChangeAspect="1" noChangeArrowheads="1" noTextEdit="1"/>
          </p:cNvSpPr>
          <p:nvPr>
            <p:ph type="sldImg"/>
          </p:nvPr>
        </p:nvSpPr>
        <p:spPr>
          <a:ln/>
        </p:spPr>
      </p:sp>
      <p:sp>
        <p:nvSpPr>
          <p:cNvPr id="100355"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74D06E0-86C8-464E-B557-978A15DF4C5A}" type="slidenum">
              <a:rPr lang="en-US" altLang="en-US"/>
              <a:pPr/>
              <a:t>29</a:t>
            </a:fld>
            <a:endParaRPr lang="en-US" altLang="en-US"/>
          </a:p>
        </p:txBody>
      </p:sp>
      <p:sp>
        <p:nvSpPr>
          <p:cNvPr id="103426" name="Rectangle 2"/>
          <p:cNvSpPr>
            <a:spLocks noGrp="1" noRot="1" noChangeAspect="1" noChangeArrowheads="1" noTextEdit="1"/>
          </p:cNvSpPr>
          <p:nvPr>
            <p:ph type="sldImg"/>
          </p:nvPr>
        </p:nvSpPr>
        <p:spPr>
          <a:ln/>
        </p:spPr>
      </p:sp>
      <p:sp>
        <p:nvSpPr>
          <p:cNvPr id="103427" name="Rectangle 3"/>
          <p:cNvSpPr>
            <a:spLocks noGrp="1" noChangeArrowheads="1"/>
          </p:cNvSpPr>
          <p:nvPr>
            <p:ph type="body" idx="1"/>
          </p:nvPr>
        </p:nvSpPr>
        <p:spPr/>
        <p:txBody>
          <a:bodyPr/>
          <a:lstStyle/>
          <a:p>
            <a:r>
              <a:rPr lang="en-US" altLang="en-US"/>
              <a:t>When faced with an elderly patient with an altered mental status, an emergency physician must first determine whether the patient's previous cognitive and behavioural function was normal, or whether the patient has an underlying dementia </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B82538F-ACC6-473C-9E5D-BB072F9BB2BF}" type="slidenum">
              <a:rPr lang="en-US" altLang="en-US"/>
              <a:pPr/>
              <a:t>32</a:t>
            </a:fld>
            <a:endParaRPr lang="en-US" altLang="en-US"/>
          </a:p>
        </p:txBody>
      </p:sp>
      <p:sp>
        <p:nvSpPr>
          <p:cNvPr id="109570" name="Rectangle 2"/>
          <p:cNvSpPr>
            <a:spLocks noGrp="1" noRot="1" noChangeAspect="1" noChangeArrowheads="1" noTextEdit="1"/>
          </p:cNvSpPr>
          <p:nvPr>
            <p:ph type="sldImg"/>
          </p:nvPr>
        </p:nvSpPr>
        <p:spPr>
          <a:ln/>
        </p:spPr>
      </p:sp>
      <p:sp>
        <p:nvSpPr>
          <p:cNvPr id="109571" name="Rectangle 3"/>
          <p:cNvSpPr>
            <a:spLocks noGrp="1" noChangeArrowheads="1"/>
          </p:cNvSpPr>
          <p:nvPr>
            <p:ph type="body" idx="1"/>
          </p:nvPr>
        </p:nvSpPr>
        <p:spPr/>
        <p:txBody>
          <a:bodyPr/>
          <a:lstStyle/>
          <a:p>
            <a:r>
              <a:rPr lang="en-US" altLang="en-US"/>
              <a:t>*Alcoholism often is overlooked in treating elderly patients. </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79156A-DC2A-410E-8A2A-8A3419BAF6F0}" type="slidenum">
              <a:rPr lang="en-US" altLang="en-US"/>
              <a:pPr/>
              <a:t>33</a:t>
            </a:fld>
            <a:endParaRPr lang="en-US" altLang="en-US"/>
          </a:p>
        </p:txBody>
      </p:sp>
      <p:sp>
        <p:nvSpPr>
          <p:cNvPr id="108546" name="Rectangle 2"/>
          <p:cNvSpPr>
            <a:spLocks noGrp="1" noRot="1" noChangeAspect="1" noChangeArrowheads="1" noTextEdit="1"/>
          </p:cNvSpPr>
          <p:nvPr>
            <p:ph type="sldImg"/>
          </p:nvPr>
        </p:nvSpPr>
        <p:spPr>
          <a:ln/>
        </p:spPr>
      </p:sp>
      <p:sp>
        <p:nvSpPr>
          <p:cNvPr id="108547" name="Rectangle 3"/>
          <p:cNvSpPr>
            <a:spLocks noGrp="1" noChangeArrowheads="1"/>
          </p:cNvSpPr>
          <p:nvPr>
            <p:ph type="body" idx="1"/>
          </p:nvPr>
        </p:nvSpPr>
        <p:spPr/>
        <p:txBody>
          <a:bodyPr/>
          <a:lstStyle/>
          <a:p>
            <a:r>
              <a:rPr lang="en-US" altLang="en-US"/>
              <a:t>medications are the most common cause of delirium, accounting for 22 to 39% of cases. </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B3B8E2C-3491-459C-B0E2-7FB2D84240CE}" type="slidenum">
              <a:rPr lang="en-US" altLang="en-US"/>
              <a:pPr/>
              <a:t>37</a:t>
            </a:fld>
            <a:endParaRPr lang="en-US" altLang="en-US"/>
          </a:p>
        </p:txBody>
      </p:sp>
      <p:sp>
        <p:nvSpPr>
          <p:cNvPr id="130050" name="Rectangle 2"/>
          <p:cNvSpPr>
            <a:spLocks noGrp="1" noRot="1" noChangeAspect="1" noChangeArrowheads="1" noTextEdit="1"/>
          </p:cNvSpPr>
          <p:nvPr>
            <p:ph type="sldImg"/>
          </p:nvPr>
        </p:nvSpPr>
        <p:spPr>
          <a:ln/>
        </p:spPr>
      </p:sp>
      <p:sp>
        <p:nvSpPr>
          <p:cNvPr id="130051" name="Rectangle 3"/>
          <p:cNvSpPr>
            <a:spLocks noGrp="1" noChangeArrowheads="1"/>
          </p:cNvSpPr>
          <p:nvPr>
            <p:ph type="body" idx="1"/>
          </p:nvPr>
        </p:nvSpPr>
        <p:spPr/>
        <p:txBody>
          <a:bodyPr/>
          <a:lstStyle/>
          <a:p>
            <a:r>
              <a:rPr lang="en-CA" altLang="en-US"/>
              <a:t>Purpura fulminans</a:t>
            </a:r>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A1510AD-F1D8-43BB-A0EA-0BD11978EC8F}" type="slidenum">
              <a:rPr lang="en-US" altLang="en-US"/>
              <a:pPr/>
              <a:t>7</a:t>
            </a:fld>
            <a:endParaRPr lang="en-US" altLang="en-US"/>
          </a:p>
        </p:txBody>
      </p:sp>
      <p:sp>
        <p:nvSpPr>
          <p:cNvPr id="45058" name="Rectangle 2"/>
          <p:cNvSpPr>
            <a:spLocks noGrp="1" noRot="1" noChangeAspect="1" noChangeArrowheads="1" noTextEdit="1"/>
          </p:cNvSpPr>
          <p:nvPr>
            <p:ph type="sldImg"/>
          </p:nvPr>
        </p:nvSpPr>
        <p:spPr>
          <a:ln/>
        </p:spPr>
      </p:sp>
      <p:sp>
        <p:nvSpPr>
          <p:cNvPr id="45059" name="Rectangle 3"/>
          <p:cNvSpPr>
            <a:spLocks noGrp="1" noChangeArrowheads="1"/>
          </p:cNvSpPr>
          <p:nvPr>
            <p:ph type="body" idx="1"/>
          </p:nvPr>
        </p:nvSpPr>
        <p:spPr/>
        <p:txBody>
          <a:bodyPr/>
          <a:lstStyle/>
          <a:p>
            <a:r>
              <a:rPr lang="en-US" altLang="en-US"/>
              <a:t>AVPU</a:t>
            </a:r>
            <a:br>
              <a:rPr lang="en-US" altLang="en-US"/>
            </a:br>
            <a:r>
              <a:rPr lang="en-US" altLang="en-US"/>
              <a:t>A= alert and aware</a:t>
            </a:r>
            <a:br>
              <a:rPr lang="en-US" altLang="en-US"/>
            </a:br>
            <a:r>
              <a:rPr lang="en-US" altLang="en-US"/>
              <a:t>V= responds to verbal stimuli</a:t>
            </a:r>
            <a:br>
              <a:rPr lang="en-US" altLang="en-US"/>
            </a:br>
            <a:r>
              <a:rPr lang="en-US" altLang="en-US"/>
              <a:t>P= responds to painful stimuli</a:t>
            </a:r>
            <a:br>
              <a:rPr lang="en-US" altLang="en-US"/>
            </a:br>
            <a:r>
              <a:rPr lang="en-US" altLang="en-US"/>
              <a:t>U= unresponsive</a:t>
            </a:r>
            <a:br>
              <a:rPr lang="en-US" altLang="en-US"/>
            </a:br>
            <a:r>
              <a:rPr lang="en-US" altLang="en-US"/>
              <a:t/>
            </a:r>
            <a:br>
              <a:rPr lang="en-US" altLang="en-US"/>
            </a:br>
            <a:r>
              <a:rPr lang="en-US" altLang="en-US"/>
              <a:t>Correlate to GCS of 15,13, 8, 6 </a:t>
            </a:r>
          </a:p>
          <a:p>
            <a:endParaRPr lang="en-US" altLang="en-US"/>
          </a:p>
          <a:p>
            <a:r>
              <a:rPr lang="en-US" altLang="en-US"/>
              <a:t>ACDU, a patient is assessed for </a:t>
            </a:r>
            <a:r>
              <a:rPr lang="en-US" altLang="en-US" b="1"/>
              <a:t>a</a:t>
            </a:r>
            <a:r>
              <a:rPr lang="en-US" altLang="en-US"/>
              <a:t>lertness, </a:t>
            </a:r>
            <a:r>
              <a:rPr lang="en-US" altLang="en-US" b="1"/>
              <a:t>c</a:t>
            </a:r>
            <a:r>
              <a:rPr lang="en-US" altLang="en-US"/>
              <a:t>onfusion, </a:t>
            </a:r>
            <a:r>
              <a:rPr lang="en-US" altLang="en-US" b="1"/>
              <a:t>d</a:t>
            </a:r>
            <a:r>
              <a:rPr lang="en-US" altLang="en-US"/>
              <a:t>rowsiness, and </a:t>
            </a:r>
            <a:r>
              <a:rPr lang="en-US" altLang="en-US" b="1"/>
              <a:t>u</a:t>
            </a:r>
            <a:r>
              <a:rPr lang="en-US" altLang="en-US"/>
              <a:t>nresponsiveness </a:t>
            </a:r>
          </a:p>
          <a:p>
            <a:pPr>
              <a:buFontTx/>
              <a:buChar char="-"/>
            </a:pPr>
            <a:endParaRPr lang="en-US"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7ED2761-062A-4153-9285-BD1242C3A9E5}" type="slidenum">
              <a:rPr lang="en-US" altLang="en-US"/>
              <a:pPr/>
              <a:t>38</a:t>
            </a:fld>
            <a:endParaRPr lang="en-US" altLang="en-US"/>
          </a:p>
        </p:txBody>
      </p:sp>
      <p:sp>
        <p:nvSpPr>
          <p:cNvPr id="132098" name="Rectangle 2"/>
          <p:cNvSpPr>
            <a:spLocks noGrp="1" noRot="1" noChangeAspect="1" noChangeArrowheads="1" noTextEdit="1"/>
          </p:cNvSpPr>
          <p:nvPr>
            <p:ph type="sldImg"/>
          </p:nvPr>
        </p:nvSpPr>
        <p:spPr>
          <a:ln/>
        </p:spPr>
      </p:sp>
      <p:sp>
        <p:nvSpPr>
          <p:cNvPr id="132099" name="Rectangle 3"/>
          <p:cNvSpPr>
            <a:spLocks noGrp="1" noChangeArrowheads="1"/>
          </p:cNvSpPr>
          <p:nvPr>
            <p:ph type="body" idx="1"/>
          </p:nvPr>
        </p:nvSpPr>
        <p:spPr/>
        <p:txBody>
          <a:bodyPr/>
          <a:lstStyle/>
          <a:p>
            <a:r>
              <a:rPr lang="en-CA" altLang="en-US"/>
              <a:t>Spider nevi – normal: up to 3 in men and 5 in women</a:t>
            </a:r>
            <a:endParaRPr lang="en-US"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A3401CA-C22F-47C9-85E1-20264B21AF7D}" type="slidenum">
              <a:rPr lang="en-US" altLang="en-US"/>
              <a:pPr/>
              <a:t>40</a:t>
            </a:fld>
            <a:endParaRPr lang="en-US" altLang="en-US"/>
          </a:p>
        </p:txBody>
      </p:sp>
      <p:sp>
        <p:nvSpPr>
          <p:cNvPr id="118786" name="Rectangle 2"/>
          <p:cNvSpPr>
            <a:spLocks noGrp="1" noRot="1" noChangeAspect="1" noChangeArrowheads="1" noTextEdit="1"/>
          </p:cNvSpPr>
          <p:nvPr>
            <p:ph type="sldImg"/>
          </p:nvPr>
        </p:nvSpPr>
        <p:spPr>
          <a:ln/>
        </p:spPr>
      </p:sp>
      <p:sp>
        <p:nvSpPr>
          <p:cNvPr id="118787" name="Rectangle 3"/>
          <p:cNvSpPr>
            <a:spLocks noGrp="1" noChangeArrowheads="1"/>
          </p:cNvSpPr>
          <p:nvPr>
            <p:ph type="body" idx="1"/>
          </p:nvPr>
        </p:nvSpPr>
        <p:spPr/>
        <p:txBody>
          <a:bodyPr/>
          <a:lstStyle/>
          <a:p>
            <a:r>
              <a:rPr lang="en-US" altLang="en-US"/>
              <a:t>- the plantar reflex is only clinically useful if present on one side =&gt; it suggests a hemispheric stroke or spinal cord pathology; bilateral Babinski responses are non-specific responses that can also be found in metabolic coma</a:t>
            </a:r>
          </a:p>
          <a:p>
            <a:r>
              <a:rPr lang="en-US" altLang="en-US"/>
              <a:t>- DTR's do not test the brain hemispheres or brainstem, and testing for DTR's is not particularly useful in comatose patients</a:t>
            </a:r>
          </a:p>
          <a:p>
            <a:endParaRPr lang="en-US"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38D63AF-AE75-491A-8938-3746A31354FC}" type="slidenum">
              <a:rPr lang="en-US" altLang="en-US"/>
              <a:pPr/>
              <a:t>45</a:t>
            </a:fld>
            <a:endParaRPr lang="en-US" altLang="en-US"/>
          </a:p>
        </p:txBody>
      </p:sp>
      <p:sp>
        <p:nvSpPr>
          <p:cNvPr id="125954" name="Rectangle 2"/>
          <p:cNvSpPr>
            <a:spLocks noGrp="1" noRot="1" noChangeAspect="1" noChangeArrowheads="1" noTextEdit="1"/>
          </p:cNvSpPr>
          <p:nvPr>
            <p:ph type="sldImg"/>
          </p:nvPr>
        </p:nvSpPr>
        <p:spPr>
          <a:ln/>
        </p:spPr>
      </p:sp>
      <p:sp>
        <p:nvSpPr>
          <p:cNvPr id="125955" name="Rectangle 3"/>
          <p:cNvSpPr>
            <a:spLocks noGrp="1" noChangeArrowheads="1"/>
          </p:cNvSpPr>
          <p:nvPr>
            <p:ph type="body" idx="1"/>
          </p:nvPr>
        </p:nvSpPr>
        <p:spPr/>
        <p:txBody>
          <a:bodyPr/>
          <a:lstStyle/>
          <a:p>
            <a:pPr>
              <a:lnSpc>
                <a:spcPct val="90000"/>
              </a:lnSpc>
              <a:buFontTx/>
              <a:buChar char="-"/>
            </a:pPr>
            <a:r>
              <a:rPr lang="en-US" altLang="en-US"/>
              <a:t>the standard mini mental status examination is geared towards the detection of cognitive impairment and it is not necessarily sensitive enough to detect the subtle deficits in attention associated with delirium </a:t>
            </a:r>
          </a:p>
          <a:p>
            <a:pPr>
              <a:lnSpc>
                <a:spcPct val="90000"/>
              </a:lnSpc>
              <a:buFontTx/>
              <a:buChar char="-"/>
            </a:pPr>
            <a:r>
              <a:rPr lang="en-US" altLang="en-US"/>
              <a:t>i) the patient's ability to focus and sustain attention– not being able to hold a conversation, being easily distracted, or the presence of perseveration.  Can test by asking to spell “world” backwords, count down from 20, etc.</a:t>
            </a:r>
            <a:br>
              <a:rPr lang="en-US" altLang="en-US"/>
            </a:br>
            <a:r>
              <a:rPr lang="en-US" altLang="en-US"/>
              <a:t>ii) the patient's capacity to think in an organized manner – memory deficit, disorientation, language disturbance or perceptual disturbance. ask about orientation, do they answer questions appropriately, rambling or irrelevant conversation, unclear or illogical flow of ideas, unpredictable switching of subject</a:t>
            </a:r>
            <a:br>
              <a:rPr lang="en-US" altLang="en-US"/>
            </a:br>
            <a:r>
              <a:rPr lang="en-US" altLang="en-US"/>
              <a:t>* note on disorientation.  Delirium may be present in a patient who is completely oriented to person, place, and time. A mental status examination that consists solely of questions that assess orientation will not detect delirium in these instances.</a:t>
            </a:r>
            <a:br>
              <a:rPr lang="en-US" altLang="en-US"/>
            </a:br>
            <a:r>
              <a:rPr lang="en-US" altLang="en-US"/>
              <a:t>iii) the patient's short-term memory - ask them to remember a few objects -apple, table, penny, etc.; how did they get to the hospital, what they were doing prior to that,</a:t>
            </a:r>
            <a:br>
              <a:rPr lang="en-US" altLang="en-US"/>
            </a:br>
            <a:r>
              <a:rPr lang="en-US" altLang="en-US"/>
              <a:t>- test both immediate and delayed recall.  </a:t>
            </a:r>
            <a:br>
              <a:rPr lang="en-US" altLang="en-US"/>
            </a:br>
            <a:r>
              <a:rPr lang="en-US" altLang="en-US"/>
              <a:t>- The patient with delirium always has some degree of memory impairment, with the greatest impact on short-term memory.  If they cannot perform immediate recall, suspect delirium </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4A70DA5-F568-4282-A04F-82431B8DEAC4}" type="slidenum">
              <a:rPr lang="en-US" altLang="en-US"/>
              <a:pPr/>
              <a:t>46</a:t>
            </a:fld>
            <a:endParaRPr lang="en-US" altLang="en-US"/>
          </a:p>
        </p:txBody>
      </p:sp>
      <p:sp>
        <p:nvSpPr>
          <p:cNvPr id="123906" name="Rectangle 2"/>
          <p:cNvSpPr>
            <a:spLocks noGrp="1" noRot="1" noChangeAspect="1" noChangeArrowheads="1" noTextEdit="1"/>
          </p:cNvSpPr>
          <p:nvPr>
            <p:ph type="sldImg"/>
          </p:nvPr>
        </p:nvSpPr>
        <p:spPr>
          <a:ln/>
        </p:spPr>
      </p:sp>
      <p:sp>
        <p:nvSpPr>
          <p:cNvPr id="123907" name="Rectangle 3"/>
          <p:cNvSpPr>
            <a:spLocks noGrp="1" noChangeArrowheads="1"/>
          </p:cNvSpPr>
          <p:nvPr>
            <p:ph type="body" idx="1"/>
          </p:nvPr>
        </p:nvSpPr>
        <p:spPr/>
        <p:txBody>
          <a:bodyPr/>
          <a:lstStyle/>
          <a:p>
            <a:pPr marL="228600" indent="-228600">
              <a:lnSpc>
                <a:spcPct val="80000"/>
              </a:lnSpc>
              <a:buFontTx/>
              <a:buAutoNum type="arabicParenR"/>
            </a:pPr>
            <a:r>
              <a:rPr lang="en-US" altLang="en-US" sz="800"/>
              <a:t>Eyes (pupils and eye movement):</a:t>
            </a:r>
          </a:p>
          <a:p>
            <a:pPr marL="228600" indent="-228600">
              <a:lnSpc>
                <a:spcPct val="80000"/>
              </a:lnSpc>
            </a:pPr>
            <a:r>
              <a:rPr lang="en-US" altLang="en-US" sz="800"/>
              <a:t>briskly reactive pupils and/or spontaneous eye movements almost always means a non-brainstem metabolic coma</a:t>
            </a:r>
            <a:endParaRPr lang="en-US" altLang="en-US" sz="800" b="1"/>
          </a:p>
          <a:p>
            <a:pPr marL="228600" indent="-228600">
              <a:lnSpc>
                <a:spcPct val="80000"/>
              </a:lnSpc>
            </a:pPr>
            <a:r>
              <a:rPr lang="en-US" altLang="en-US" sz="800"/>
              <a:t>brisk pupillary reflexes + poor/absent eye movements strongly suggests a sedative drug overdose</a:t>
            </a:r>
            <a:endParaRPr lang="en-US" altLang="en-US" sz="800" b="1"/>
          </a:p>
          <a:p>
            <a:pPr marL="228600" indent="-228600">
              <a:lnSpc>
                <a:spcPct val="80000"/>
              </a:lnSpc>
            </a:pPr>
            <a:r>
              <a:rPr lang="en-US" altLang="en-US" sz="800"/>
              <a:t>poorly reactive (but equal) pupils offer no clinical clues as to the etiology, or severity, of the coma</a:t>
            </a:r>
          </a:p>
          <a:p>
            <a:pPr marL="228600" indent="-228600">
              <a:lnSpc>
                <a:spcPct val="80000"/>
              </a:lnSpc>
            </a:pPr>
            <a:r>
              <a:rPr lang="en-US" altLang="en-US" sz="800"/>
              <a:t>totally unresponsive mid-sized/large (5 - 7mm) pupils imply midbrain pathology </a:t>
            </a:r>
          </a:p>
          <a:p>
            <a:pPr marL="228600" indent="-228600">
              <a:lnSpc>
                <a:spcPct val="80000"/>
              </a:lnSpc>
            </a:pPr>
            <a:r>
              <a:rPr lang="en-US" altLang="en-US" sz="800"/>
              <a:t>persistent conjugate deviation of the eyes towards one side suggests a stroke or seizure (seizure is suggested if there are persistent myoclonic jerking movements of the globe or eyelid fluttering/spasms)</a:t>
            </a:r>
          </a:p>
          <a:p>
            <a:pPr marL="228600" indent="-228600">
              <a:lnSpc>
                <a:spcPct val="80000"/>
              </a:lnSpc>
            </a:pPr>
            <a:r>
              <a:rPr lang="en-US" altLang="en-US" sz="800"/>
              <a:t>DEEPENING coma + unilateral DILATING pupil suggests a rapidly expanding supratentorial process and secondary transtentorial herniation until proved otherwise</a:t>
            </a:r>
            <a:endParaRPr lang="en-US" altLang="en-US" sz="800" b="1"/>
          </a:p>
          <a:p>
            <a:pPr marL="228600" indent="-228600">
              <a:lnSpc>
                <a:spcPct val="80000"/>
              </a:lnSpc>
            </a:pPr>
            <a:r>
              <a:rPr lang="en-US" altLang="en-US" sz="800"/>
              <a:t>The DILATING pupil is usually on the side of the supratentorial pathology, while the hemiplegia is usually contra-lateral</a:t>
            </a:r>
          </a:p>
          <a:p>
            <a:pPr marL="228600" indent="-228600">
              <a:lnSpc>
                <a:spcPct val="80000"/>
              </a:lnSpc>
            </a:pPr>
            <a:endParaRPr lang="en-US" altLang="en-US" sz="800"/>
          </a:p>
          <a:p>
            <a:pPr marL="228600" indent="-228600">
              <a:lnSpc>
                <a:spcPct val="80000"/>
              </a:lnSpc>
            </a:pPr>
            <a:r>
              <a:rPr lang="en-CA" altLang="en-US" sz="800"/>
              <a:t>2) Breathing</a:t>
            </a:r>
          </a:p>
          <a:p>
            <a:pPr marL="228600" indent="-228600">
              <a:lnSpc>
                <a:spcPct val="80000"/>
              </a:lnSpc>
            </a:pPr>
            <a:r>
              <a:rPr lang="en-US" altLang="en-US" sz="800"/>
              <a:t>A comfortable-looking patient, who has a normal breathing pattern +/- yawning, suggests a metabolic coma</a:t>
            </a:r>
            <a:endParaRPr lang="en-US" altLang="en-US" sz="800" b="1"/>
          </a:p>
          <a:p>
            <a:pPr marL="228600" indent="-228600">
              <a:lnSpc>
                <a:spcPct val="80000"/>
              </a:lnSpc>
            </a:pPr>
            <a:r>
              <a:rPr lang="en-US" altLang="en-US" sz="800"/>
              <a:t>An uncomfortable-looking patient + fixed mid-position/large pupil + absent eye movements + abnormal breathing pattern +/- coughing/swallowing/hiccuping motions suggests brainstem coma (primary or secondary)</a:t>
            </a:r>
          </a:p>
          <a:p>
            <a:pPr marL="228600" indent="-228600">
              <a:lnSpc>
                <a:spcPct val="80000"/>
              </a:lnSpc>
            </a:pPr>
            <a:r>
              <a:rPr lang="en-CA" altLang="en-US" sz="800"/>
              <a:t>3) </a:t>
            </a:r>
            <a:r>
              <a:rPr lang="en-US" altLang="en-US" sz="800"/>
              <a:t>posturing</a:t>
            </a:r>
            <a:br>
              <a:rPr lang="en-US" altLang="en-US" sz="800"/>
            </a:br>
            <a:r>
              <a:rPr lang="en-US" altLang="en-US" sz="800"/>
              <a:t>abnormal posturing can occur in early brainstem compression due to increased ICP and transtentorial herniation, and manifest first with decorticate posturing (arm flexion + lower limb extension) due to diencephalon compression =&gt; the patient can then sequentially manifest decerebrateposturing (internal rotation and extension of the arms + lower limb extension) due to midbrain compression as the brainstem is further compressed</a:t>
            </a:r>
            <a:br>
              <a:rPr lang="en-US" altLang="en-US" sz="800"/>
            </a:br>
            <a:r>
              <a:rPr lang="en-US" altLang="en-US" sz="800"/>
              <a:t>- abnormal posturing can be asymmetric, and decorticate posturing can occur simultaneously in one upper limb while the other upper limb shows decerebrate posturing</a:t>
            </a:r>
            <a:br>
              <a:rPr lang="en-US" altLang="en-US" sz="800"/>
            </a:br>
            <a:r>
              <a:rPr lang="en-US" altLang="en-US" sz="800"/>
              <a:t>- both forms of abnormal posturing can also occur in certain types of severe toxic or metabolic encephalopthies (eg. hepatic encephalopathy) and the presence of abnormal posturing does not necessarily imply brainstem compression unless there is other evidence of abnormal brainstem function (abnormal pupillary responses and/or abnormal breathing patterns and/or dilating pupil due to oculomotor nerve compression) </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EBF897F-B5B2-49C3-9986-9F66C3AE3567}" type="slidenum">
              <a:rPr lang="en-US" altLang="en-US"/>
              <a:pPr/>
              <a:t>47</a:t>
            </a:fld>
            <a:endParaRPr lang="en-US" altLang="en-US"/>
          </a:p>
        </p:txBody>
      </p:sp>
      <p:sp>
        <p:nvSpPr>
          <p:cNvPr id="87042" name="Rectangle 2"/>
          <p:cNvSpPr>
            <a:spLocks noGrp="1" noRot="1" noChangeAspect="1" noChangeArrowheads="1" noTextEdit="1"/>
          </p:cNvSpPr>
          <p:nvPr>
            <p:ph type="sldImg"/>
          </p:nvPr>
        </p:nvSpPr>
        <p:spPr>
          <a:ln/>
        </p:spPr>
      </p:sp>
      <p:sp>
        <p:nvSpPr>
          <p:cNvPr id="87043" name="Rectangle 3"/>
          <p:cNvSpPr>
            <a:spLocks noGrp="1" noChangeArrowheads="1"/>
          </p:cNvSpPr>
          <p:nvPr>
            <p:ph type="body" idx="1"/>
          </p:nvPr>
        </p:nvSpPr>
        <p:spPr/>
        <p:txBody>
          <a:bodyPr/>
          <a:lstStyle/>
          <a:p>
            <a:r>
              <a:rPr lang="en-US" altLang="en-US"/>
              <a:t>CBC - </a:t>
            </a:r>
          </a:p>
          <a:p>
            <a:r>
              <a:rPr lang="en-US" altLang="en-US"/>
              <a:t>anemia (B12 and folate deficiency, chronic illness, microangiopathic hemolytic anemia - TTP)</a:t>
            </a:r>
          </a:p>
          <a:p>
            <a:r>
              <a:rPr lang="en-US" altLang="en-US"/>
              <a:t>elevated white cell count (infections, sepsis, leukemia)</a:t>
            </a:r>
          </a:p>
          <a:p>
            <a:r>
              <a:rPr lang="en-US" altLang="en-US"/>
              <a:t>abnormal platelet count (thrombotic thrombocytopenic purpura, sepsis, DIC)</a:t>
            </a:r>
          </a:p>
          <a:p>
            <a:r>
              <a:rPr lang="en-US" altLang="en-US"/>
              <a:t>Ca</a:t>
            </a:r>
            <a:br>
              <a:rPr lang="en-US" altLang="en-US"/>
            </a:br>
            <a:r>
              <a:rPr lang="en-US" altLang="en-US"/>
              <a:t>Na</a:t>
            </a:r>
            <a:br>
              <a:rPr lang="en-US" altLang="en-US"/>
            </a:br>
            <a:r>
              <a:rPr lang="en-US" altLang="en-US"/>
              <a:t>Glucose</a:t>
            </a:r>
            <a:br>
              <a:rPr lang="en-US" altLang="en-US"/>
            </a:br>
            <a:r>
              <a:rPr lang="en-US" altLang="en-US"/>
              <a:t>BUN, Cr - ARF, uremia</a:t>
            </a:r>
            <a:br>
              <a:rPr lang="en-US" altLang="en-US"/>
            </a:br>
            <a:r>
              <a:rPr lang="en-US" altLang="en-US"/>
              <a:t>LFTs: liver failure, heat stroke, plant poisoning</a:t>
            </a:r>
            <a:br>
              <a:rPr lang="en-US" altLang="en-US"/>
            </a:br>
            <a:r>
              <a:rPr lang="en-US" altLang="en-US"/>
              <a:t>CK - AMI, rhabdomyolysis associated with heat stroke and other hyperpyrexia syndromes</a:t>
            </a:r>
            <a:br>
              <a:rPr lang="en-US" altLang="en-US"/>
            </a:br>
            <a:r>
              <a:rPr lang="en-US" altLang="en-US"/>
              <a:t>TSH, thyroid studies - if thyroid dysfunction suspected</a:t>
            </a:r>
            <a:br>
              <a:rPr lang="en-US" altLang="en-US"/>
            </a:br>
            <a:r>
              <a:rPr lang="en-US" altLang="en-US"/>
              <a:t>TnT - if ACS suspected </a:t>
            </a:r>
          </a:p>
          <a:p>
            <a:r>
              <a:rPr lang="en-US" altLang="en-US"/>
              <a:t>drug levels - if suspected OD to r/o co-ingestions: ASA, APAP, anti-epileptics, Li, digoxin </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E5B2D61-DE81-4B2D-92AB-6201F4C079C8}" type="slidenum">
              <a:rPr lang="en-US" altLang="en-US"/>
              <a:pPr/>
              <a:t>48</a:t>
            </a:fld>
            <a:endParaRPr lang="en-US" altLang="en-US"/>
          </a:p>
        </p:txBody>
      </p:sp>
      <p:sp>
        <p:nvSpPr>
          <p:cNvPr id="89090" name="Rectangle 2"/>
          <p:cNvSpPr>
            <a:spLocks noGrp="1" noRot="1" noChangeAspect="1" noChangeArrowheads="1" noTextEdit="1"/>
          </p:cNvSpPr>
          <p:nvPr>
            <p:ph type="sldImg"/>
          </p:nvPr>
        </p:nvSpPr>
        <p:spPr>
          <a:ln/>
        </p:spPr>
      </p:sp>
      <p:sp>
        <p:nvSpPr>
          <p:cNvPr id="89091" name="Rectangle 3"/>
          <p:cNvSpPr>
            <a:spLocks noGrp="1" noChangeArrowheads="1"/>
          </p:cNvSpPr>
          <p:nvPr>
            <p:ph type="body" idx="1"/>
          </p:nvPr>
        </p:nvSpPr>
        <p:spPr/>
        <p:txBody>
          <a:bodyPr/>
          <a:lstStyle/>
          <a:p>
            <a:r>
              <a:rPr lang="en-US" altLang="en-US"/>
              <a:t>Gas - hypercarbia (COPD);  metabolic acidosis (DKA, sepsis, shock, salicylate or methanol or cyanide toxicity, uremia)</a:t>
            </a:r>
          </a:p>
          <a:p>
            <a:r>
              <a:rPr lang="en-US" altLang="en-US"/>
              <a:t>Lactate - sepsis, post-seizure, toxic alcohols</a:t>
            </a:r>
          </a:p>
          <a:p>
            <a:r>
              <a:rPr lang="en-US" altLang="en-US"/>
              <a:t>CO level - toxicity</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D863135-EEBA-435B-8039-E978066D1EB2}" type="slidenum">
              <a:rPr lang="en-US" altLang="en-US"/>
              <a:pPr/>
              <a:t>49</a:t>
            </a:fld>
            <a:endParaRPr lang="en-US" altLang="en-US"/>
          </a:p>
        </p:txBody>
      </p:sp>
      <p:sp>
        <p:nvSpPr>
          <p:cNvPr id="91138" name="Rectangle 2"/>
          <p:cNvSpPr>
            <a:spLocks noGrp="1" noRot="1" noChangeAspect="1" noChangeArrowheads="1" noTextEdit="1"/>
          </p:cNvSpPr>
          <p:nvPr>
            <p:ph type="sldImg"/>
          </p:nvPr>
        </p:nvSpPr>
        <p:spPr>
          <a:ln/>
        </p:spPr>
      </p:sp>
      <p:sp>
        <p:nvSpPr>
          <p:cNvPr id="91139" name="Rectangle 3"/>
          <p:cNvSpPr>
            <a:spLocks noGrp="1" noChangeArrowheads="1"/>
          </p:cNvSpPr>
          <p:nvPr>
            <p:ph type="body" idx="1"/>
          </p:nvPr>
        </p:nvSpPr>
        <p:spPr/>
        <p:txBody>
          <a:bodyPr/>
          <a:lstStyle/>
          <a:p>
            <a:r>
              <a:rPr lang="en-US" altLang="en-US"/>
              <a:t>urinalysis:  Infection, Ketones, Hyperglycemia, Oxalate crystals – ethelyne glycol</a:t>
            </a:r>
            <a:br>
              <a:rPr lang="en-US" altLang="en-US"/>
            </a:br>
            <a:r>
              <a:rPr lang="en-US" altLang="en-US"/>
              <a:t>urine pregnancy</a:t>
            </a:r>
            <a:br>
              <a:rPr lang="en-US" altLang="en-US"/>
            </a:br>
            <a:r>
              <a:rPr lang="en-US" altLang="en-US"/>
              <a:t>?Urine drugs of abuse - probably doesn’t help management </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1B94317-C8F6-491E-9CCB-987202BDB558}" type="slidenum">
              <a:rPr lang="en-US" altLang="en-US"/>
              <a:pPr/>
              <a:t>50</a:t>
            </a:fld>
            <a:endParaRPr lang="en-US" altLang="en-US"/>
          </a:p>
        </p:txBody>
      </p:sp>
      <p:sp>
        <p:nvSpPr>
          <p:cNvPr id="93186" name="Rectangle 2"/>
          <p:cNvSpPr>
            <a:spLocks noGrp="1" noRot="1" noChangeAspect="1" noChangeArrowheads="1" noTextEdit="1"/>
          </p:cNvSpPr>
          <p:nvPr>
            <p:ph type="sldImg"/>
          </p:nvPr>
        </p:nvSpPr>
        <p:spPr>
          <a:ln/>
        </p:spPr>
      </p:sp>
      <p:sp>
        <p:nvSpPr>
          <p:cNvPr id="93187" name="Rectangle 3"/>
          <p:cNvSpPr>
            <a:spLocks noGrp="1" noChangeArrowheads="1"/>
          </p:cNvSpPr>
          <p:nvPr>
            <p:ph type="body" idx="1"/>
          </p:nvPr>
        </p:nvSpPr>
        <p:spPr/>
        <p:txBody>
          <a:bodyPr/>
          <a:lstStyle/>
          <a:p>
            <a:r>
              <a:rPr lang="en-US" altLang="en-US"/>
              <a:t>ECG - tachyarrhythmia or bradyarrythmia, cardiac ischemia or AMI or PE, signs of electrolyte disorders (potassium, calcium), TCA OD</a:t>
            </a:r>
            <a:br>
              <a:rPr lang="en-US" altLang="en-US"/>
            </a:br>
            <a:r>
              <a:rPr lang="en-US" altLang="en-US"/>
              <a:t>CXR- signs of pneumonia or CHF or PE </a:t>
            </a:r>
          </a:p>
          <a:p>
            <a:r>
              <a:rPr lang="en-US" altLang="en-US"/>
              <a:t>LP - if concerned about menigitis, SAH.  Indicated in the altered HIV patient, even if afebrile </a:t>
            </a:r>
          </a:p>
          <a:p>
            <a:r>
              <a:rPr lang="en-US" altLang="en-US"/>
              <a:t>Blood cultures - if worried about severe infection </a:t>
            </a:r>
          </a:p>
          <a:p>
            <a:r>
              <a:rPr lang="en-US" altLang="en-US"/>
              <a:t>EEG - r/o non-convulsive status epilepticus </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AD4972C-E93E-49E8-8984-FCCD8EDF52C2}" type="slidenum">
              <a:rPr lang="en-US" altLang="en-US"/>
              <a:pPr/>
              <a:t>52</a:t>
            </a:fld>
            <a:endParaRPr lang="en-US" altLang="en-US"/>
          </a:p>
        </p:txBody>
      </p:sp>
      <p:sp>
        <p:nvSpPr>
          <p:cNvPr id="128002" name="Rectangle 2"/>
          <p:cNvSpPr>
            <a:spLocks noGrp="1" noRot="1" noChangeAspect="1" noChangeArrowheads="1" noTextEdit="1"/>
          </p:cNvSpPr>
          <p:nvPr>
            <p:ph type="sldImg"/>
          </p:nvPr>
        </p:nvSpPr>
        <p:spPr>
          <a:ln/>
        </p:spPr>
      </p:sp>
      <p:sp>
        <p:nvSpPr>
          <p:cNvPr id="128003" name="Rectangle 3"/>
          <p:cNvSpPr>
            <a:spLocks noGrp="1" noChangeArrowheads="1"/>
          </p:cNvSpPr>
          <p:nvPr>
            <p:ph type="body" idx="1"/>
          </p:nvPr>
        </p:nvSpPr>
        <p:spPr/>
        <p:txBody>
          <a:bodyPr/>
          <a:lstStyle/>
          <a:p>
            <a:r>
              <a:rPr lang="en-US" altLang="en-US"/>
              <a:t>*Not an exhaustive list, ie. does not include psychiatric causes </a:t>
            </a:r>
          </a:p>
          <a:p>
            <a:r>
              <a:rPr lang="en-US" altLang="en-US"/>
              <a:t>many patients may have more than one cause of their delirium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94C9715-98BC-4C89-B14C-C6607A4CD26F}" type="slidenum">
              <a:rPr lang="en-US" altLang="en-US"/>
              <a:pPr/>
              <a:t>8</a:t>
            </a:fld>
            <a:endParaRPr lang="en-US" altLang="en-US"/>
          </a:p>
        </p:txBody>
      </p:sp>
      <p:sp>
        <p:nvSpPr>
          <p:cNvPr id="47106"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p:txBody>
          <a:bodyPr/>
          <a:lstStyle/>
          <a:p>
            <a:r>
              <a:rPr lang="en-US" altLang="en-US"/>
              <a:t>GCS</a:t>
            </a:r>
            <a:br>
              <a:rPr lang="en-US" altLang="en-US"/>
            </a:br>
            <a:r>
              <a:rPr lang="en-US" altLang="en-US"/>
              <a:t>First described in 1974</a:t>
            </a:r>
            <a:br>
              <a:rPr lang="en-US" altLang="en-US"/>
            </a:br>
            <a:r>
              <a:rPr lang="en-US" altLang="en-US"/>
              <a:t>Teasdale G, Jennett B. Assessment of coma and impaired consciousness. A practical scale. Lancet 1974;2:81.</a:t>
            </a:r>
            <a:br>
              <a:rPr lang="en-US" altLang="en-US"/>
            </a:br>
            <a:r>
              <a:rPr lang="en-US" altLang="en-US"/>
              <a:t>Validated in Trauma, meningitis and SAH</a:t>
            </a:r>
            <a:br>
              <a:rPr lang="en-US" altLang="en-US"/>
            </a:br>
            <a:r>
              <a:rPr lang="en-US" altLang="en-US"/>
              <a:t>Good intra-observer reliability</a:t>
            </a:r>
            <a:br>
              <a:rPr lang="en-US" altLang="en-US"/>
            </a:br>
            <a:r>
              <a:rPr lang="en-US" altLang="en-US"/>
              <a:t>Easy to use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CE51D36-FF03-490C-BA42-91CC0318549D}" type="slidenum">
              <a:rPr lang="en-US" altLang="en-US"/>
              <a:pPr/>
              <a:t>9</a:t>
            </a:fld>
            <a:endParaRPr lang="en-US" altLang="en-US"/>
          </a:p>
        </p:txBody>
      </p:sp>
      <p:sp>
        <p:nvSpPr>
          <p:cNvPr id="49154" name="Rectangle 2"/>
          <p:cNvSpPr>
            <a:spLocks noGrp="1" noRot="1" noChangeAspect="1" noChangeArrowheads="1" noTextEdit="1"/>
          </p:cNvSpPr>
          <p:nvPr>
            <p:ph type="sldImg"/>
          </p:nvPr>
        </p:nvSpPr>
        <p:spPr>
          <a:ln/>
        </p:spPr>
      </p:sp>
      <p:sp>
        <p:nvSpPr>
          <p:cNvPr id="49155" name="Rectangle 3"/>
          <p:cNvSpPr>
            <a:spLocks noGrp="1" noChangeArrowheads="1"/>
          </p:cNvSpPr>
          <p:nvPr>
            <p:ph type="body" idx="1"/>
          </p:nvPr>
        </p:nvSpPr>
        <p:spPr/>
        <p:txBody>
          <a:bodyPr/>
          <a:lstStyle/>
          <a:p>
            <a:pPr>
              <a:buFontTx/>
              <a:buChar char="-"/>
            </a:pPr>
            <a:r>
              <a:rPr lang="en-US" altLang="en-US"/>
              <a:t>Gill et al. Ann Emerg Med. 2007 Apr;49(4):403-7, 407 – test of inter-rater reliability </a:t>
            </a:r>
          </a:p>
          <a:p>
            <a:pPr>
              <a:buFontTx/>
              <a:buChar char="-"/>
            </a:pPr>
            <a:r>
              <a:rPr lang="en-CA" altLang="en-US"/>
              <a:t>Haukoos et al. </a:t>
            </a:r>
            <a:r>
              <a:rPr lang="en-US" altLang="en-US"/>
              <a:t>Ann Emerg Med. 2007 Jul;50(1):18-24. – external validation of SMS for clinical outcomes</a:t>
            </a:r>
          </a:p>
          <a:p>
            <a:endParaRPr lang="en-CA" altLang="en-US"/>
          </a:p>
          <a:p>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CB01ECA-8B28-4E28-8A3B-1ADB19DA78EA}" type="slidenum">
              <a:rPr lang="en-US" altLang="en-US"/>
              <a:pPr/>
              <a:t>11</a:t>
            </a:fld>
            <a:endParaRPr lang="en-US" altLang="en-US"/>
          </a:p>
        </p:txBody>
      </p:sp>
      <p:sp>
        <p:nvSpPr>
          <p:cNvPr id="95234" name="Rectangle 2"/>
          <p:cNvSpPr>
            <a:spLocks noGrp="1" noRot="1" noChangeAspect="1" noChangeArrowheads="1" noTextEdit="1"/>
          </p:cNvSpPr>
          <p:nvPr>
            <p:ph type="sldImg"/>
          </p:nvPr>
        </p:nvSpPr>
        <p:spPr>
          <a:ln/>
        </p:spPr>
      </p:sp>
      <p:sp>
        <p:nvSpPr>
          <p:cNvPr id="95235" name="Rectangle 3"/>
          <p:cNvSpPr>
            <a:spLocks noGrp="1" noChangeArrowheads="1"/>
          </p:cNvSpPr>
          <p:nvPr>
            <p:ph type="body" idx="1"/>
          </p:nvPr>
        </p:nvSpPr>
        <p:spPr/>
        <p:txBody>
          <a:bodyPr/>
          <a:lstStyle/>
          <a:p>
            <a:r>
              <a:rPr lang="en-US" altLang="en-US"/>
              <a:t>*Not an exhaustive list, ie. does not include psychiatric causes </a:t>
            </a:r>
          </a:p>
          <a:p>
            <a:r>
              <a:rPr lang="en-CA" altLang="en-US"/>
              <a:t>Pediatric specific causes: intussusception, Reye’s syndrome</a:t>
            </a:r>
            <a:endParaRPr lang="en-US" altLang="en-US"/>
          </a:p>
          <a:p>
            <a:r>
              <a:rPr lang="en-US" altLang="en-US"/>
              <a:t>many patients may have more than one cause of their delirium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069814C-3864-4ECE-B53E-85CF19C33A28}" type="slidenum">
              <a:rPr lang="en-US" altLang="en-US"/>
              <a:pPr/>
              <a:t>12</a:t>
            </a:fld>
            <a:endParaRPr lang="en-US" altLang="en-US"/>
          </a:p>
        </p:txBody>
      </p:sp>
      <p:sp>
        <p:nvSpPr>
          <p:cNvPr id="98306" name="Rectangle 2"/>
          <p:cNvSpPr>
            <a:spLocks noGrp="1" noRot="1" noChangeAspect="1" noChangeArrowheads="1" noTextEdit="1"/>
          </p:cNvSpPr>
          <p:nvPr>
            <p:ph type="sldImg"/>
          </p:nvPr>
        </p:nvSpPr>
        <p:spPr>
          <a:ln/>
        </p:spPr>
      </p:sp>
      <p:sp>
        <p:nvSpPr>
          <p:cNvPr id="98307" name="Rectangle 3"/>
          <p:cNvSpPr>
            <a:spLocks noGrp="1" noChangeArrowheads="1"/>
          </p:cNvSpPr>
          <p:nvPr>
            <p:ph type="body" idx="1"/>
          </p:nvPr>
        </p:nvSpPr>
        <p:spPr/>
        <p:txBody>
          <a:bodyPr/>
          <a:lstStyle/>
          <a:p>
            <a:r>
              <a:rPr lang="en-CA" altLang="en-US"/>
              <a:t>Mnemonics not the most practical way to approach the pt with altered LOC</a:t>
            </a:r>
          </a:p>
          <a:p>
            <a:r>
              <a:rPr lang="en-CA" altLang="en-US"/>
              <a:t>Let’s create an approach we can use in the ED</a:t>
            </a:r>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2733774-B035-4391-ADFE-7B2B25C237C8}" type="slidenum">
              <a:rPr lang="en-US" altLang="en-US"/>
              <a:pPr/>
              <a:t>13</a:t>
            </a:fld>
            <a:endParaRPr lang="en-US" altLang="en-US"/>
          </a:p>
        </p:txBody>
      </p:sp>
      <p:sp>
        <p:nvSpPr>
          <p:cNvPr id="60418" name="Rectangle 2"/>
          <p:cNvSpPr>
            <a:spLocks noGrp="1" noRot="1" noChangeAspect="1" noChangeArrowheads="1" noTextEdit="1"/>
          </p:cNvSpPr>
          <p:nvPr>
            <p:ph type="sldImg"/>
          </p:nvPr>
        </p:nvSpPr>
        <p:spPr>
          <a:ln/>
        </p:spPr>
      </p:sp>
      <p:sp>
        <p:nvSpPr>
          <p:cNvPr id="60419" name="Rectangle 3"/>
          <p:cNvSpPr>
            <a:spLocks noGrp="1" noChangeArrowheads="1"/>
          </p:cNvSpPr>
          <p:nvPr>
            <p:ph type="body" idx="1"/>
          </p:nvPr>
        </p:nvSpPr>
        <p:spPr/>
        <p:txBody>
          <a:bodyPr/>
          <a:lstStyle/>
          <a:p>
            <a:r>
              <a:rPr lang="en-CA" altLang="en-US"/>
              <a:t>Deal with abnormalities as you find them</a:t>
            </a:r>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58C6130-761F-4B47-B7D6-BAA7774BF6D8}" type="slidenum">
              <a:rPr lang="en-US" altLang="en-US"/>
              <a:pPr/>
              <a:t>14</a:t>
            </a:fld>
            <a:endParaRPr lang="en-US" altLang="en-US"/>
          </a:p>
        </p:txBody>
      </p:sp>
      <p:sp>
        <p:nvSpPr>
          <p:cNvPr id="121858" name="Rectangle 2"/>
          <p:cNvSpPr>
            <a:spLocks noGrp="1" noRot="1" noChangeAspect="1" noChangeArrowheads="1" noTextEdit="1"/>
          </p:cNvSpPr>
          <p:nvPr>
            <p:ph type="sldImg"/>
          </p:nvPr>
        </p:nvSpPr>
        <p:spPr>
          <a:ln/>
        </p:spPr>
      </p:sp>
      <p:sp>
        <p:nvSpPr>
          <p:cNvPr id="121859" name="Rectangle 3"/>
          <p:cNvSpPr>
            <a:spLocks noGrp="1" noChangeArrowheads="1"/>
          </p:cNvSpPr>
          <p:nvPr>
            <p:ph type="body" idx="1"/>
          </p:nvPr>
        </p:nvSpPr>
        <p:spPr/>
        <p:txBody>
          <a:bodyPr/>
          <a:lstStyle/>
          <a:p>
            <a:r>
              <a:rPr lang="en-CA" altLang="en-US"/>
              <a:t>- Intubate if GCS &lt;8 comes mostly from trauma literature</a:t>
            </a:r>
          </a:p>
          <a:p>
            <a:r>
              <a:rPr lang="en-US" altLang="en-US"/>
              <a:t>- Poisoned patients are unlikely to suffer from secondary brain injury, but decreased consciousness and loss of protective airway reflexes predispose to respiratory failure and aspiration</a:t>
            </a:r>
          </a:p>
          <a:p>
            <a:r>
              <a:rPr lang="en-US" altLang="en-US"/>
              <a:t>injury. However, the risk of aspiration is not confined to patients with a GCS of 8 or less, and the loss of airway reflexes cannot be reliably predicted using the GCS alone</a:t>
            </a:r>
          </a:p>
          <a:p>
            <a:r>
              <a:rPr lang="en-CA" altLang="en-US"/>
              <a:t>- GCS is not a good predictor of pharyngeal control, however, risk of aspiration does increase as GCS decreases.   </a:t>
            </a:r>
            <a:endParaRPr lang="en-US" altLang="en-US"/>
          </a:p>
          <a:p>
            <a:r>
              <a:rPr lang="en-US" altLang="en-US"/>
              <a:t>Donald, C. et al. Predictors of the need for rapid sequence intubation in the poisoned patient with reduced Glasgow coma score.</a:t>
            </a:r>
          </a:p>
          <a:p>
            <a:r>
              <a:rPr lang="en-US" altLang="en-US"/>
              <a:t>Emerg Med J. 2009 Jul;26(7):510-2. </a:t>
            </a:r>
          </a:p>
          <a:p>
            <a:r>
              <a:rPr lang="en-CA" altLang="en-US"/>
              <a:t>- Single centre prospective observational study of all poisoned pts over one year (73 pts). None of the 12 pts with a GCS &lt;8 had a poor outcome.  However, all were in a monitored setting (ED) and some required OPA, NPAs.</a:t>
            </a:r>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1980AA4-5B45-47A1-9A81-BE60A069264A}" type="slidenum">
              <a:rPr lang="en-US" altLang="en-US"/>
              <a:pPr/>
              <a:t>15</a:t>
            </a:fld>
            <a:endParaRPr lang="en-US" altLang="en-US"/>
          </a:p>
        </p:txBody>
      </p:sp>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p:txBody>
          <a:bodyPr/>
          <a:lstStyle/>
          <a:p>
            <a:r>
              <a:rPr lang="en-US" altLang="en-US"/>
              <a:t>Hyperpnia: this is a great differential pretty short and all things that can kill you and with different management </a:t>
            </a:r>
          </a:p>
          <a:p>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grpSp>
        <p:nvGrpSpPr>
          <p:cNvPr id="34818" name="Group 2"/>
          <p:cNvGrpSpPr>
            <a:grpSpLocks/>
          </p:cNvGrpSpPr>
          <p:nvPr/>
        </p:nvGrpSpPr>
        <p:grpSpPr bwMode="auto">
          <a:xfrm>
            <a:off x="0" y="1422400"/>
            <a:ext cx="9147175" cy="5435600"/>
            <a:chOff x="0" y="896"/>
            <a:chExt cx="5762" cy="3424"/>
          </a:xfrm>
        </p:grpSpPr>
        <p:grpSp>
          <p:nvGrpSpPr>
            <p:cNvPr id="34819" name="Group 3"/>
            <p:cNvGrpSpPr>
              <a:grpSpLocks/>
            </p:cNvGrpSpPr>
            <p:nvPr userDrawn="1"/>
          </p:nvGrpSpPr>
          <p:grpSpPr bwMode="auto">
            <a:xfrm>
              <a:off x="20" y="896"/>
              <a:ext cx="5742" cy="3424"/>
              <a:chOff x="20" y="896"/>
              <a:chExt cx="5742" cy="3424"/>
            </a:xfrm>
          </p:grpSpPr>
          <p:sp>
            <p:nvSpPr>
              <p:cNvPr id="34820" name="Freeform 4"/>
              <p:cNvSpPr>
                <a:spLocks/>
              </p:cNvSpPr>
              <p:nvPr userDrawn="1"/>
            </p:nvSpPr>
            <p:spPr bwMode="hidden">
              <a:xfrm>
                <a:off x="1399" y="1116"/>
                <a:ext cx="2815" cy="2110"/>
              </a:xfrm>
              <a:custGeom>
                <a:avLst/>
                <a:gdLst>
                  <a:gd name="T0" fmla="*/ 950 w 2815"/>
                  <a:gd name="T1" fmla="*/ 85 h 2110"/>
                  <a:gd name="T2" fmla="*/ 628 w 2815"/>
                  <a:gd name="T3" fmla="*/ 438 h 2110"/>
                  <a:gd name="T4" fmla="*/ 66 w 2815"/>
                  <a:gd name="T5" fmla="*/ 471 h 2110"/>
                  <a:gd name="T6" fmla="*/ 0 w 2815"/>
                  <a:gd name="T7" fmla="*/ 627 h 2110"/>
                  <a:gd name="T8" fmla="*/ 372 w 2815"/>
                  <a:gd name="T9" fmla="*/ 1026 h 2110"/>
                  <a:gd name="T10" fmla="*/ 611 w 2815"/>
                  <a:gd name="T11" fmla="*/ 902 h 2110"/>
                  <a:gd name="T12" fmla="*/ 992 w 2815"/>
                  <a:gd name="T13" fmla="*/ 1085 h 2110"/>
                  <a:gd name="T14" fmla="*/ 1116 w 2815"/>
                  <a:gd name="T15" fmla="*/ 1339 h 2110"/>
                  <a:gd name="T16" fmla="*/ 1083 w 2815"/>
                  <a:gd name="T17" fmla="*/ 1450 h 2110"/>
                  <a:gd name="T18" fmla="*/ 1124 w 2815"/>
                  <a:gd name="T19" fmla="*/ 1659 h 2110"/>
                  <a:gd name="T20" fmla="*/ 1149 w 2815"/>
                  <a:gd name="T21" fmla="*/ 1999 h 2110"/>
                  <a:gd name="T22" fmla="*/ 1463 w 2815"/>
                  <a:gd name="T23" fmla="*/ 2110 h 2110"/>
                  <a:gd name="T24" fmla="*/ 1686 w 2815"/>
                  <a:gd name="T25" fmla="*/ 2025 h 2110"/>
                  <a:gd name="T26" fmla="*/ 1603 w 2815"/>
                  <a:gd name="T27" fmla="*/ 1777 h 2110"/>
                  <a:gd name="T28" fmla="*/ 1991 w 2815"/>
                  <a:gd name="T29" fmla="*/ 1555 h 2110"/>
                  <a:gd name="T30" fmla="*/ 2281 w 2815"/>
                  <a:gd name="T31" fmla="*/ 1542 h 2110"/>
                  <a:gd name="T32" fmla="*/ 2446 w 2815"/>
                  <a:gd name="T33" fmla="*/ 1359 h 2110"/>
                  <a:gd name="T34" fmla="*/ 2361 w 2815"/>
                  <a:gd name="T35" fmla="*/ 1001 h 2110"/>
                  <a:gd name="T36" fmla="*/ 2606 w 2815"/>
                  <a:gd name="T37" fmla="*/ 893 h 2110"/>
                  <a:gd name="T38" fmla="*/ 2815 w 2815"/>
                  <a:gd name="T39" fmla="*/ 454 h 2110"/>
                  <a:gd name="T40" fmla="*/ 2518 w 2815"/>
                  <a:gd name="T41" fmla="*/ 0 h 2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815" h="2110">
                    <a:moveTo>
                      <a:pt x="950" y="85"/>
                    </a:moveTo>
                    <a:lnTo>
                      <a:pt x="628" y="438"/>
                    </a:lnTo>
                    <a:lnTo>
                      <a:pt x="66" y="471"/>
                    </a:lnTo>
                    <a:lnTo>
                      <a:pt x="0" y="627"/>
                    </a:lnTo>
                    <a:lnTo>
                      <a:pt x="372" y="1026"/>
                    </a:lnTo>
                    <a:lnTo>
                      <a:pt x="611" y="902"/>
                    </a:lnTo>
                    <a:lnTo>
                      <a:pt x="992" y="1085"/>
                    </a:lnTo>
                    <a:lnTo>
                      <a:pt x="1116" y="1339"/>
                    </a:lnTo>
                    <a:lnTo>
                      <a:pt x="1083" y="1450"/>
                    </a:lnTo>
                    <a:lnTo>
                      <a:pt x="1124" y="1659"/>
                    </a:lnTo>
                    <a:lnTo>
                      <a:pt x="1149" y="1999"/>
                    </a:lnTo>
                    <a:lnTo>
                      <a:pt x="1463" y="2110"/>
                    </a:lnTo>
                    <a:lnTo>
                      <a:pt x="1686" y="2025"/>
                    </a:lnTo>
                    <a:lnTo>
                      <a:pt x="1603" y="1777"/>
                    </a:lnTo>
                    <a:lnTo>
                      <a:pt x="1991" y="1555"/>
                    </a:lnTo>
                    <a:lnTo>
                      <a:pt x="2281" y="1542"/>
                    </a:lnTo>
                    <a:lnTo>
                      <a:pt x="2446" y="1359"/>
                    </a:lnTo>
                    <a:lnTo>
                      <a:pt x="2361" y="1001"/>
                    </a:lnTo>
                    <a:lnTo>
                      <a:pt x="2606" y="893"/>
                    </a:lnTo>
                    <a:lnTo>
                      <a:pt x="2815" y="454"/>
                    </a:lnTo>
                    <a:lnTo>
                      <a:pt x="2518" y="0"/>
                    </a:lnTo>
                  </a:path>
                </a:pathLst>
              </a:custGeom>
              <a:noFill/>
              <a:ln w="1524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4821" name="Freeform 5"/>
              <p:cNvSpPr>
                <a:spLocks/>
              </p:cNvSpPr>
              <p:nvPr userDrawn="1"/>
            </p:nvSpPr>
            <p:spPr bwMode="hidden">
              <a:xfrm>
                <a:off x="672" y="1116"/>
                <a:ext cx="3966" cy="2366"/>
              </a:xfrm>
              <a:custGeom>
                <a:avLst/>
                <a:gdLst>
                  <a:gd name="T0" fmla="*/ 1423 w 3966"/>
                  <a:gd name="T1" fmla="*/ 65 h 2366"/>
                  <a:gd name="T2" fmla="*/ 1148 w 3966"/>
                  <a:gd name="T3" fmla="*/ 262 h 2366"/>
                  <a:gd name="T4" fmla="*/ 934 w 3966"/>
                  <a:gd name="T5" fmla="*/ 216 h 2366"/>
                  <a:gd name="T6" fmla="*/ 529 w 3966"/>
                  <a:gd name="T7" fmla="*/ 314 h 2366"/>
                  <a:gd name="T8" fmla="*/ 174 w 3966"/>
                  <a:gd name="T9" fmla="*/ 327 h 2366"/>
                  <a:gd name="T10" fmla="*/ 0 w 3966"/>
                  <a:gd name="T11" fmla="*/ 628 h 2366"/>
                  <a:gd name="T12" fmla="*/ 91 w 3966"/>
                  <a:gd name="T13" fmla="*/ 726 h 2366"/>
                  <a:gd name="T14" fmla="*/ 231 w 3966"/>
                  <a:gd name="T15" fmla="*/ 654 h 2366"/>
                  <a:gd name="T16" fmla="*/ 430 w 3966"/>
                  <a:gd name="T17" fmla="*/ 687 h 2366"/>
                  <a:gd name="T18" fmla="*/ 504 w 3966"/>
                  <a:gd name="T19" fmla="*/ 850 h 2366"/>
                  <a:gd name="T20" fmla="*/ 347 w 3966"/>
                  <a:gd name="T21" fmla="*/ 1020 h 2366"/>
                  <a:gd name="T22" fmla="*/ 529 w 3966"/>
                  <a:gd name="T23" fmla="*/ 1144 h 2366"/>
                  <a:gd name="T24" fmla="*/ 727 w 3966"/>
                  <a:gd name="T25" fmla="*/ 1105 h 2366"/>
                  <a:gd name="T26" fmla="*/ 901 w 3966"/>
                  <a:gd name="T27" fmla="*/ 1216 h 2366"/>
                  <a:gd name="T28" fmla="*/ 1256 w 3966"/>
                  <a:gd name="T29" fmla="*/ 1229 h 2366"/>
                  <a:gd name="T30" fmla="*/ 1611 w 3966"/>
                  <a:gd name="T31" fmla="*/ 1425 h 2366"/>
                  <a:gd name="T32" fmla="*/ 1694 w 3966"/>
                  <a:gd name="T33" fmla="*/ 1673 h 2366"/>
                  <a:gd name="T34" fmla="*/ 1619 w 3966"/>
                  <a:gd name="T35" fmla="*/ 2118 h 2366"/>
                  <a:gd name="T36" fmla="*/ 1694 w 3966"/>
                  <a:gd name="T37" fmla="*/ 2268 h 2366"/>
                  <a:gd name="T38" fmla="*/ 2132 w 3966"/>
                  <a:gd name="T39" fmla="*/ 2242 h 2366"/>
                  <a:gd name="T40" fmla="*/ 2289 w 3966"/>
                  <a:gd name="T41" fmla="*/ 2366 h 2366"/>
                  <a:gd name="T42" fmla="*/ 2594 w 3966"/>
                  <a:gd name="T43" fmla="*/ 2046 h 2366"/>
                  <a:gd name="T44" fmla="*/ 2537 w 3966"/>
                  <a:gd name="T45" fmla="*/ 1817 h 2366"/>
                  <a:gd name="T46" fmla="*/ 2818 w 3966"/>
                  <a:gd name="T47" fmla="*/ 1673 h 2366"/>
                  <a:gd name="T48" fmla="*/ 3016 w 3966"/>
                  <a:gd name="T49" fmla="*/ 1719 h 2366"/>
                  <a:gd name="T50" fmla="*/ 3280 w 3966"/>
                  <a:gd name="T51" fmla="*/ 1615 h 2366"/>
                  <a:gd name="T52" fmla="*/ 3405 w 3966"/>
                  <a:gd name="T53" fmla="*/ 1174 h 2366"/>
                  <a:gd name="T54" fmla="*/ 3643 w 3966"/>
                  <a:gd name="T55" fmla="*/ 922 h 2366"/>
                  <a:gd name="T56" fmla="*/ 3966 w 3966"/>
                  <a:gd name="T57" fmla="*/ 896 h 2366"/>
                  <a:gd name="T58" fmla="*/ 3908 w 3966"/>
                  <a:gd name="T59" fmla="*/ 733 h 2366"/>
                  <a:gd name="T60" fmla="*/ 3669 w 3966"/>
                  <a:gd name="T61" fmla="*/ 563 h 2366"/>
                  <a:gd name="T62" fmla="*/ 3817 w 3966"/>
                  <a:gd name="T63" fmla="*/ 210 h 2366"/>
                  <a:gd name="T64" fmla="*/ 3590 w 3966"/>
                  <a:gd name="T65" fmla="*/ 0 h 2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966" h="2366">
                    <a:moveTo>
                      <a:pt x="1423" y="65"/>
                    </a:moveTo>
                    <a:lnTo>
                      <a:pt x="1148" y="262"/>
                    </a:lnTo>
                    <a:lnTo>
                      <a:pt x="934" y="216"/>
                    </a:lnTo>
                    <a:lnTo>
                      <a:pt x="529" y="314"/>
                    </a:lnTo>
                    <a:lnTo>
                      <a:pt x="174" y="327"/>
                    </a:lnTo>
                    <a:lnTo>
                      <a:pt x="0" y="628"/>
                    </a:lnTo>
                    <a:lnTo>
                      <a:pt x="91" y="726"/>
                    </a:lnTo>
                    <a:lnTo>
                      <a:pt x="231" y="654"/>
                    </a:lnTo>
                    <a:lnTo>
                      <a:pt x="430" y="687"/>
                    </a:lnTo>
                    <a:lnTo>
                      <a:pt x="504" y="850"/>
                    </a:lnTo>
                    <a:lnTo>
                      <a:pt x="347" y="1020"/>
                    </a:lnTo>
                    <a:lnTo>
                      <a:pt x="529" y="1144"/>
                    </a:lnTo>
                    <a:lnTo>
                      <a:pt x="727" y="1105"/>
                    </a:lnTo>
                    <a:lnTo>
                      <a:pt x="901" y="1216"/>
                    </a:lnTo>
                    <a:lnTo>
                      <a:pt x="1256" y="1229"/>
                    </a:lnTo>
                    <a:lnTo>
                      <a:pt x="1611" y="1425"/>
                    </a:lnTo>
                    <a:lnTo>
                      <a:pt x="1694" y="1673"/>
                    </a:lnTo>
                    <a:lnTo>
                      <a:pt x="1619" y="2118"/>
                    </a:lnTo>
                    <a:lnTo>
                      <a:pt x="1694" y="2268"/>
                    </a:lnTo>
                    <a:lnTo>
                      <a:pt x="2132" y="2242"/>
                    </a:lnTo>
                    <a:lnTo>
                      <a:pt x="2289" y="2366"/>
                    </a:lnTo>
                    <a:lnTo>
                      <a:pt x="2594" y="2046"/>
                    </a:lnTo>
                    <a:lnTo>
                      <a:pt x="2537" y="1817"/>
                    </a:lnTo>
                    <a:lnTo>
                      <a:pt x="2818" y="1673"/>
                    </a:lnTo>
                    <a:lnTo>
                      <a:pt x="3016" y="1719"/>
                    </a:lnTo>
                    <a:lnTo>
                      <a:pt x="3280" y="1615"/>
                    </a:lnTo>
                    <a:lnTo>
                      <a:pt x="3405" y="1174"/>
                    </a:lnTo>
                    <a:lnTo>
                      <a:pt x="3643" y="922"/>
                    </a:lnTo>
                    <a:lnTo>
                      <a:pt x="3966" y="896"/>
                    </a:lnTo>
                    <a:lnTo>
                      <a:pt x="3908" y="733"/>
                    </a:lnTo>
                    <a:lnTo>
                      <a:pt x="3669" y="563"/>
                    </a:lnTo>
                    <a:lnTo>
                      <a:pt x="3817" y="210"/>
                    </a:lnTo>
                    <a:lnTo>
                      <a:pt x="3590" y="0"/>
                    </a:lnTo>
                  </a:path>
                </a:pathLst>
              </a:custGeom>
              <a:noFill/>
              <a:ln w="1651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4822" name="Freeform 6"/>
              <p:cNvSpPr>
                <a:spLocks/>
              </p:cNvSpPr>
              <p:nvPr userDrawn="1"/>
            </p:nvSpPr>
            <p:spPr bwMode="hidden">
              <a:xfrm>
                <a:off x="20" y="1069"/>
                <a:ext cx="5732" cy="3107"/>
              </a:xfrm>
              <a:custGeom>
                <a:avLst/>
                <a:gdLst>
                  <a:gd name="T0" fmla="*/ 81 w 5732"/>
                  <a:gd name="T1" fmla="*/ 0 h 3107"/>
                  <a:gd name="T2" fmla="*/ 133 w 5732"/>
                  <a:gd name="T3" fmla="*/ 328 h 3107"/>
                  <a:gd name="T4" fmla="*/ 0 w 5732"/>
                  <a:gd name="T5" fmla="*/ 666 h 3107"/>
                  <a:gd name="T6" fmla="*/ 83 w 5732"/>
                  <a:gd name="T7" fmla="*/ 1221 h 3107"/>
                  <a:gd name="T8" fmla="*/ 413 w 5732"/>
                  <a:gd name="T9" fmla="*/ 1515 h 3107"/>
                  <a:gd name="T10" fmla="*/ 881 w 5732"/>
                  <a:gd name="T11" fmla="*/ 1700 h 3107"/>
                  <a:gd name="T12" fmla="*/ 1440 w 5732"/>
                  <a:gd name="T13" fmla="*/ 1651 h 3107"/>
                  <a:gd name="T14" fmla="*/ 1755 w 5732"/>
                  <a:gd name="T15" fmla="*/ 1940 h 3107"/>
                  <a:gd name="T16" fmla="*/ 1653 w 5732"/>
                  <a:gd name="T17" fmla="*/ 2126 h 3107"/>
                  <a:gd name="T18" fmla="*/ 1136 w 5732"/>
                  <a:gd name="T19" fmla="*/ 2142 h 3107"/>
                  <a:gd name="T20" fmla="*/ 911 w 5732"/>
                  <a:gd name="T21" fmla="*/ 2021 h 3107"/>
                  <a:gd name="T22" fmla="*/ 739 w 5732"/>
                  <a:gd name="T23" fmla="*/ 2142 h 3107"/>
                  <a:gd name="T24" fmla="*/ 954 w 5732"/>
                  <a:gd name="T25" fmla="*/ 2524 h 3107"/>
                  <a:gd name="T26" fmla="*/ 973 w 5732"/>
                  <a:gd name="T27" fmla="*/ 2905 h 3107"/>
                  <a:gd name="T28" fmla="*/ 1511 w 5732"/>
                  <a:gd name="T29" fmla="*/ 3107 h 3107"/>
                  <a:gd name="T30" fmla="*/ 1644 w 5732"/>
                  <a:gd name="T31" fmla="*/ 2922 h 3107"/>
                  <a:gd name="T32" fmla="*/ 2077 w 5732"/>
                  <a:gd name="T33" fmla="*/ 2797 h 3107"/>
                  <a:gd name="T34" fmla="*/ 2610 w 5732"/>
                  <a:gd name="T35" fmla="*/ 2962 h 3107"/>
                  <a:gd name="T36" fmla="*/ 3222 w 5732"/>
                  <a:gd name="T37" fmla="*/ 2812 h 3107"/>
                  <a:gd name="T38" fmla="*/ 3443 w 5732"/>
                  <a:gd name="T39" fmla="*/ 2922 h 3107"/>
                  <a:gd name="T40" fmla="*/ 3861 w 5732"/>
                  <a:gd name="T41" fmla="*/ 2648 h 3107"/>
                  <a:gd name="T42" fmla="*/ 4125 w 5732"/>
                  <a:gd name="T43" fmla="*/ 2311 h 3107"/>
                  <a:gd name="T44" fmla="*/ 4369 w 5732"/>
                  <a:gd name="T45" fmla="*/ 2318 h 3107"/>
                  <a:gd name="T46" fmla="*/ 4554 w 5732"/>
                  <a:gd name="T47" fmla="*/ 2445 h 3107"/>
                  <a:gd name="T48" fmla="*/ 5015 w 5732"/>
                  <a:gd name="T49" fmla="*/ 2142 h 3107"/>
                  <a:gd name="T50" fmla="*/ 5404 w 5732"/>
                  <a:gd name="T51" fmla="*/ 2185 h 3107"/>
                  <a:gd name="T52" fmla="*/ 5732 w 5732"/>
                  <a:gd name="T53" fmla="*/ 2069 h 3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732" h="3107">
                    <a:moveTo>
                      <a:pt x="81" y="0"/>
                    </a:moveTo>
                    <a:lnTo>
                      <a:pt x="133" y="328"/>
                    </a:lnTo>
                    <a:lnTo>
                      <a:pt x="0" y="666"/>
                    </a:lnTo>
                    <a:lnTo>
                      <a:pt x="83" y="1221"/>
                    </a:lnTo>
                    <a:lnTo>
                      <a:pt x="413" y="1515"/>
                    </a:lnTo>
                    <a:lnTo>
                      <a:pt x="881" y="1700"/>
                    </a:lnTo>
                    <a:lnTo>
                      <a:pt x="1440" y="1651"/>
                    </a:lnTo>
                    <a:lnTo>
                      <a:pt x="1755" y="1940"/>
                    </a:lnTo>
                    <a:lnTo>
                      <a:pt x="1653" y="2126"/>
                    </a:lnTo>
                    <a:lnTo>
                      <a:pt x="1136" y="2142"/>
                    </a:lnTo>
                    <a:lnTo>
                      <a:pt x="911" y="2021"/>
                    </a:lnTo>
                    <a:lnTo>
                      <a:pt x="739" y="2142"/>
                    </a:lnTo>
                    <a:lnTo>
                      <a:pt x="954" y="2524"/>
                    </a:lnTo>
                    <a:lnTo>
                      <a:pt x="973" y="2905"/>
                    </a:lnTo>
                    <a:lnTo>
                      <a:pt x="1511" y="3107"/>
                    </a:lnTo>
                    <a:lnTo>
                      <a:pt x="1644" y="2922"/>
                    </a:lnTo>
                    <a:lnTo>
                      <a:pt x="2077" y="2797"/>
                    </a:lnTo>
                    <a:lnTo>
                      <a:pt x="2610" y="2962"/>
                    </a:lnTo>
                    <a:lnTo>
                      <a:pt x="3222" y="2812"/>
                    </a:lnTo>
                    <a:lnTo>
                      <a:pt x="3443" y="2922"/>
                    </a:lnTo>
                    <a:lnTo>
                      <a:pt x="3861" y="2648"/>
                    </a:lnTo>
                    <a:lnTo>
                      <a:pt x="4125" y="2311"/>
                    </a:lnTo>
                    <a:lnTo>
                      <a:pt x="4369" y="2318"/>
                    </a:lnTo>
                    <a:lnTo>
                      <a:pt x="4554" y="2445"/>
                    </a:lnTo>
                    <a:lnTo>
                      <a:pt x="5015" y="2142"/>
                    </a:lnTo>
                    <a:lnTo>
                      <a:pt x="5404" y="2185"/>
                    </a:lnTo>
                    <a:lnTo>
                      <a:pt x="5732" y="2069"/>
                    </a:lnTo>
                  </a:path>
                </a:pathLst>
              </a:custGeom>
              <a:noFill/>
              <a:ln w="1651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4823" name="Freeform 7"/>
              <p:cNvSpPr>
                <a:spLocks/>
              </p:cNvSpPr>
              <p:nvPr userDrawn="1"/>
            </p:nvSpPr>
            <p:spPr bwMode="hidden">
              <a:xfrm>
                <a:off x="242" y="1145"/>
                <a:ext cx="5512" cy="2760"/>
              </a:xfrm>
              <a:custGeom>
                <a:avLst/>
                <a:gdLst>
                  <a:gd name="T0" fmla="*/ 240 w 5512"/>
                  <a:gd name="T1" fmla="*/ 0 h 2760"/>
                  <a:gd name="T2" fmla="*/ 0 w 5512"/>
                  <a:gd name="T3" fmla="*/ 336 h 2760"/>
                  <a:gd name="T4" fmla="*/ 82 w 5512"/>
                  <a:gd name="T5" fmla="*/ 821 h 2760"/>
                  <a:gd name="T6" fmla="*/ 243 w 5512"/>
                  <a:gd name="T7" fmla="*/ 873 h 2760"/>
                  <a:gd name="T8" fmla="*/ 473 w 5512"/>
                  <a:gd name="T9" fmla="*/ 1087 h 2760"/>
                  <a:gd name="T10" fmla="*/ 557 w 5512"/>
                  <a:gd name="T11" fmla="*/ 1441 h 2760"/>
                  <a:gd name="T12" fmla="*/ 839 w 5512"/>
                  <a:gd name="T13" fmla="*/ 1499 h 2760"/>
                  <a:gd name="T14" fmla="*/ 1258 w 5512"/>
                  <a:gd name="T15" fmla="*/ 1349 h 2760"/>
                  <a:gd name="T16" fmla="*/ 1307 w 5512"/>
                  <a:gd name="T17" fmla="*/ 1493 h 2760"/>
                  <a:gd name="T18" fmla="*/ 1621 w 5512"/>
                  <a:gd name="T19" fmla="*/ 1513 h 2760"/>
                  <a:gd name="T20" fmla="*/ 1862 w 5512"/>
                  <a:gd name="T21" fmla="*/ 1865 h 2760"/>
                  <a:gd name="T22" fmla="*/ 1668 w 5512"/>
                  <a:gd name="T23" fmla="*/ 2166 h 2760"/>
                  <a:gd name="T24" fmla="*/ 1308 w 5512"/>
                  <a:gd name="T25" fmla="*/ 2217 h 2760"/>
                  <a:gd name="T26" fmla="*/ 992 w 5512"/>
                  <a:gd name="T27" fmla="*/ 2172 h 2760"/>
                  <a:gd name="T28" fmla="*/ 903 w 5512"/>
                  <a:gd name="T29" fmla="*/ 2244 h 2760"/>
                  <a:gd name="T30" fmla="*/ 1008 w 5512"/>
                  <a:gd name="T31" fmla="*/ 2415 h 2760"/>
                  <a:gd name="T32" fmla="*/ 992 w 5512"/>
                  <a:gd name="T33" fmla="*/ 2538 h 2760"/>
                  <a:gd name="T34" fmla="*/ 1137 w 5512"/>
                  <a:gd name="T35" fmla="*/ 2760 h 2760"/>
                  <a:gd name="T36" fmla="*/ 1661 w 5512"/>
                  <a:gd name="T37" fmla="*/ 2623 h 2760"/>
                  <a:gd name="T38" fmla="*/ 1725 w 5512"/>
                  <a:gd name="T39" fmla="*/ 2492 h 2760"/>
                  <a:gd name="T40" fmla="*/ 1895 w 5512"/>
                  <a:gd name="T41" fmla="*/ 2551 h 2760"/>
                  <a:gd name="T42" fmla="*/ 2338 w 5512"/>
                  <a:gd name="T43" fmla="*/ 2448 h 2760"/>
                  <a:gd name="T44" fmla="*/ 2443 w 5512"/>
                  <a:gd name="T45" fmla="*/ 2714 h 2760"/>
                  <a:gd name="T46" fmla="*/ 2870 w 5512"/>
                  <a:gd name="T47" fmla="*/ 2541 h 2760"/>
                  <a:gd name="T48" fmla="*/ 3264 w 5512"/>
                  <a:gd name="T49" fmla="*/ 2591 h 2760"/>
                  <a:gd name="T50" fmla="*/ 3522 w 5512"/>
                  <a:gd name="T51" fmla="*/ 2427 h 2760"/>
                  <a:gd name="T52" fmla="*/ 3594 w 5512"/>
                  <a:gd name="T53" fmla="*/ 2081 h 2760"/>
                  <a:gd name="T54" fmla="*/ 4013 w 5512"/>
                  <a:gd name="T55" fmla="*/ 2087 h 2760"/>
                  <a:gd name="T56" fmla="*/ 4070 w 5512"/>
                  <a:gd name="T57" fmla="*/ 1924 h 2760"/>
                  <a:gd name="T58" fmla="*/ 4239 w 5512"/>
                  <a:gd name="T59" fmla="*/ 1931 h 2760"/>
                  <a:gd name="T60" fmla="*/ 4465 w 5512"/>
                  <a:gd name="T61" fmla="*/ 2094 h 2760"/>
                  <a:gd name="T62" fmla="*/ 4836 w 5512"/>
                  <a:gd name="T63" fmla="*/ 1814 h 2760"/>
                  <a:gd name="T64" fmla="*/ 5225 w 5512"/>
                  <a:gd name="T65" fmla="*/ 1785 h 2760"/>
                  <a:gd name="T66" fmla="*/ 5367 w 5512"/>
                  <a:gd name="T67" fmla="*/ 1571 h 2760"/>
                  <a:gd name="T68" fmla="*/ 5512 w 5512"/>
                  <a:gd name="T69" fmla="*/ 1585 h 27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512" h="2760">
                    <a:moveTo>
                      <a:pt x="240" y="0"/>
                    </a:moveTo>
                    <a:lnTo>
                      <a:pt x="0" y="336"/>
                    </a:lnTo>
                    <a:lnTo>
                      <a:pt x="82" y="821"/>
                    </a:lnTo>
                    <a:lnTo>
                      <a:pt x="243" y="873"/>
                    </a:lnTo>
                    <a:lnTo>
                      <a:pt x="473" y="1087"/>
                    </a:lnTo>
                    <a:lnTo>
                      <a:pt x="557" y="1441"/>
                    </a:lnTo>
                    <a:lnTo>
                      <a:pt x="839" y="1499"/>
                    </a:lnTo>
                    <a:lnTo>
                      <a:pt x="1258" y="1349"/>
                    </a:lnTo>
                    <a:lnTo>
                      <a:pt x="1307" y="1493"/>
                    </a:lnTo>
                    <a:lnTo>
                      <a:pt x="1621" y="1513"/>
                    </a:lnTo>
                    <a:lnTo>
                      <a:pt x="1862" y="1865"/>
                    </a:lnTo>
                    <a:lnTo>
                      <a:pt x="1668" y="2166"/>
                    </a:lnTo>
                    <a:lnTo>
                      <a:pt x="1308" y="2217"/>
                    </a:lnTo>
                    <a:lnTo>
                      <a:pt x="992" y="2172"/>
                    </a:lnTo>
                    <a:lnTo>
                      <a:pt x="903" y="2244"/>
                    </a:lnTo>
                    <a:lnTo>
                      <a:pt x="1008" y="2415"/>
                    </a:lnTo>
                    <a:lnTo>
                      <a:pt x="992" y="2538"/>
                    </a:lnTo>
                    <a:lnTo>
                      <a:pt x="1137" y="2760"/>
                    </a:lnTo>
                    <a:lnTo>
                      <a:pt x="1661" y="2623"/>
                    </a:lnTo>
                    <a:lnTo>
                      <a:pt x="1725" y="2492"/>
                    </a:lnTo>
                    <a:lnTo>
                      <a:pt x="1895" y="2551"/>
                    </a:lnTo>
                    <a:lnTo>
                      <a:pt x="2338" y="2448"/>
                    </a:lnTo>
                    <a:lnTo>
                      <a:pt x="2443" y="2714"/>
                    </a:lnTo>
                    <a:lnTo>
                      <a:pt x="2870" y="2541"/>
                    </a:lnTo>
                    <a:lnTo>
                      <a:pt x="3264" y="2591"/>
                    </a:lnTo>
                    <a:lnTo>
                      <a:pt x="3522" y="2427"/>
                    </a:lnTo>
                    <a:lnTo>
                      <a:pt x="3594" y="2081"/>
                    </a:lnTo>
                    <a:lnTo>
                      <a:pt x="4013" y="2087"/>
                    </a:lnTo>
                    <a:lnTo>
                      <a:pt x="4070" y="1924"/>
                    </a:lnTo>
                    <a:lnTo>
                      <a:pt x="4239" y="1931"/>
                    </a:lnTo>
                    <a:lnTo>
                      <a:pt x="4465" y="2094"/>
                    </a:lnTo>
                    <a:lnTo>
                      <a:pt x="4836" y="1814"/>
                    </a:lnTo>
                    <a:lnTo>
                      <a:pt x="5225" y="1785"/>
                    </a:lnTo>
                    <a:lnTo>
                      <a:pt x="5367" y="1571"/>
                    </a:lnTo>
                    <a:lnTo>
                      <a:pt x="5512" y="1585"/>
                    </a:lnTo>
                  </a:path>
                </a:pathLst>
              </a:custGeom>
              <a:noFill/>
              <a:ln w="1524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4824" name="Freeform 8"/>
              <p:cNvSpPr>
                <a:spLocks/>
              </p:cNvSpPr>
              <p:nvPr userDrawn="1"/>
            </p:nvSpPr>
            <p:spPr bwMode="hidden">
              <a:xfrm>
                <a:off x="4840" y="984"/>
                <a:ext cx="790" cy="1189"/>
              </a:xfrm>
              <a:custGeom>
                <a:avLst/>
                <a:gdLst>
                  <a:gd name="T0" fmla="*/ 139 w 790"/>
                  <a:gd name="T1" fmla="*/ 0 h 1189"/>
                  <a:gd name="T2" fmla="*/ 210 w 790"/>
                  <a:gd name="T3" fmla="*/ 233 h 1189"/>
                  <a:gd name="T4" fmla="*/ 159 w 790"/>
                  <a:gd name="T5" fmla="*/ 643 h 1189"/>
                  <a:gd name="T6" fmla="*/ 454 w 790"/>
                  <a:gd name="T7" fmla="*/ 771 h 1189"/>
                  <a:gd name="T8" fmla="*/ 605 w 790"/>
                  <a:gd name="T9" fmla="*/ 1046 h 1189"/>
                  <a:gd name="T10" fmla="*/ 790 w 790"/>
                  <a:gd name="T11" fmla="*/ 1189 h 1189"/>
                  <a:gd name="T12" fmla="*/ 540 w 790"/>
                  <a:gd name="T13" fmla="*/ 1111 h 1189"/>
                  <a:gd name="T14" fmla="*/ 363 w 790"/>
                  <a:gd name="T15" fmla="*/ 883 h 1189"/>
                  <a:gd name="T16" fmla="*/ 139 w 790"/>
                  <a:gd name="T17" fmla="*/ 852 h 1189"/>
                  <a:gd name="T18" fmla="*/ 0 w 790"/>
                  <a:gd name="T19" fmla="*/ 499 h 1189"/>
                  <a:gd name="T20" fmla="*/ 48 w 790"/>
                  <a:gd name="T21" fmla="*/ 209 h 1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90" h="1189">
                    <a:moveTo>
                      <a:pt x="139" y="0"/>
                    </a:moveTo>
                    <a:lnTo>
                      <a:pt x="210" y="233"/>
                    </a:lnTo>
                    <a:lnTo>
                      <a:pt x="159" y="643"/>
                    </a:lnTo>
                    <a:lnTo>
                      <a:pt x="454" y="771"/>
                    </a:lnTo>
                    <a:lnTo>
                      <a:pt x="605" y="1046"/>
                    </a:lnTo>
                    <a:lnTo>
                      <a:pt x="790" y="1189"/>
                    </a:lnTo>
                    <a:lnTo>
                      <a:pt x="540" y="1111"/>
                    </a:lnTo>
                    <a:lnTo>
                      <a:pt x="363" y="883"/>
                    </a:lnTo>
                    <a:lnTo>
                      <a:pt x="139" y="852"/>
                    </a:lnTo>
                    <a:lnTo>
                      <a:pt x="0" y="499"/>
                    </a:lnTo>
                    <a:lnTo>
                      <a:pt x="48" y="209"/>
                    </a:lnTo>
                  </a:path>
                </a:pathLst>
              </a:custGeom>
              <a:noFill/>
              <a:ln w="1524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4825" name="Freeform 9"/>
              <p:cNvSpPr>
                <a:spLocks/>
              </p:cNvSpPr>
              <p:nvPr userDrawn="1"/>
            </p:nvSpPr>
            <p:spPr bwMode="hidden">
              <a:xfrm>
                <a:off x="5173" y="896"/>
                <a:ext cx="579" cy="1117"/>
              </a:xfrm>
              <a:custGeom>
                <a:avLst/>
                <a:gdLst>
                  <a:gd name="T0" fmla="*/ 0 w 579"/>
                  <a:gd name="T1" fmla="*/ 0 h 1117"/>
                  <a:gd name="T2" fmla="*/ 128 w 579"/>
                  <a:gd name="T3" fmla="*/ 328 h 1117"/>
                  <a:gd name="T4" fmla="*/ 9 w 579"/>
                  <a:gd name="T5" fmla="*/ 659 h 1117"/>
                  <a:gd name="T6" fmla="*/ 40 w 579"/>
                  <a:gd name="T7" fmla="*/ 763 h 1117"/>
                  <a:gd name="T8" fmla="*/ 234 w 579"/>
                  <a:gd name="T9" fmla="*/ 739 h 1117"/>
                  <a:gd name="T10" fmla="*/ 344 w 579"/>
                  <a:gd name="T11" fmla="*/ 1055 h 1117"/>
                  <a:gd name="T12" fmla="*/ 579 w 579"/>
                  <a:gd name="T13" fmla="*/ 1117 h 1117"/>
                </a:gdLst>
                <a:ahLst/>
                <a:cxnLst>
                  <a:cxn ang="0">
                    <a:pos x="T0" y="T1"/>
                  </a:cxn>
                  <a:cxn ang="0">
                    <a:pos x="T2" y="T3"/>
                  </a:cxn>
                  <a:cxn ang="0">
                    <a:pos x="T4" y="T5"/>
                  </a:cxn>
                  <a:cxn ang="0">
                    <a:pos x="T6" y="T7"/>
                  </a:cxn>
                  <a:cxn ang="0">
                    <a:pos x="T8" y="T9"/>
                  </a:cxn>
                  <a:cxn ang="0">
                    <a:pos x="T10" y="T11"/>
                  </a:cxn>
                  <a:cxn ang="0">
                    <a:pos x="T12" y="T13"/>
                  </a:cxn>
                </a:cxnLst>
                <a:rect l="0" t="0" r="r" b="b"/>
                <a:pathLst>
                  <a:path w="579" h="1117">
                    <a:moveTo>
                      <a:pt x="0" y="0"/>
                    </a:moveTo>
                    <a:lnTo>
                      <a:pt x="128" y="328"/>
                    </a:lnTo>
                    <a:lnTo>
                      <a:pt x="9" y="659"/>
                    </a:lnTo>
                    <a:lnTo>
                      <a:pt x="40" y="763"/>
                    </a:lnTo>
                    <a:lnTo>
                      <a:pt x="234" y="739"/>
                    </a:lnTo>
                    <a:lnTo>
                      <a:pt x="344" y="1055"/>
                    </a:lnTo>
                    <a:lnTo>
                      <a:pt x="579" y="1117"/>
                    </a:lnTo>
                  </a:path>
                </a:pathLst>
              </a:custGeom>
              <a:noFill/>
              <a:ln w="1651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4826" name="Freeform 10"/>
              <p:cNvSpPr>
                <a:spLocks/>
              </p:cNvSpPr>
              <p:nvPr userDrawn="1"/>
            </p:nvSpPr>
            <p:spPr bwMode="hidden">
              <a:xfrm>
                <a:off x="3291" y="968"/>
                <a:ext cx="2471" cy="2396"/>
              </a:xfrm>
              <a:custGeom>
                <a:avLst/>
                <a:gdLst>
                  <a:gd name="T0" fmla="*/ 1118 w 2471"/>
                  <a:gd name="T1" fmla="*/ 0 h 2396"/>
                  <a:gd name="T2" fmla="*/ 1179 w 2471"/>
                  <a:gd name="T3" fmla="*/ 225 h 2396"/>
                  <a:gd name="T4" fmla="*/ 1393 w 2471"/>
                  <a:gd name="T5" fmla="*/ 339 h 2396"/>
                  <a:gd name="T6" fmla="*/ 1404 w 2471"/>
                  <a:gd name="T7" fmla="*/ 548 h 2396"/>
                  <a:gd name="T8" fmla="*/ 1342 w 2471"/>
                  <a:gd name="T9" fmla="*/ 732 h 2396"/>
                  <a:gd name="T10" fmla="*/ 1434 w 2471"/>
                  <a:gd name="T11" fmla="*/ 925 h 2396"/>
                  <a:gd name="T12" fmla="*/ 1455 w 2471"/>
                  <a:gd name="T13" fmla="*/ 1109 h 2396"/>
                  <a:gd name="T14" fmla="*/ 1311 w 2471"/>
                  <a:gd name="T15" fmla="*/ 1142 h 2396"/>
                  <a:gd name="T16" fmla="*/ 926 w 2471"/>
                  <a:gd name="T17" fmla="*/ 1384 h 2396"/>
                  <a:gd name="T18" fmla="*/ 975 w 2471"/>
                  <a:gd name="T19" fmla="*/ 1456 h 2396"/>
                  <a:gd name="T20" fmla="*/ 956 w 2471"/>
                  <a:gd name="T21" fmla="*/ 1624 h 2396"/>
                  <a:gd name="T22" fmla="*/ 782 w 2471"/>
                  <a:gd name="T23" fmla="*/ 1817 h 2396"/>
                  <a:gd name="T24" fmla="*/ 539 w 2471"/>
                  <a:gd name="T25" fmla="*/ 1978 h 2396"/>
                  <a:gd name="T26" fmla="*/ 152 w 2471"/>
                  <a:gd name="T27" fmla="*/ 2026 h 2396"/>
                  <a:gd name="T28" fmla="*/ 19 w 2471"/>
                  <a:gd name="T29" fmla="*/ 2251 h 2396"/>
                  <a:gd name="T30" fmla="*/ 0 w 2471"/>
                  <a:gd name="T31" fmla="*/ 2396 h 2396"/>
                  <a:gd name="T32" fmla="*/ 213 w 2471"/>
                  <a:gd name="T33" fmla="*/ 2179 h 2396"/>
                  <a:gd name="T34" fmla="*/ 629 w 2471"/>
                  <a:gd name="T35" fmla="*/ 2090 h 2396"/>
                  <a:gd name="T36" fmla="*/ 894 w 2471"/>
                  <a:gd name="T37" fmla="*/ 1906 h 2396"/>
                  <a:gd name="T38" fmla="*/ 1230 w 2471"/>
                  <a:gd name="T39" fmla="*/ 1986 h 2396"/>
                  <a:gd name="T40" fmla="*/ 1668 w 2471"/>
                  <a:gd name="T41" fmla="*/ 1906 h 2396"/>
                  <a:gd name="T42" fmla="*/ 1983 w 2471"/>
                  <a:gd name="T43" fmla="*/ 1745 h 2396"/>
                  <a:gd name="T44" fmla="*/ 2014 w 2471"/>
                  <a:gd name="T45" fmla="*/ 1600 h 2396"/>
                  <a:gd name="T46" fmla="*/ 2237 w 2471"/>
                  <a:gd name="T47" fmla="*/ 1496 h 2396"/>
                  <a:gd name="T48" fmla="*/ 2359 w 2471"/>
                  <a:gd name="T49" fmla="*/ 1552 h 2396"/>
                  <a:gd name="T50" fmla="*/ 2471 w 2471"/>
                  <a:gd name="T51" fmla="*/ 1479 h 2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471" h="2396">
                    <a:moveTo>
                      <a:pt x="1118" y="0"/>
                    </a:moveTo>
                    <a:lnTo>
                      <a:pt x="1179" y="225"/>
                    </a:lnTo>
                    <a:lnTo>
                      <a:pt x="1393" y="339"/>
                    </a:lnTo>
                    <a:lnTo>
                      <a:pt x="1404" y="548"/>
                    </a:lnTo>
                    <a:lnTo>
                      <a:pt x="1342" y="732"/>
                    </a:lnTo>
                    <a:lnTo>
                      <a:pt x="1434" y="925"/>
                    </a:lnTo>
                    <a:lnTo>
                      <a:pt x="1455" y="1109"/>
                    </a:lnTo>
                    <a:lnTo>
                      <a:pt x="1311" y="1142"/>
                    </a:lnTo>
                    <a:lnTo>
                      <a:pt x="926" y="1384"/>
                    </a:lnTo>
                    <a:lnTo>
                      <a:pt x="975" y="1456"/>
                    </a:lnTo>
                    <a:lnTo>
                      <a:pt x="956" y="1624"/>
                    </a:lnTo>
                    <a:lnTo>
                      <a:pt x="782" y="1817"/>
                    </a:lnTo>
                    <a:lnTo>
                      <a:pt x="539" y="1978"/>
                    </a:lnTo>
                    <a:lnTo>
                      <a:pt x="152" y="2026"/>
                    </a:lnTo>
                    <a:lnTo>
                      <a:pt x="19" y="2251"/>
                    </a:lnTo>
                    <a:lnTo>
                      <a:pt x="0" y="2396"/>
                    </a:lnTo>
                    <a:lnTo>
                      <a:pt x="213" y="2179"/>
                    </a:lnTo>
                    <a:lnTo>
                      <a:pt x="629" y="2090"/>
                    </a:lnTo>
                    <a:lnTo>
                      <a:pt x="894" y="1906"/>
                    </a:lnTo>
                    <a:lnTo>
                      <a:pt x="1230" y="1986"/>
                    </a:lnTo>
                    <a:lnTo>
                      <a:pt x="1668" y="1906"/>
                    </a:lnTo>
                    <a:lnTo>
                      <a:pt x="1983" y="1745"/>
                    </a:lnTo>
                    <a:lnTo>
                      <a:pt x="2014" y="1600"/>
                    </a:lnTo>
                    <a:lnTo>
                      <a:pt x="2237" y="1496"/>
                    </a:lnTo>
                    <a:lnTo>
                      <a:pt x="2359" y="1552"/>
                    </a:lnTo>
                    <a:lnTo>
                      <a:pt x="2471" y="1479"/>
                    </a:lnTo>
                  </a:path>
                </a:pathLst>
              </a:custGeom>
              <a:noFill/>
              <a:ln w="1651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4827" name="Freeform 11"/>
              <p:cNvSpPr>
                <a:spLocks/>
              </p:cNvSpPr>
              <p:nvPr userDrawn="1"/>
            </p:nvSpPr>
            <p:spPr bwMode="hidden">
              <a:xfrm>
                <a:off x="2366" y="1067"/>
                <a:ext cx="1399" cy="1349"/>
              </a:xfrm>
              <a:custGeom>
                <a:avLst/>
                <a:gdLst>
                  <a:gd name="T0" fmla="*/ 620 w 1399"/>
                  <a:gd name="T1" fmla="*/ 155 h 1349"/>
                  <a:gd name="T2" fmla="*/ 421 w 1399"/>
                  <a:gd name="T3" fmla="*/ 155 h 1349"/>
                  <a:gd name="T4" fmla="*/ 205 w 1399"/>
                  <a:gd name="T5" fmla="*/ 507 h 1349"/>
                  <a:gd name="T6" fmla="*/ 0 w 1399"/>
                  <a:gd name="T7" fmla="*/ 673 h 1349"/>
                  <a:gd name="T8" fmla="*/ 487 w 1399"/>
                  <a:gd name="T9" fmla="*/ 783 h 1349"/>
                  <a:gd name="T10" fmla="*/ 425 w 1399"/>
                  <a:gd name="T11" fmla="*/ 1009 h 1349"/>
                  <a:gd name="T12" fmla="*/ 617 w 1399"/>
                  <a:gd name="T13" fmla="*/ 1086 h 1349"/>
                  <a:gd name="T14" fmla="*/ 498 w 1399"/>
                  <a:gd name="T15" fmla="*/ 1349 h 1349"/>
                  <a:gd name="T16" fmla="*/ 961 w 1399"/>
                  <a:gd name="T17" fmla="*/ 1035 h 1349"/>
                  <a:gd name="T18" fmla="*/ 926 w 1399"/>
                  <a:gd name="T19" fmla="*/ 776 h 1349"/>
                  <a:gd name="T20" fmla="*/ 1181 w 1399"/>
                  <a:gd name="T21" fmla="*/ 749 h 1349"/>
                  <a:gd name="T22" fmla="*/ 1399 w 1399"/>
                  <a:gd name="T23" fmla="*/ 601 h 1349"/>
                  <a:gd name="T24" fmla="*/ 1315 w 1399"/>
                  <a:gd name="T25" fmla="*/ 416 h 1349"/>
                  <a:gd name="T26" fmla="*/ 1341 w 1399"/>
                  <a:gd name="T27" fmla="*/ 196 h 1349"/>
                  <a:gd name="T28" fmla="*/ 1171 w 1399"/>
                  <a:gd name="T29" fmla="*/ 164 h 1349"/>
                  <a:gd name="T30" fmla="*/ 928 w 1399"/>
                  <a:gd name="T31" fmla="*/ 0 h 1349"/>
                  <a:gd name="T32" fmla="*/ 620 w 1399"/>
                  <a:gd name="T33" fmla="*/ 155 h 1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99" h="1349">
                    <a:moveTo>
                      <a:pt x="620" y="155"/>
                    </a:moveTo>
                    <a:lnTo>
                      <a:pt x="421" y="155"/>
                    </a:lnTo>
                    <a:lnTo>
                      <a:pt x="205" y="507"/>
                    </a:lnTo>
                    <a:lnTo>
                      <a:pt x="0" y="673"/>
                    </a:lnTo>
                    <a:lnTo>
                      <a:pt x="487" y="783"/>
                    </a:lnTo>
                    <a:lnTo>
                      <a:pt x="425" y="1009"/>
                    </a:lnTo>
                    <a:lnTo>
                      <a:pt x="617" y="1086"/>
                    </a:lnTo>
                    <a:lnTo>
                      <a:pt x="498" y="1349"/>
                    </a:lnTo>
                    <a:lnTo>
                      <a:pt x="961" y="1035"/>
                    </a:lnTo>
                    <a:lnTo>
                      <a:pt x="926" y="776"/>
                    </a:lnTo>
                    <a:lnTo>
                      <a:pt x="1181" y="749"/>
                    </a:lnTo>
                    <a:lnTo>
                      <a:pt x="1399" y="601"/>
                    </a:lnTo>
                    <a:lnTo>
                      <a:pt x="1315" y="416"/>
                    </a:lnTo>
                    <a:lnTo>
                      <a:pt x="1341" y="196"/>
                    </a:lnTo>
                    <a:lnTo>
                      <a:pt x="1171" y="164"/>
                    </a:lnTo>
                    <a:lnTo>
                      <a:pt x="928" y="0"/>
                    </a:lnTo>
                    <a:lnTo>
                      <a:pt x="620" y="155"/>
                    </a:lnTo>
                    <a:close/>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4828" name="Freeform 12"/>
              <p:cNvSpPr>
                <a:spLocks/>
              </p:cNvSpPr>
              <p:nvPr userDrawn="1"/>
            </p:nvSpPr>
            <p:spPr bwMode="hidden">
              <a:xfrm>
                <a:off x="4275" y="2031"/>
                <a:ext cx="1256" cy="810"/>
              </a:xfrm>
              <a:custGeom>
                <a:avLst/>
                <a:gdLst>
                  <a:gd name="T0" fmla="*/ 719 w 1256"/>
                  <a:gd name="T1" fmla="*/ 183 h 810"/>
                  <a:gd name="T2" fmla="*/ 760 w 1256"/>
                  <a:gd name="T3" fmla="*/ 33 h 810"/>
                  <a:gd name="T4" fmla="*/ 884 w 1256"/>
                  <a:gd name="T5" fmla="*/ 0 h 810"/>
                  <a:gd name="T6" fmla="*/ 983 w 1256"/>
                  <a:gd name="T7" fmla="*/ 78 h 810"/>
                  <a:gd name="T8" fmla="*/ 1082 w 1256"/>
                  <a:gd name="T9" fmla="*/ 248 h 810"/>
                  <a:gd name="T10" fmla="*/ 1256 w 1256"/>
                  <a:gd name="T11" fmla="*/ 229 h 810"/>
                  <a:gd name="T12" fmla="*/ 1248 w 1256"/>
                  <a:gd name="T13" fmla="*/ 359 h 810"/>
                  <a:gd name="T14" fmla="*/ 1016 w 1256"/>
                  <a:gd name="T15" fmla="*/ 431 h 810"/>
                  <a:gd name="T16" fmla="*/ 879 w 1256"/>
                  <a:gd name="T17" fmla="*/ 417 h 810"/>
                  <a:gd name="T18" fmla="*/ 719 w 1256"/>
                  <a:gd name="T19" fmla="*/ 481 h 810"/>
                  <a:gd name="T20" fmla="*/ 591 w 1256"/>
                  <a:gd name="T21" fmla="*/ 633 h 810"/>
                  <a:gd name="T22" fmla="*/ 423 w 1256"/>
                  <a:gd name="T23" fmla="*/ 537 h 810"/>
                  <a:gd name="T24" fmla="*/ 256 w 1256"/>
                  <a:gd name="T25" fmla="*/ 810 h 810"/>
                  <a:gd name="T26" fmla="*/ 66 w 1256"/>
                  <a:gd name="T27" fmla="*/ 764 h 810"/>
                  <a:gd name="T28" fmla="*/ 0 w 1256"/>
                  <a:gd name="T29" fmla="*/ 601 h 810"/>
                  <a:gd name="T30" fmla="*/ 157 w 1256"/>
                  <a:gd name="T31" fmla="*/ 483 h 810"/>
                  <a:gd name="T32" fmla="*/ 248 w 1256"/>
                  <a:gd name="T33" fmla="*/ 281 h 810"/>
                  <a:gd name="T34" fmla="*/ 438 w 1256"/>
                  <a:gd name="T35" fmla="*/ 150 h 810"/>
                  <a:gd name="T36" fmla="*/ 719 w 1256"/>
                  <a:gd name="T37" fmla="*/ 189 h 8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56" h="810">
                    <a:moveTo>
                      <a:pt x="719" y="183"/>
                    </a:moveTo>
                    <a:lnTo>
                      <a:pt x="760" y="33"/>
                    </a:lnTo>
                    <a:lnTo>
                      <a:pt x="884" y="0"/>
                    </a:lnTo>
                    <a:lnTo>
                      <a:pt x="983" y="78"/>
                    </a:lnTo>
                    <a:lnTo>
                      <a:pt x="1082" y="248"/>
                    </a:lnTo>
                    <a:lnTo>
                      <a:pt x="1256" y="229"/>
                    </a:lnTo>
                    <a:lnTo>
                      <a:pt x="1248" y="359"/>
                    </a:lnTo>
                    <a:lnTo>
                      <a:pt x="1016" y="431"/>
                    </a:lnTo>
                    <a:lnTo>
                      <a:pt x="879" y="417"/>
                    </a:lnTo>
                    <a:lnTo>
                      <a:pt x="719" y="481"/>
                    </a:lnTo>
                    <a:lnTo>
                      <a:pt x="591" y="633"/>
                    </a:lnTo>
                    <a:lnTo>
                      <a:pt x="423" y="537"/>
                    </a:lnTo>
                    <a:lnTo>
                      <a:pt x="256" y="810"/>
                    </a:lnTo>
                    <a:lnTo>
                      <a:pt x="66" y="764"/>
                    </a:lnTo>
                    <a:lnTo>
                      <a:pt x="0" y="601"/>
                    </a:lnTo>
                    <a:lnTo>
                      <a:pt x="157" y="483"/>
                    </a:lnTo>
                    <a:lnTo>
                      <a:pt x="248" y="281"/>
                    </a:lnTo>
                    <a:lnTo>
                      <a:pt x="438" y="150"/>
                    </a:lnTo>
                    <a:lnTo>
                      <a:pt x="719" y="189"/>
                    </a:lnTo>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4829" name="Freeform 13"/>
              <p:cNvSpPr>
                <a:spLocks/>
              </p:cNvSpPr>
              <p:nvPr userDrawn="1"/>
            </p:nvSpPr>
            <p:spPr bwMode="hidden">
              <a:xfrm>
                <a:off x="2914" y="3476"/>
                <a:ext cx="2848" cy="788"/>
              </a:xfrm>
              <a:custGeom>
                <a:avLst/>
                <a:gdLst>
                  <a:gd name="T0" fmla="*/ 2838 w 2848"/>
                  <a:gd name="T1" fmla="*/ 16 h 788"/>
                  <a:gd name="T2" fmla="*/ 2493 w 2848"/>
                  <a:gd name="T3" fmla="*/ 0 h 788"/>
                  <a:gd name="T4" fmla="*/ 2278 w 2848"/>
                  <a:gd name="T5" fmla="*/ 81 h 788"/>
                  <a:gd name="T6" fmla="*/ 1936 w 2848"/>
                  <a:gd name="T7" fmla="*/ 44 h 788"/>
                  <a:gd name="T8" fmla="*/ 1739 w 2848"/>
                  <a:gd name="T9" fmla="*/ 354 h 788"/>
                  <a:gd name="T10" fmla="*/ 1600 w 2848"/>
                  <a:gd name="T11" fmla="*/ 212 h 788"/>
                  <a:gd name="T12" fmla="*/ 1352 w 2848"/>
                  <a:gd name="T13" fmla="*/ 308 h 788"/>
                  <a:gd name="T14" fmla="*/ 1445 w 2848"/>
                  <a:gd name="T15" fmla="*/ 515 h 788"/>
                  <a:gd name="T16" fmla="*/ 1072 w 2848"/>
                  <a:gd name="T17" fmla="*/ 412 h 788"/>
                  <a:gd name="T18" fmla="*/ 888 w 2848"/>
                  <a:gd name="T19" fmla="*/ 540 h 788"/>
                  <a:gd name="T20" fmla="*/ 0 w 2848"/>
                  <a:gd name="T21" fmla="*/ 660 h 788"/>
                  <a:gd name="T22" fmla="*/ 288 w 2848"/>
                  <a:gd name="T23" fmla="*/ 788 h 788"/>
                  <a:gd name="T24" fmla="*/ 1040 w 2848"/>
                  <a:gd name="T25" fmla="*/ 676 h 788"/>
                  <a:gd name="T26" fmla="*/ 1272 w 2848"/>
                  <a:gd name="T27" fmla="*/ 748 h 788"/>
                  <a:gd name="T28" fmla="*/ 2096 w 2848"/>
                  <a:gd name="T29" fmla="*/ 691 h 788"/>
                  <a:gd name="T30" fmla="*/ 2320 w 2848"/>
                  <a:gd name="T31" fmla="*/ 748 h 788"/>
                  <a:gd name="T32" fmla="*/ 2456 w 2848"/>
                  <a:gd name="T33" fmla="*/ 596 h 788"/>
                  <a:gd name="T34" fmla="*/ 2712 w 2848"/>
                  <a:gd name="T35" fmla="*/ 716 h 788"/>
                  <a:gd name="T36" fmla="*/ 2716 w 2848"/>
                  <a:gd name="T37" fmla="*/ 339 h 788"/>
                  <a:gd name="T38" fmla="*/ 2848 w 2848"/>
                  <a:gd name="T39" fmla="*/ 258 h 7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848" h="788">
                    <a:moveTo>
                      <a:pt x="2838" y="16"/>
                    </a:moveTo>
                    <a:lnTo>
                      <a:pt x="2493" y="0"/>
                    </a:lnTo>
                    <a:lnTo>
                      <a:pt x="2278" y="81"/>
                    </a:lnTo>
                    <a:lnTo>
                      <a:pt x="1936" y="44"/>
                    </a:lnTo>
                    <a:lnTo>
                      <a:pt x="1739" y="354"/>
                    </a:lnTo>
                    <a:lnTo>
                      <a:pt x="1600" y="212"/>
                    </a:lnTo>
                    <a:lnTo>
                      <a:pt x="1352" y="308"/>
                    </a:lnTo>
                    <a:lnTo>
                      <a:pt x="1445" y="515"/>
                    </a:lnTo>
                    <a:lnTo>
                      <a:pt x="1072" y="412"/>
                    </a:lnTo>
                    <a:lnTo>
                      <a:pt x="888" y="540"/>
                    </a:lnTo>
                    <a:lnTo>
                      <a:pt x="0" y="660"/>
                    </a:lnTo>
                    <a:lnTo>
                      <a:pt x="288" y="788"/>
                    </a:lnTo>
                    <a:lnTo>
                      <a:pt x="1040" y="676"/>
                    </a:lnTo>
                    <a:lnTo>
                      <a:pt x="1272" y="748"/>
                    </a:lnTo>
                    <a:lnTo>
                      <a:pt x="2096" y="691"/>
                    </a:lnTo>
                    <a:lnTo>
                      <a:pt x="2320" y="748"/>
                    </a:lnTo>
                    <a:lnTo>
                      <a:pt x="2456" y="596"/>
                    </a:lnTo>
                    <a:lnTo>
                      <a:pt x="2712" y="716"/>
                    </a:lnTo>
                    <a:lnTo>
                      <a:pt x="2716" y="339"/>
                    </a:lnTo>
                    <a:lnTo>
                      <a:pt x="2848" y="258"/>
                    </a:lnTo>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4830" name="Freeform 14"/>
              <p:cNvSpPr>
                <a:spLocks/>
              </p:cNvSpPr>
              <p:nvPr userDrawn="1"/>
            </p:nvSpPr>
            <p:spPr bwMode="hidden">
              <a:xfrm>
                <a:off x="5443" y="922"/>
                <a:ext cx="319" cy="854"/>
              </a:xfrm>
              <a:custGeom>
                <a:avLst/>
                <a:gdLst>
                  <a:gd name="T0" fmla="*/ 0 w 319"/>
                  <a:gd name="T1" fmla="*/ 0 h 854"/>
                  <a:gd name="T2" fmla="*/ 106 w 319"/>
                  <a:gd name="T3" fmla="*/ 313 h 854"/>
                  <a:gd name="T4" fmla="*/ 106 w 319"/>
                  <a:gd name="T5" fmla="*/ 634 h 854"/>
                  <a:gd name="T6" fmla="*/ 268 w 319"/>
                  <a:gd name="T7" fmla="*/ 854 h 854"/>
                  <a:gd name="T8" fmla="*/ 278 w 319"/>
                  <a:gd name="T9" fmla="*/ 577 h 854"/>
                  <a:gd name="T10" fmla="*/ 238 w 319"/>
                  <a:gd name="T11" fmla="*/ 400 h 854"/>
                  <a:gd name="T12" fmla="*/ 319 w 319"/>
                  <a:gd name="T13" fmla="*/ 240 h 854"/>
                </a:gdLst>
                <a:ahLst/>
                <a:cxnLst>
                  <a:cxn ang="0">
                    <a:pos x="T0" y="T1"/>
                  </a:cxn>
                  <a:cxn ang="0">
                    <a:pos x="T2" y="T3"/>
                  </a:cxn>
                  <a:cxn ang="0">
                    <a:pos x="T4" y="T5"/>
                  </a:cxn>
                  <a:cxn ang="0">
                    <a:pos x="T6" y="T7"/>
                  </a:cxn>
                  <a:cxn ang="0">
                    <a:pos x="T8" y="T9"/>
                  </a:cxn>
                  <a:cxn ang="0">
                    <a:pos x="T10" y="T11"/>
                  </a:cxn>
                  <a:cxn ang="0">
                    <a:pos x="T12" y="T13"/>
                  </a:cxn>
                </a:cxnLst>
                <a:rect l="0" t="0" r="r" b="b"/>
                <a:pathLst>
                  <a:path w="319" h="854">
                    <a:moveTo>
                      <a:pt x="0" y="0"/>
                    </a:moveTo>
                    <a:lnTo>
                      <a:pt x="106" y="313"/>
                    </a:lnTo>
                    <a:lnTo>
                      <a:pt x="106" y="634"/>
                    </a:lnTo>
                    <a:lnTo>
                      <a:pt x="268" y="854"/>
                    </a:lnTo>
                    <a:lnTo>
                      <a:pt x="278" y="577"/>
                    </a:lnTo>
                    <a:lnTo>
                      <a:pt x="238" y="400"/>
                    </a:lnTo>
                    <a:lnTo>
                      <a:pt x="319" y="240"/>
                    </a:lnTo>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4831" name="Freeform 15"/>
              <p:cNvSpPr>
                <a:spLocks/>
              </p:cNvSpPr>
              <p:nvPr userDrawn="1"/>
            </p:nvSpPr>
            <p:spPr bwMode="hidden">
              <a:xfrm>
                <a:off x="4954" y="3568"/>
                <a:ext cx="646" cy="392"/>
              </a:xfrm>
              <a:custGeom>
                <a:avLst/>
                <a:gdLst>
                  <a:gd name="T0" fmla="*/ 504 w 646"/>
                  <a:gd name="T1" fmla="*/ 0 h 392"/>
                  <a:gd name="T2" fmla="*/ 320 w 646"/>
                  <a:gd name="T3" fmla="*/ 61 h 392"/>
                  <a:gd name="T4" fmla="*/ 238 w 646"/>
                  <a:gd name="T5" fmla="*/ 109 h 392"/>
                  <a:gd name="T6" fmla="*/ 144 w 646"/>
                  <a:gd name="T7" fmla="*/ 216 h 392"/>
                  <a:gd name="T8" fmla="*/ 0 w 646"/>
                  <a:gd name="T9" fmla="*/ 392 h 392"/>
                  <a:gd name="T10" fmla="*/ 360 w 646"/>
                  <a:gd name="T11" fmla="*/ 263 h 392"/>
                  <a:gd name="T12" fmla="*/ 432 w 646"/>
                  <a:gd name="T13" fmla="*/ 182 h 392"/>
                  <a:gd name="T14" fmla="*/ 646 w 646"/>
                  <a:gd name="T15" fmla="*/ 142 h 392"/>
                  <a:gd name="T16" fmla="*/ 504 w 646"/>
                  <a:gd name="T17" fmla="*/ 0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6" h="392">
                    <a:moveTo>
                      <a:pt x="504" y="0"/>
                    </a:moveTo>
                    <a:lnTo>
                      <a:pt x="320" y="61"/>
                    </a:lnTo>
                    <a:lnTo>
                      <a:pt x="238" y="109"/>
                    </a:lnTo>
                    <a:lnTo>
                      <a:pt x="144" y="216"/>
                    </a:lnTo>
                    <a:lnTo>
                      <a:pt x="0" y="392"/>
                    </a:lnTo>
                    <a:lnTo>
                      <a:pt x="360" y="263"/>
                    </a:lnTo>
                    <a:lnTo>
                      <a:pt x="432" y="182"/>
                    </a:lnTo>
                    <a:lnTo>
                      <a:pt x="646" y="142"/>
                    </a:lnTo>
                    <a:lnTo>
                      <a:pt x="504" y="0"/>
                    </a:lnTo>
                    <a:close/>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4832" name="Freeform 16"/>
              <p:cNvSpPr>
                <a:spLocks/>
              </p:cNvSpPr>
              <p:nvPr userDrawn="1"/>
            </p:nvSpPr>
            <p:spPr bwMode="hidden">
              <a:xfrm>
                <a:off x="50" y="2400"/>
                <a:ext cx="2736" cy="1920"/>
              </a:xfrm>
              <a:custGeom>
                <a:avLst/>
                <a:gdLst>
                  <a:gd name="T0" fmla="*/ 0 w 2736"/>
                  <a:gd name="T1" fmla="*/ 0 h 1920"/>
                  <a:gd name="T2" fmla="*/ 96 w 2736"/>
                  <a:gd name="T3" fmla="*/ 336 h 1920"/>
                  <a:gd name="T4" fmla="*/ 384 w 2736"/>
                  <a:gd name="T5" fmla="*/ 384 h 1920"/>
                  <a:gd name="T6" fmla="*/ 576 w 2736"/>
                  <a:gd name="T7" fmla="*/ 720 h 1920"/>
                  <a:gd name="T8" fmla="*/ 528 w 2736"/>
                  <a:gd name="T9" fmla="*/ 960 h 1920"/>
                  <a:gd name="T10" fmla="*/ 672 w 2736"/>
                  <a:gd name="T11" fmla="*/ 1104 h 1920"/>
                  <a:gd name="T12" fmla="*/ 576 w 2736"/>
                  <a:gd name="T13" fmla="*/ 1392 h 1920"/>
                  <a:gd name="T14" fmla="*/ 624 w 2736"/>
                  <a:gd name="T15" fmla="*/ 1632 h 1920"/>
                  <a:gd name="T16" fmla="*/ 1488 w 2736"/>
                  <a:gd name="T17" fmla="*/ 1872 h 1920"/>
                  <a:gd name="T18" fmla="*/ 1680 w 2736"/>
                  <a:gd name="T19" fmla="*/ 1728 h 1920"/>
                  <a:gd name="T20" fmla="*/ 2208 w 2736"/>
                  <a:gd name="T21" fmla="*/ 1728 h 1920"/>
                  <a:gd name="T22" fmla="*/ 2304 w 2736"/>
                  <a:gd name="T23" fmla="*/ 1632 h 1920"/>
                  <a:gd name="T24" fmla="*/ 2736 w 2736"/>
                  <a:gd name="T25" fmla="*/ 1872 h 1920"/>
                  <a:gd name="T26" fmla="*/ 2640 w 2736"/>
                  <a:gd name="T27" fmla="*/ 1920 h 1920"/>
                  <a:gd name="T28" fmla="*/ 2304 w 2736"/>
                  <a:gd name="T29" fmla="*/ 1824 h 1920"/>
                  <a:gd name="T30" fmla="*/ 2160 w 2736"/>
                  <a:gd name="T31" fmla="*/ 1872 h 1920"/>
                  <a:gd name="T32" fmla="*/ 1632 w 2736"/>
                  <a:gd name="T33" fmla="*/ 1920 h 1920"/>
                  <a:gd name="T34" fmla="*/ 1440 w 2736"/>
                  <a:gd name="T35" fmla="*/ 1920 h 1920"/>
                  <a:gd name="T36" fmla="*/ 480 w 2736"/>
                  <a:gd name="T37" fmla="*/ 1824 h 1920"/>
                  <a:gd name="T38" fmla="*/ 192 w 2736"/>
                  <a:gd name="T39" fmla="*/ 1872 h 1920"/>
                  <a:gd name="T40" fmla="*/ 96 w 2736"/>
                  <a:gd name="T41" fmla="*/ 1680 h 1920"/>
                  <a:gd name="T42" fmla="*/ 288 w 2736"/>
                  <a:gd name="T43" fmla="*/ 1440 h 1920"/>
                  <a:gd name="T44" fmla="*/ 336 w 2736"/>
                  <a:gd name="T45" fmla="*/ 1104 h 1920"/>
                  <a:gd name="T46" fmla="*/ 144 w 2736"/>
                  <a:gd name="T47" fmla="*/ 864 h 1920"/>
                  <a:gd name="T48" fmla="*/ 240 w 2736"/>
                  <a:gd name="T49" fmla="*/ 624 h 1920"/>
                  <a:gd name="T50" fmla="*/ 48 w 2736"/>
                  <a:gd name="T51" fmla="*/ 528 h 1920"/>
                  <a:gd name="T52" fmla="*/ 0 w 2736"/>
                  <a:gd name="T53" fmla="*/ 0 h 19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736" h="1920">
                    <a:moveTo>
                      <a:pt x="0" y="0"/>
                    </a:moveTo>
                    <a:lnTo>
                      <a:pt x="96" y="336"/>
                    </a:lnTo>
                    <a:lnTo>
                      <a:pt x="384" y="384"/>
                    </a:lnTo>
                    <a:lnTo>
                      <a:pt x="576" y="720"/>
                    </a:lnTo>
                    <a:lnTo>
                      <a:pt x="528" y="960"/>
                    </a:lnTo>
                    <a:lnTo>
                      <a:pt x="672" y="1104"/>
                    </a:lnTo>
                    <a:lnTo>
                      <a:pt x="576" y="1392"/>
                    </a:lnTo>
                    <a:lnTo>
                      <a:pt x="624" y="1632"/>
                    </a:lnTo>
                    <a:lnTo>
                      <a:pt x="1488" y="1872"/>
                    </a:lnTo>
                    <a:lnTo>
                      <a:pt x="1680" y="1728"/>
                    </a:lnTo>
                    <a:lnTo>
                      <a:pt x="2208" y="1728"/>
                    </a:lnTo>
                    <a:lnTo>
                      <a:pt x="2304" y="1632"/>
                    </a:lnTo>
                    <a:lnTo>
                      <a:pt x="2736" y="1872"/>
                    </a:lnTo>
                    <a:lnTo>
                      <a:pt x="2640" y="1920"/>
                    </a:lnTo>
                    <a:lnTo>
                      <a:pt x="2304" y="1824"/>
                    </a:lnTo>
                    <a:lnTo>
                      <a:pt x="2160" y="1872"/>
                    </a:lnTo>
                    <a:lnTo>
                      <a:pt x="1632" y="1920"/>
                    </a:lnTo>
                    <a:lnTo>
                      <a:pt x="1440" y="1920"/>
                    </a:lnTo>
                    <a:lnTo>
                      <a:pt x="480" y="1824"/>
                    </a:lnTo>
                    <a:lnTo>
                      <a:pt x="192" y="1872"/>
                    </a:lnTo>
                    <a:lnTo>
                      <a:pt x="96" y="1680"/>
                    </a:lnTo>
                    <a:lnTo>
                      <a:pt x="288" y="1440"/>
                    </a:lnTo>
                    <a:lnTo>
                      <a:pt x="336" y="1104"/>
                    </a:lnTo>
                    <a:lnTo>
                      <a:pt x="144" y="864"/>
                    </a:lnTo>
                    <a:lnTo>
                      <a:pt x="240" y="624"/>
                    </a:lnTo>
                    <a:lnTo>
                      <a:pt x="48" y="528"/>
                    </a:lnTo>
                    <a:lnTo>
                      <a:pt x="0" y="0"/>
                    </a:lnTo>
                    <a:close/>
                  </a:path>
                </a:pathLst>
              </a:custGeom>
              <a:noFill/>
              <a:ln w="9525" cap="flat" cmpd="sng">
                <a:solidFill>
                  <a:schemeClr val="bg2"/>
                </a:solidFill>
                <a:prstDash val="solid"/>
                <a:round/>
                <a:headEnd type="none" w="med" len="med"/>
                <a:tailEnd type="none" w="med" len="med"/>
              </a:ln>
              <a:effectLst/>
              <a:extLst>
                <a:ext uri="{909E8E84-426E-40DD-AFC4-6F175D3DCCD1}">
                  <a14:hiddenFill xmlns:a14="http://schemas.microsoft.com/office/drawing/2010/main">
                    <a:gradFill rotWithShape="0">
                      <a:gsLst>
                        <a:gs pos="0">
                          <a:schemeClr val="bg2"/>
                        </a:gs>
                        <a:gs pos="100000">
                          <a:schemeClr val="bg1"/>
                        </a:gs>
                      </a:gsLst>
                      <a:lin ang="18900000" scaled="1"/>
                    </a:gra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grpSp>
          <p:nvGrpSpPr>
            <p:cNvPr id="34833" name="Group 17"/>
            <p:cNvGrpSpPr>
              <a:grpSpLocks/>
            </p:cNvGrpSpPr>
            <p:nvPr userDrawn="1"/>
          </p:nvGrpSpPr>
          <p:grpSpPr bwMode="auto">
            <a:xfrm>
              <a:off x="0" y="2291"/>
              <a:ext cx="1385" cy="1702"/>
              <a:chOff x="0" y="2291"/>
              <a:chExt cx="1385" cy="1702"/>
            </a:xfrm>
          </p:grpSpPr>
          <p:sp>
            <p:nvSpPr>
              <p:cNvPr id="34834" name="Rectangle 18"/>
              <p:cNvSpPr>
                <a:spLocks noChangeArrowheads="1"/>
              </p:cNvSpPr>
              <p:nvPr userDrawn="1"/>
            </p:nvSpPr>
            <p:spPr bwMode="ltGray">
              <a:xfrm rot="6798887">
                <a:off x="62" y="3883"/>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835" name="Rectangle 19"/>
              <p:cNvSpPr>
                <a:spLocks noChangeArrowheads="1"/>
              </p:cNvSpPr>
              <p:nvPr userDrawn="1"/>
            </p:nvSpPr>
            <p:spPr bwMode="ltGray">
              <a:xfrm rot="6798887">
                <a:off x="33" y="3880"/>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836" name="Rectangle 20"/>
              <p:cNvSpPr>
                <a:spLocks noChangeArrowheads="1"/>
              </p:cNvSpPr>
              <p:nvPr userDrawn="1"/>
            </p:nvSpPr>
            <p:spPr bwMode="ltGray">
              <a:xfrm rot="6798887">
                <a:off x="6" y="3875"/>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837" name="Rectangle 21"/>
              <p:cNvSpPr>
                <a:spLocks noChangeArrowheads="1"/>
              </p:cNvSpPr>
              <p:nvPr userDrawn="1"/>
            </p:nvSpPr>
            <p:spPr bwMode="ltGray">
              <a:xfrm rot="5999912">
                <a:off x="209" y="3884"/>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838" name="Rectangle 22"/>
              <p:cNvSpPr>
                <a:spLocks noChangeArrowheads="1"/>
              </p:cNvSpPr>
              <p:nvPr userDrawn="1"/>
            </p:nvSpPr>
            <p:spPr bwMode="ltGray">
              <a:xfrm rot="5999912">
                <a:off x="182" y="3889"/>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839" name="Rectangle 23"/>
              <p:cNvSpPr>
                <a:spLocks noChangeArrowheads="1"/>
              </p:cNvSpPr>
              <p:nvPr userDrawn="1"/>
            </p:nvSpPr>
            <p:spPr bwMode="ltGray">
              <a:xfrm rot="6250138">
                <a:off x="152" y="3888"/>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840" name="Rectangle 24"/>
              <p:cNvSpPr>
                <a:spLocks noChangeArrowheads="1"/>
              </p:cNvSpPr>
              <p:nvPr userDrawn="1"/>
            </p:nvSpPr>
            <p:spPr bwMode="ltGray">
              <a:xfrm rot="6238076">
                <a:off x="123" y="3886"/>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841" name="Rectangle 25"/>
              <p:cNvSpPr>
                <a:spLocks noChangeArrowheads="1"/>
              </p:cNvSpPr>
              <p:nvPr userDrawn="1"/>
            </p:nvSpPr>
            <p:spPr bwMode="ltGray">
              <a:xfrm rot="5380717">
                <a:off x="363" y="3869"/>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842" name="Rectangle 26"/>
              <p:cNvSpPr>
                <a:spLocks noChangeArrowheads="1"/>
              </p:cNvSpPr>
              <p:nvPr userDrawn="1"/>
            </p:nvSpPr>
            <p:spPr bwMode="ltGray">
              <a:xfrm rot="5380717">
                <a:off x="332" y="3872"/>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843" name="Rectangle 27"/>
              <p:cNvSpPr>
                <a:spLocks noChangeArrowheads="1"/>
              </p:cNvSpPr>
              <p:nvPr userDrawn="1"/>
            </p:nvSpPr>
            <p:spPr bwMode="ltGray">
              <a:xfrm rot="5583200">
                <a:off x="302" y="3877"/>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844" name="Rectangle 28"/>
              <p:cNvSpPr>
                <a:spLocks noChangeArrowheads="1"/>
              </p:cNvSpPr>
              <p:nvPr userDrawn="1"/>
            </p:nvSpPr>
            <p:spPr bwMode="ltGray">
              <a:xfrm rot="5737625">
                <a:off x="270" y="3882"/>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845" name="Rectangle 29"/>
              <p:cNvSpPr>
                <a:spLocks noChangeArrowheads="1"/>
              </p:cNvSpPr>
              <p:nvPr userDrawn="1"/>
            </p:nvSpPr>
            <p:spPr bwMode="ltGray">
              <a:xfrm rot="4715477">
                <a:off x="516" y="3829"/>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846" name="Rectangle 30"/>
              <p:cNvSpPr>
                <a:spLocks noChangeArrowheads="1"/>
              </p:cNvSpPr>
              <p:nvPr userDrawn="1"/>
            </p:nvSpPr>
            <p:spPr bwMode="ltGray">
              <a:xfrm rot="4924949">
                <a:off x="486" y="3834"/>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847" name="Rectangle 31"/>
              <p:cNvSpPr>
                <a:spLocks noChangeArrowheads="1"/>
              </p:cNvSpPr>
              <p:nvPr userDrawn="1"/>
            </p:nvSpPr>
            <p:spPr bwMode="ltGray">
              <a:xfrm rot="4924949">
                <a:off x="456" y="3848"/>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848" name="Rectangle 32"/>
              <p:cNvSpPr>
                <a:spLocks noChangeArrowheads="1"/>
              </p:cNvSpPr>
              <p:nvPr userDrawn="1"/>
            </p:nvSpPr>
            <p:spPr bwMode="ltGray">
              <a:xfrm rot="5041352">
                <a:off x="426" y="3851"/>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849" name="Rectangle 33"/>
              <p:cNvSpPr>
                <a:spLocks noChangeArrowheads="1"/>
              </p:cNvSpPr>
              <p:nvPr userDrawn="1"/>
            </p:nvSpPr>
            <p:spPr bwMode="ltGray">
              <a:xfrm rot="3816889">
                <a:off x="664" y="3762"/>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850" name="Rectangle 34"/>
              <p:cNvSpPr>
                <a:spLocks noChangeArrowheads="1"/>
              </p:cNvSpPr>
              <p:nvPr userDrawn="1"/>
            </p:nvSpPr>
            <p:spPr bwMode="ltGray">
              <a:xfrm rot="3816889">
                <a:off x="634" y="3780"/>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851" name="Rectangle 35"/>
              <p:cNvSpPr>
                <a:spLocks noChangeArrowheads="1"/>
              </p:cNvSpPr>
              <p:nvPr userDrawn="1"/>
            </p:nvSpPr>
            <p:spPr bwMode="ltGray">
              <a:xfrm rot="4104184">
                <a:off x="605" y="3791"/>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852" name="Rectangle 36"/>
              <p:cNvSpPr>
                <a:spLocks noChangeArrowheads="1"/>
              </p:cNvSpPr>
              <p:nvPr userDrawn="1"/>
            </p:nvSpPr>
            <p:spPr bwMode="ltGray">
              <a:xfrm rot="4325343">
                <a:off x="575" y="3804"/>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853" name="Rectangle 37"/>
              <p:cNvSpPr>
                <a:spLocks noChangeArrowheads="1"/>
              </p:cNvSpPr>
              <p:nvPr userDrawn="1"/>
            </p:nvSpPr>
            <p:spPr bwMode="ltGray">
              <a:xfrm rot="3368036">
                <a:off x="799" y="3683"/>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854" name="Rectangle 38"/>
              <p:cNvSpPr>
                <a:spLocks noChangeArrowheads="1"/>
              </p:cNvSpPr>
              <p:nvPr userDrawn="1"/>
            </p:nvSpPr>
            <p:spPr bwMode="ltGray">
              <a:xfrm rot="3368036">
                <a:off x="772" y="3699"/>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855" name="Rectangle 39"/>
              <p:cNvSpPr>
                <a:spLocks noChangeArrowheads="1"/>
              </p:cNvSpPr>
              <p:nvPr userDrawn="1"/>
            </p:nvSpPr>
            <p:spPr bwMode="ltGray">
              <a:xfrm rot="3368036">
                <a:off x="745" y="3717"/>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856" name="Rectangle 40"/>
              <p:cNvSpPr>
                <a:spLocks noChangeArrowheads="1"/>
              </p:cNvSpPr>
              <p:nvPr userDrawn="1"/>
            </p:nvSpPr>
            <p:spPr bwMode="ltGray">
              <a:xfrm rot="3816889">
                <a:off x="717" y="3734"/>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857" name="Rectangle 41"/>
              <p:cNvSpPr>
                <a:spLocks noChangeArrowheads="1"/>
              </p:cNvSpPr>
              <p:nvPr userDrawn="1"/>
            </p:nvSpPr>
            <p:spPr bwMode="ltGray">
              <a:xfrm rot="2302266">
                <a:off x="923" y="3587"/>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858" name="Rectangle 42"/>
              <p:cNvSpPr>
                <a:spLocks noChangeArrowheads="1"/>
              </p:cNvSpPr>
              <p:nvPr userDrawn="1"/>
            </p:nvSpPr>
            <p:spPr bwMode="ltGray">
              <a:xfrm rot="2302266">
                <a:off x="899" y="3606"/>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859" name="Rectangle 43"/>
              <p:cNvSpPr>
                <a:spLocks noChangeArrowheads="1"/>
              </p:cNvSpPr>
              <p:nvPr userDrawn="1"/>
            </p:nvSpPr>
            <p:spPr bwMode="ltGray">
              <a:xfrm rot="2707562">
                <a:off x="876" y="3626"/>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860" name="Rectangle 44"/>
              <p:cNvSpPr>
                <a:spLocks noChangeArrowheads="1"/>
              </p:cNvSpPr>
              <p:nvPr userDrawn="1"/>
            </p:nvSpPr>
            <p:spPr bwMode="ltGray">
              <a:xfrm rot="2707562">
                <a:off x="850" y="3644"/>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861" name="Rectangle 45"/>
              <p:cNvSpPr>
                <a:spLocks noChangeArrowheads="1"/>
              </p:cNvSpPr>
              <p:nvPr userDrawn="1"/>
            </p:nvSpPr>
            <p:spPr bwMode="ltGray">
              <a:xfrm rot="1525830">
                <a:off x="1027" y="3473"/>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862" name="Rectangle 46"/>
              <p:cNvSpPr>
                <a:spLocks noChangeArrowheads="1"/>
              </p:cNvSpPr>
              <p:nvPr userDrawn="1"/>
            </p:nvSpPr>
            <p:spPr bwMode="ltGray">
              <a:xfrm rot="1525830">
                <a:off x="1009" y="3497"/>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863" name="Rectangle 47"/>
              <p:cNvSpPr>
                <a:spLocks noChangeArrowheads="1"/>
              </p:cNvSpPr>
              <p:nvPr userDrawn="1"/>
            </p:nvSpPr>
            <p:spPr bwMode="ltGray">
              <a:xfrm rot="1788117">
                <a:off x="990" y="3519"/>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864" name="Rectangle 48"/>
              <p:cNvSpPr>
                <a:spLocks noChangeArrowheads="1"/>
              </p:cNvSpPr>
              <p:nvPr userDrawn="1"/>
            </p:nvSpPr>
            <p:spPr bwMode="ltGray">
              <a:xfrm rot="1788117">
                <a:off x="969" y="3544"/>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865" name="Rectangle 49"/>
              <p:cNvSpPr>
                <a:spLocks noChangeArrowheads="1"/>
              </p:cNvSpPr>
              <p:nvPr userDrawn="1"/>
            </p:nvSpPr>
            <p:spPr bwMode="ltGray">
              <a:xfrm rot="841630">
                <a:off x="1113" y="3355"/>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866" name="Rectangle 50"/>
              <p:cNvSpPr>
                <a:spLocks noChangeArrowheads="1"/>
              </p:cNvSpPr>
              <p:nvPr userDrawn="1"/>
            </p:nvSpPr>
            <p:spPr bwMode="ltGray">
              <a:xfrm rot="841630">
                <a:off x="1100" y="3378"/>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867" name="Rectangle 51"/>
              <p:cNvSpPr>
                <a:spLocks noChangeArrowheads="1"/>
              </p:cNvSpPr>
              <p:nvPr userDrawn="1"/>
            </p:nvSpPr>
            <p:spPr bwMode="ltGray">
              <a:xfrm rot="1308689">
                <a:off x="1086" y="3404"/>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868" name="Rectangle 52"/>
              <p:cNvSpPr>
                <a:spLocks noChangeArrowheads="1"/>
              </p:cNvSpPr>
              <p:nvPr userDrawn="1"/>
            </p:nvSpPr>
            <p:spPr bwMode="ltGray">
              <a:xfrm rot="1308689">
                <a:off x="1064" y="3425"/>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869" name="Rectangle 53"/>
              <p:cNvSpPr>
                <a:spLocks noChangeArrowheads="1"/>
              </p:cNvSpPr>
              <p:nvPr userDrawn="1"/>
            </p:nvSpPr>
            <p:spPr bwMode="ltGray">
              <a:xfrm rot="469913">
                <a:off x="1172" y="3225"/>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870" name="Rectangle 54"/>
              <p:cNvSpPr>
                <a:spLocks noChangeArrowheads="1"/>
              </p:cNvSpPr>
              <p:nvPr userDrawn="1"/>
            </p:nvSpPr>
            <p:spPr bwMode="ltGray">
              <a:xfrm rot="559869">
                <a:off x="1162" y="3250"/>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871" name="Rectangle 55"/>
              <p:cNvSpPr>
                <a:spLocks noChangeArrowheads="1"/>
              </p:cNvSpPr>
              <p:nvPr userDrawn="1"/>
            </p:nvSpPr>
            <p:spPr bwMode="ltGray">
              <a:xfrm rot="734079">
                <a:off x="1154" y="3276"/>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872" name="Rectangle 56"/>
              <p:cNvSpPr>
                <a:spLocks noChangeArrowheads="1"/>
              </p:cNvSpPr>
              <p:nvPr userDrawn="1"/>
            </p:nvSpPr>
            <p:spPr bwMode="ltGray">
              <a:xfrm rot="734079">
                <a:off x="1141" y="3304"/>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873" name="Rectangle 57"/>
              <p:cNvSpPr>
                <a:spLocks noChangeArrowheads="1"/>
              </p:cNvSpPr>
              <p:nvPr userDrawn="1"/>
            </p:nvSpPr>
            <p:spPr bwMode="ltGray">
              <a:xfrm rot="-293905">
                <a:off x="1211" y="3096"/>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874" name="Rectangle 58"/>
              <p:cNvSpPr>
                <a:spLocks noChangeArrowheads="1"/>
              </p:cNvSpPr>
              <p:nvPr userDrawn="1"/>
            </p:nvSpPr>
            <p:spPr bwMode="ltGray">
              <a:xfrm rot="-8">
                <a:off x="1201" y="3122"/>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875" name="Rectangle 59"/>
              <p:cNvSpPr>
                <a:spLocks noChangeArrowheads="1"/>
              </p:cNvSpPr>
              <p:nvPr userDrawn="1"/>
            </p:nvSpPr>
            <p:spPr bwMode="ltGray">
              <a:xfrm rot="-8">
                <a:off x="1200" y="3147"/>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876" name="Rectangle 60"/>
              <p:cNvSpPr>
                <a:spLocks noChangeArrowheads="1"/>
              </p:cNvSpPr>
              <p:nvPr userDrawn="1"/>
            </p:nvSpPr>
            <p:spPr bwMode="ltGray">
              <a:xfrm rot="214188">
                <a:off x="1189" y="3173"/>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877" name="Rectangle 61"/>
              <p:cNvSpPr>
                <a:spLocks noChangeArrowheads="1"/>
              </p:cNvSpPr>
              <p:nvPr userDrawn="1"/>
            </p:nvSpPr>
            <p:spPr bwMode="ltGray">
              <a:xfrm rot="-682388">
                <a:off x="1219" y="2965"/>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878" name="Rectangle 62"/>
              <p:cNvSpPr>
                <a:spLocks noChangeArrowheads="1"/>
              </p:cNvSpPr>
              <p:nvPr userDrawn="1"/>
            </p:nvSpPr>
            <p:spPr bwMode="ltGray">
              <a:xfrm rot="-480400">
                <a:off x="1220" y="2991"/>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879" name="Rectangle 63"/>
              <p:cNvSpPr>
                <a:spLocks noChangeArrowheads="1"/>
              </p:cNvSpPr>
              <p:nvPr userDrawn="1"/>
            </p:nvSpPr>
            <p:spPr bwMode="ltGray">
              <a:xfrm rot="-480400">
                <a:off x="1220" y="3015"/>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880" name="Rectangle 64"/>
              <p:cNvSpPr>
                <a:spLocks noChangeArrowheads="1"/>
              </p:cNvSpPr>
              <p:nvPr userDrawn="1"/>
            </p:nvSpPr>
            <p:spPr bwMode="ltGray">
              <a:xfrm rot="-270546">
                <a:off x="1219" y="3041"/>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881" name="Rectangle 65"/>
              <p:cNvSpPr>
                <a:spLocks noChangeArrowheads="1"/>
              </p:cNvSpPr>
              <p:nvPr userDrawn="1"/>
            </p:nvSpPr>
            <p:spPr bwMode="ltGray">
              <a:xfrm rot="-1132286">
                <a:off x="1207" y="2843"/>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882" name="Rectangle 66"/>
              <p:cNvSpPr>
                <a:spLocks noChangeArrowheads="1"/>
              </p:cNvSpPr>
              <p:nvPr userDrawn="1"/>
            </p:nvSpPr>
            <p:spPr bwMode="ltGray">
              <a:xfrm rot="-969272">
                <a:off x="1213" y="2864"/>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883" name="Rectangle 67"/>
              <p:cNvSpPr>
                <a:spLocks noChangeArrowheads="1"/>
              </p:cNvSpPr>
              <p:nvPr userDrawn="1"/>
            </p:nvSpPr>
            <p:spPr bwMode="ltGray">
              <a:xfrm rot="-969272">
                <a:off x="1216" y="2888"/>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884" name="Rectangle 68"/>
              <p:cNvSpPr>
                <a:spLocks noChangeArrowheads="1"/>
              </p:cNvSpPr>
              <p:nvPr userDrawn="1"/>
            </p:nvSpPr>
            <p:spPr bwMode="ltGray">
              <a:xfrm rot="-806259">
                <a:off x="1219" y="2915"/>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885" name="Rectangle 69"/>
              <p:cNvSpPr>
                <a:spLocks noChangeArrowheads="1"/>
              </p:cNvSpPr>
              <p:nvPr userDrawn="1"/>
            </p:nvSpPr>
            <p:spPr bwMode="ltGray">
              <a:xfrm rot="-1543941">
                <a:off x="1165" y="2727"/>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886" name="Rectangle 70"/>
              <p:cNvSpPr>
                <a:spLocks noChangeArrowheads="1"/>
              </p:cNvSpPr>
              <p:nvPr userDrawn="1"/>
            </p:nvSpPr>
            <p:spPr bwMode="ltGray">
              <a:xfrm rot="-1341953">
                <a:off x="1176" y="2752"/>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887" name="Rectangle 71"/>
              <p:cNvSpPr>
                <a:spLocks noChangeArrowheads="1"/>
              </p:cNvSpPr>
              <p:nvPr userDrawn="1"/>
            </p:nvSpPr>
            <p:spPr bwMode="ltGray">
              <a:xfrm rot="-1341953">
                <a:off x="1184" y="2775"/>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888" name="Rectangle 72"/>
              <p:cNvSpPr>
                <a:spLocks noChangeArrowheads="1"/>
              </p:cNvSpPr>
              <p:nvPr userDrawn="1"/>
            </p:nvSpPr>
            <p:spPr bwMode="ltGray">
              <a:xfrm rot="-1341953">
                <a:off x="1194" y="2795"/>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889" name="Rectangle 73"/>
              <p:cNvSpPr>
                <a:spLocks noChangeArrowheads="1"/>
              </p:cNvSpPr>
              <p:nvPr userDrawn="1"/>
            </p:nvSpPr>
            <p:spPr bwMode="ltGray">
              <a:xfrm rot="-1928746">
                <a:off x="1101" y="2628"/>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890" name="Rectangle 74"/>
              <p:cNvSpPr>
                <a:spLocks noChangeArrowheads="1"/>
              </p:cNvSpPr>
              <p:nvPr userDrawn="1"/>
            </p:nvSpPr>
            <p:spPr bwMode="ltGray">
              <a:xfrm rot="-1844175">
                <a:off x="1114" y="2645"/>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891" name="Rectangle 75"/>
              <p:cNvSpPr>
                <a:spLocks noChangeArrowheads="1"/>
              </p:cNvSpPr>
              <p:nvPr userDrawn="1"/>
            </p:nvSpPr>
            <p:spPr bwMode="ltGray">
              <a:xfrm rot="-1752383">
                <a:off x="1129" y="2667"/>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892" name="Rectangle 76"/>
              <p:cNvSpPr>
                <a:spLocks noChangeArrowheads="1"/>
              </p:cNvSpPr>
              <p:nvPr userDrawn="1"/>
            </p:nvSpPr>
            <p:spPr bwMode="ltGray">
              <a:xfrm rot="-1752383">
                <a:off x="1142" y="2684"/>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893" name="Rectangle 77"/>
              <p:cNvSpPr>
                <a:spLocks noChangeArrowheads="1"/>
              </p:cNvSpPr>
              <p:nvPr userDrawn="1"/>
            </p:nvSpPr>
            <p:spPr bwMode="ltGray">
              <a:xfrm rot="-2466736">
                <a:off x="1014" y="2538"/>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894" name="Rectangle 78"/>
              <p:cNvSpPr>
                <a:spLocks noChangeArrowheads="1"/>
              </p:cNvSpPr>
              <p:nvPr userDrawn="1"/>
            </p:nvSpPr>
            <p:spPr bwMode="ltGray">
              <a:xfrm rot="-2466736">
                <a:off x="1035" y="2557"/>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895" name="Rectangle 79"/>
              <p:cNvSpPr>
                <a:spLocks noChangeArrowheads="1"/>
              </p:cNvSpPr>
              <p:nvPr userDrawn="1"/>
            </p:nvSpPr>
            <p:spPr bwMode="ltGray">
              <a:xfrm rot="-2466736">
                <a:off x="1050" y="2574"/>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896" name="Rectangle 80"/>
              <p:cNvSpPr>
                <a:spLocks noChangeArrowheads="1"/>
              </p:cNvSpPr>
              <p:nvPr userDrawn="1"/>
            </p:nvSpPr>
            <p:spPr bwMode="ltGray">
              <a:xfrm rot="-2342866">
                <a:off x="1068" y="2590"/>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897" name="Freeform 81"/>
              <p:cNvSpPr>
                <a:spLocks/>
              </p:cNvSpPr>
              <p:nvPr userDrawn="1"/>
            </p:nvSpPr>
            <p:spPr bwMode="ltGray">
              <a:xfrm>
                <a:off x="486" y="2563"/>
                <a:ext cx="180" cy="151"/>
              </a:xfrm>
              <a:custGeom>
                <a:avLst/>
                <a:gdLst>
                  <a:gd name="T0" fmla="*/ 0 w 180"/>
                  <a:gd name="T1" fmla="*/ 144 h 151"/>
                  <a:gd name="T2" fmla="*/ 28 w 180"/>
                  <a:gd name="T3" fmla="*/ 147 h 151"/>
                  <a:gd name="T4" fmla="*/ 64 w 180"/>
                  <a:gd name="T5" fmla="*/ 46 h 151"/>
                  <a:gd name="T6" fmla="*/ 94 w 180"/>
                  <a:gd name="T7" fmla="*/ 151 h 151"/>
                  <a:gd name="T8" fmla="*/ 129 w 180"/>
                  <a:gd name="T9" fmla="*/ 151 h 151"/>
                  <a:gd name="T10" fmla="*/ 180 w 180"/>
                  <a:gd name="T11" fmla="*/ 9 h 151"/>
                  <a:gd name="T12" fmla="*/ 148 w 180"/>
                  <a:gd name="T13" fmla="*/ 10 h 151"/>
                  <a:gd name="T14" fmla="*/ 112 w 180"/>
                  <a:gd name="T15" fmla="*/ 112 h 151"/>
                  <a:gd name="T16" fmla="*/ 79 w 180"/>
                  <a:gd name="T17" fmla="*/ 0 h 151"/>
                  <a:gd name="T18" fmla="*/ 48 w 180"/>
                  <a:gd name="T19" fmla="*/ 0 h 151"/>
                  <a:gd name="T20" fmla="*/ 0 w 180"/>
                  <a:gd name="T21" fmla="*/ 144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0" h="151">
                    <a:moveTo>
                      <a:pt x="0" y="144"/>
                    </a:moveTo>
                    <a:lnTo>
                      <a:pt x="28" y="147"/>
                    </a:lnTo>
                    <a:lnTo>
                      <a:pt x="64" y="46"/>
                    </a:lnTo>
                    <a:lnTo>
                      <a:pt x="94" y="151"/>
                    </a:lnTo>
                    <a:lnTo>
                      <a:pt x="129" y="151"/>
                    </a:lnTo>
                    <a:lnTo>
                      <a:pt x="180" y="9"/>
                    </a:lnTo>
                    <a:lnTo>
                      <a:pt x="148" y="10"/>
                    </a:lnTo>
                    <a:lnTo>
                      <a:pt x="112" y="112"/>
                    </a:lnTo>
                    <a:lnTo>
                      <a:pt x="79" y="0"/>
                    </a:lnTo>
                    <a:lnTo>
                      <a:pt x="48" y="0"/>
                    </a:lnTo>
                    <a:lnTo>
                      <a:pt x="0" y="144"/>
                    </a:ln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898" name="Rectangle 82"/>
              <p:cNvSpPr>
                <a:spLocks noChangeArrowheads="1"/>
              </p:cNvSpPr>
              <p:nvPr userDrawn="1"/>
            </p:nvSpPr>
            <p:spPr bwMode="ltGray">
              <a:xfrm rot="6575641">
                <a:off x="-217" y="3138"/>
                <a:ext cx="122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899" name="Rectangle 83"/>
              <p:cNvSpPr>
                <a:spLocks noChangeArrowheads="1"/>
              </p:cNvSpPr>
              <p:nvPr userDrawn="1"/>
            </p:nvSpPr>
            <p:spPr bwMode="ltGray">
              <a:xfrm rot="238799">
                <a:off x="4" y="3146"/>
                <a:ext cx="103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900" name="Rectangle 84"/>
              <p:cNvSpPr>
                <a:spLocks noChangeArrowheads="1"/>
              </p:cNvSpPr>
              <p:nvPr userDrawn="1"/>
            </p:nvSpPr>
            <p:spPr bwMode="ltGray">
              <a:xfrm rot="-2957028">
                <a:off x="907" y="2473"/>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901" name="Rectangle 85"/>
              <p:cNvSpPr>
                <a:spLocks noChangeArrowheads="1"/>
              </p:cNvSpPr>
              <p:nvPr userDrawn="1"/>
            </p:nvSpPr>
            <p:spPr bwMode="ltGray">
              <a:xfrm rot="-2957028">
                <a:off x="930" y="2486"/>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902" name="Rectangle 86"/>
              <p:cNvSpPr>
                <a:spLocks noChangeArrowheads="1"/>
              </p:cNvSpPr>
              <p:nvPr userDrawn="1"/>
            </p:nvSpPr>
            <p:spPr bwMode="ltGray">
              <a:xfrm rot="-2957028">
                <a:off x="954" y="2497"/>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903" name="Rectangle 87"/>
              <p:cNvSpPr>
                <a:spLocks noChangeArrowheads="1"/>
              </p:cNvSpPr>
              <p:nvPr userDrawn="1"/>
            </p:nvSpPr>
            <p:spPr bwMode="ltGray">
              <a:xfrm rot="-2661033">
                <a:off x="974" y="2509"/>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904" name="Rectangle 88"/>
              <p:cNvSpPr>
                <a:spLocks noChangeArrowheads="1"/>
              </p:cNvSpPr>
              <p:nvPr userDrawn="1"/>
            </p:nvSpPr>
            <p:spPr bwMode="ltGray">
              <a:xfrm rot="-3638503">
                <a:off x="788" y="2426"/>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905" name="Rectangle 89"/>
              <p:cNvSpPr>
                <a:spLocks noChangeArrowheads="1"/>
              </p:cNvSpPr>
              <p:nvPr userDrawn="1"/>
            </p:nvSpPr>
            <p:spPr bwMode="ltGray">
              <a:xfrm rot="-3638503">
                <a:off x="815" y="2434"/>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906" name="Rectangle 90"/>
              <p:cNvSpPr>
                <a:spLocks noChangeArrowheads="1"/>
              </p:cNvSpPr>
              <p:nvPr userDrawn="1"/>
            </p:nvSpPr>
            <p:spPr bwMode="ltGray">
              <a:xfrm rot="-3514633">
                <a:off x="837" y="2441"/>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907" name="Rectangle 91"/>
              <p:cNvSpPr>
                <a:spLocks noChangeArrowheads="1"/>
              </p:cNvSpPr>
              <p:nvPr userDrawn="1"/>
            </p:nvSpPr>
            <p:spPr bwMode="ltGray">
              <a:xfrm rot="-3220799">
                <a:off x="862" y="2453"/>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908" name="Rectangle 92"/>
              <p:cNvSpPr>
                <a:spLocks noChangeArrowheads="1"/>
              </p:cNvSpPr>
              <p:nvPr userDrawn="1"/>
            </p:nvSpPr>
            <p:spPr bwMode="ltGray">
              <a:xfrm rot="-4338250">
                <a:off x="649" y="2396"/>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909" name="Rectangle 93"/>
              <p:cNvSpPr>
                <a:spLocks noChangeArrowheads="1"/>
              </p:cNvSpPr>
              <p:nvPr userDrawn="1"/>
            </p:nvSpPr>
            <p:spPr bwMode="ltGray">
              <a:xfrm rot="-4250359">
                <a:off x="677" y="2402"/>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910" name="Rectangle 94"/>
              <p:cNvSpPr>
                <a:spLocks noChangeArrowheads="1"/>
              </p:cNvSpPr>
              <p:nvPr userDrawn="1"/>
            </p:nvSpPr>
            <p:spPr bwMode="ltGray">
              <a:xfrm rot="-4250359">
                <a:off x="707" y="2407"/>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911" name="Rectangle 95"/>
              <p:cNvSpPr>
                <a:spLocks noChangeArrowheads="1"/>
              </p:cNvSpPr>
              <p:nvPr userDrawn="1"/>
            </p:nvSpPr>
            <p:spPr bwMode="ltGray">
              <a:xfrm rot="-3989246">
                <a:off x="737" y="2411"/>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912" name="Rectangle 96"/>
              <p:cNvSpPr>
                <a:spLocks noChangeArrowheads="1"/>
              </p:cNvSpPr>
              <p:nvPr userDrawn="1"/>
            </p:nvSpPr>
            <p:spPr bwMode="ltGray">
              <a:xfrm rot="-4862215">
                <a:off x="503" y="2395"/>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913" name="Rectangle 97"/>
              <p:cNvSpPr>
                <a:spLocks noChangeArrowheads="1"/>
              </p:cNvSpPr>
              <p:nvPr userDrawn="1"/>
            </p:nvSpPr>
            <p:spPr bwMode="ltGray">
              <a:xfrm rot="-4673370">
                <a:off x="533" y="2393"/>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914" name="Rectangle 98"/>
              <p:cNvSpPr>
                <a:spLocks noChangeArrowheads="1"/>
              </p:cNvSpPr>
              <p:nvPr userDrawn="1"/>
            </p:nvSpPr>
            <p:spPr bwMode="ltGray">
              <a:xfrm rot="-4646721">
                <a:off x="563" y="2390"/>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915" name="Rectangle 99"/>
              <p:cNvSpPr>
                <a:spLocks noChangeArrowheads="1"/>
              </p:cNvSpPr>
              <p:nvPr userDrawn="1"/>
            </p:nvSpPr>
            <p:spPr bwMode="ltGray">
              <a:xfrm rot="-4580623">
                <a:off x="594" y="2391"/>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916" name="Rectangle 100"/>
              <p:cNvSpPr>
                <a:spLocks noChangeArrowheads="1"/>
              </p:cNvSpPr>
              <p:nvPr userDrawn="1"/>
            </p:nvSpPr>
            <p:spPr bwMode="ltGray">
              <a:xfrm rot="-5195129">
                <a:off x="355" y="2414"/>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917" name="Rectangle 101"/>
              <p:cNvSpPr>
                <a:spLocks noChangeArrowheads="1"/>
              </p:cNvSpPr>
              <p:nvPr userDrawn="1"/>
            </p:nvSpPr>
            <p:spPr bwMode="ltGray">
              <a:xfrm rot="-5360484">
                <a:off x="385" y="2409"/>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918" name="Rectangle 102"/>
              <p:cNvSpPr>
                <a:spLocks noChangeArrowheads="1"/>
              </p:cNvSpPr>
              <p:nvPr userDrawn="1"/>
            </p:nvSpPr>
            <p:spPr bwMode="ltGray">
              <a:xfrm rot="-5288939">
                <a:off x="418" y="2405"/>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919" name="Rectangle 103"/>
              <p:cNvSpPr>
                <a:spLocks noChangeArrowheads="1"/>
              </p:cNvSpPr>
              <p:nvPr userDrawn="1"/>
            </p:nvSpPr>
            <p:spPr bwMode="ltGray">
              <a:xfrm rot="-5164854">
                <a:off x="449" y="2400"/>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920" name="Rectangle 104"/>
              <p:cNvSpPr>
                <a:spLocks noChangeArrowheads="1"/>
              </p:cNvSpPr>
              <p:nvPr userDrawn="1"/>
            </p:nvSpPr>
            <p:spPr bwMode="ltGray">
              <a:xfrm rot="-6132163">
                <a:off x="206" y="2458"/>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921" name="Rectangle 105"/>
              <p:cNvSpPr>
                <a:spLocks noChangeArrowheads="1"/>
              </p:cNvSpPr>
              <p:nvPr userDrawn="1"/>
            </p:nvSpPr>
            <p:spPr bwMode="ltGray">
              <a:xfrm rot="-6220433">
                <a:off x="237" y="2448"/>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922" name="Rectangle 106"/>
              <p:cNvSpPr>
                <a:spLocks noChangeArrowheads="1"/>
              </p:cNvSpPr>
              <p:nvPr userDrawn="1"/>
            </p:nvSpPr>
            <p:spPr bwMode="ltGray">
              <a:xfrm rot="-6110943">
                <a:off x="266" y="2438"/>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923" name="Rectangle 107"/>
              <p:cNvSpPr>
                <a:spLocks noChangeArrowheads="1"/>
              </p:cNvSpPr>
              <p:nvPr userDrawn="1"/>
            </p:nvSpPr>
            <p:spPr bwMode="ltGray">
              <a:xfrm rot="-5919570">
                <a:off x="292" y="2427"/>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924" name="Rectangle 108"/>
              <p:cNvSpPr>
                <a:spLocks noChangeArrowheads="1"/>
              </p:cNvSpPr>
              <p:nvPr userDrawn="1"/>
            </p:nvSpPr>
            <p:spPr bwMode="ltGray">
              <a:xfrm rot="-7376291">
                <a:off x="5" y="2549"/>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925" name="Rectangle 109"/>
              <p:cNvSpPr>
                <a:spLocks noChangeArrowheads="1"/>
              </p:cNvSpPr>
              <p:nvPr userDrawn="1"/>
            </p:nvSpPr>
            <p:spPr bwMode="ltGray">
              <a:xfrm rot="-7168347">
                <a:off x="64" y="2517"/>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926" name="Rectangle 110"/>
              <p:cNvSpPr>
                <a:spLocks noChangeArrowheads="1"/>
              </p:cNvSpPr>
              <p:nvPr userDrawn="1"/>
            </p:nvSpPr>
            <p:spPr bwMode="ltGray">
              <a:xfrm rot="-6802416">
                <a:off x="92" y="2502"/>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927" name="Rectangle 111"/>
              <p:cNvSpPr>
                <a:spLocks noChangeArrowheads="1"/>
              </p:cNvSpPr>
              <p:nvPr userDrawn="1"/>
            </p:nvSpPr>
            <p:spPr bwMode="ltGray">
              <a:xfrm rot="-6802416">
                <a:off x="119" y="2492"/>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928" name="Rectangle 112"/>
              <p:cNvSpPr>
                <a:spLocks noChangeArrowheads="1"/>
              </p:cNvSpPr>
              <p:nvPr userDrawn="1"/>
            </p:nvSpPr>
            <p:spPr bwMode="ltGray">
              <a:xfrm rot="-6457704">
                <a:off x="150" y="2478"/>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929" name="Rectangle 113"/>
              <p:cNvSpPr>
                <a:spLocks noChangeArrowheads="1"/>
              </p:cNvSpPr>
              <p:nvPr userDrawn="1"/>
            </p:nvSpPr>
            <p:spPr bwMode="ltGray">
              <a:xfrm rot="-1876771">
                <a:off x="0" y="3363"/>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930" name="Rectangle 114"/>
              <p:cNvSpPr>
                <a:spLocks noChangeArrowheads="1"/>
              </p:cNvSpPr>
              <p:nvPr userDrawn="1"/>
            </p:nvSpPr>
            <p:spPr bwMode="ltGray">
              <a:xfrm rot="3283992">
                <a:off x="511" y="3478"/>
                <a:ext cx="24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931" name="Rectangle 115"/>
              <p:cNvSpPr>
                <a:spLocks noChangeArrowheads="1"/>
              </p:cNvSpPr>
              <p:nvPr userDrawn="1"/>
            </p:nvSpPr>
            <p:spPr bwMode="ltGray">
              <a:xfrm rot="3283992">
                <a:off x="35" y="2798"/>
                <a:ext cx="24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932" name="Rectangle 116"/>
              <p:cNvSpPr>
                <a:spLocks noChangeArrowheads="1"/>
              </p:cNvSpPr>
              <p:nvPr userDrawn="1"/>
            </p:nvSpPr>
            <p:spPr bwMode="ltGray">
              <a:xfrm rot="-1876771">
                <a:off x="700" y="2851"/>
                <a:ext cx="31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933" name="Rectangle 117"/>
              <p:cNvSpPr>
                <a:spLocks noChangeArrowheads="1"/>
              </p:cNvSpPr>
              <p:nvPr userDrawn="1"/>
            </p:nvSpPr>
            <p:spPr bwMode="ltGray">
              <a:xfrm rot="5908516">
                <a:off x="200" y="3915"/>
                <a:ext cx="138"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934" name="Rectangle 118"/>
              <p:cNvSpPr>
                <a:spLocks noChangeArrowheads="1"/>
              </p:cNvSpPr>
              <p:nvPr userDrawn="1"/>
            </p:nvSpPr>
            <p:spPr bwMode="ltGray">
              <a:xfrm rot="6683973">
                <a:off x="45" y="3915"/>
                <a:ext cx="144"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935" name="Rectangle 119"/>
              <p:cNvSpPr>
                <a:spLocks noChangeArrowheads="1"/>
              </p:cNvSpPr>
              <p:nvPr userDrawn="1"/>
            </p:nvSpPr>
            <p:spPr bwMode="ltGray">
              <a:xfrm rot="5245609">
                <a:off x="361" y="3893"/>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936" name="Rectangle 120"/>
              <p:cNvSpPr>
                <a:spLocks noChangeArrowheads="1"/>
              </p:cNvSpPr>
              <p:nvPr userDrawn="1"/>
            </p:nvSpPr>
            <p:spPr bwMode="ltGray">
              <a:xfrm rot="4500520">
                <a:off x="522" y="3847"/>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937" name="Rectangle 121"/>
              <p:cNvSpPr>
                <a:spLocks noChangeArrowheads="1"/>
              </p:cNvSpPr>
              <p:nvPr userDrawn="1"/>
            </p:nvSpPr>
            <p:spPr bwMode="ltGray">
              <a:xfrm rot="3805227">
                <a:off x="670" y="3778"/>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938" name="Rectangle 122"/>
              <p:cNvSpPr>
                <a:spLocks noChangeArrowheads="1"/>
              </p:cNvSpPr>
              <p:nvPr userDrawn="1"/>
            </p:nvSpPr>
            <p:spPr bwMode="ltGray">
              <a:xfrm rot="3060138">
                <a:off x="813" y="3688"/>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939" name="Rectangle 123"/>
              <p:cNvSpPr>
                <a:spLocks noChangeArrowheads="1"/>
              </p:cNvSpPr>
              <p:nvPr userDrawn="1"/>
            </p:nvSpPr>
            <p:spPr bwMode="ltGray">
              <a:xfrm rot="2090281">
                <a:off x="938" y="3582"/>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940" name="Rectangle 124"/>
              <p:cNvSpPr>
                <a:spLocks noChangeArrowheads="1"/>
              </p:cNvSpPr>
              <p:nvPr userDrawn="1"/>
            </p:nvSpPr>
            <p:spPr bwMode="ltGray">
              <a:xfrm rot="-7168347">
                <a:off x="-18" y="2506"/>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941" name="Rectangle 125"/>
              <p:cNvSpPr>
                <a:spLocks noChangeArrowheads="1"/>
              </p:cNvSpPr>
              <p:nvPr userDrawn="1"/>
            </p:nvSpPr>
            <p:spPr bwMode="ltGray">
              <a:xfrm rot="-6406501">
                <a:off x="136" y="2433"/>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942" name="Rectangle 126"/>
              <p:cNvSpPr>
                <a:spLocks noChangeArrowheads="1"/>
              </p:cNvSpPr>
              <p:nvPr userDrawn="1"/>
            </p:nvSpPr>
            <p:spPr bwMode="ltGray">
              <a:xfrm rot="-4970620">
                <a:off x="447" y="2364"/>
                <a:ext cx="138"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943" name="Rectangle 127"/>
              <p:cNvSpPr>
                <a:spLocks noChangeArrowheads="1"/>
              </p:cNvSpPr>
              <p:nvPr userDrawn="1"/>
            </p:nvSpPr>
            <p:spPr bwMode="ltGray">
              <a:xfrm rot="-4298502">
                <a:off x="597" y="2360"/>
                <a:ext cx="150"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944" name="Rectangle 128"/>
              <p:cNvSpPr>
                <a:spLocks noChangeArrowheads="1"/>
              </p:cNvSpPr>
              <p:nvPr userDrawn="1"/>
            </p:nvSpPr>
            <p:spPr bwMode="ltGray">
              <a:xfrm rot="-3676305">
                <a:off x="739" y="2386"/>
                <a:ext cx="15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945" name="Rectangle 129"/>
              <p:cNvSpPr>
                <a:spLocks noChangeArrowheads="1"/>
              </p:cNvSpPr>
              <p:nvPr userDrawn="1"/>
            </p:nvSpPr>
            <p:spPr bwMode="ltGray">
              <a:xfrm rot="-3188616">
                <a:off x="869" y="2430"/>
                <a:ext cx="16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946" name="Rectangle 130"/>
              <p:cNvSpPr>
                <a:spLocks noChangeArrowheads="1"/>
              </p:cNvSpPr>
              <p:nvPr userDrawn="1"/>
            </p:nvSpPr>
            <p:spPr bwMode="ltGray">
              <a:xfrm rot="-2610246">
                <a:off x="984" y="2497"/>
                <a:ext cx="16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947" name="Rectangle 131"/>
              <p:cNvSpPr>
                <a:spLocks noChangeArrowheads="1"/>
              </p:cNvSpPr>
              <p:nvPr userDrawn="1"/>
            </p:nvSpPr>
            <p:spPr bwMode="ltGray">
              <a:xfrm rot="-2190008">
                <a:off x="1075" y="2585"/>
                <a:ext cx="17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948" name="Rectangle 132"/>
              <p:cNvSpPr>
                <a:spLocks noChangeArrowheads="1"/>
              </p:cNvSpPr>
              <p:nvPr userDrawn="1"/>
            </p:nvSpPr>
            <p:spPr bwMode="ltGray">
              <a:xfrm rot="-1728558">
                <a:off x="1147" y="2688"/>
                <a:ext cx="16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949" name="Rectangle 133"/>
              <p:cNvSpPr>
                <a:spLocks noChangeArrowheads="1"/>
              </p:cNvSpPr>
              <p:nvPr userDrawn="1"/>
            </p:nvSpPr>
            <p:spPr bwMode="ltGray">
              <a:xfrm rot="-1172118">
                <a:off x="1198" y="2805"/>
                <a:ext cx="16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950" name="Rectangle 134"/>
              <p:cNvSpPr>
                <a:spLocks noChangeArrowheads="1"/>
              </p:cNvSpPr>
              <p:nvPr userDrawn="1"/>
            </p:nvSpPr>
            <p:spPr bwMode="ltGray">
              <a:xfrm rot="-753845">
                <a:off x="1218" y="2930"/>
                <a:ext cx="16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951" name="Rectangle 135"/>
              <p:cNvSpPr>
                <a:spLocks noChangeArrowheads="1"/>
              </p:cNvSpPr>
              <p:nvPr userDrawn="1"/>
            </p:nvSpPr>
            <p:spPr bwMode="ltGray">
              <a:xfrm rot="-287823">
                <a:off x="1213" y="3066"/>
                <a:ext cx="16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952" name="Rectangle 136"/>
              <p:cNvSpPr>
                <a:spLocks noChangeArrowheads="1"/>
              </p:cNvSpPr>
              <p:nvPr userDrawn="1"/>
            </p:nvSpPr>
            <p:spPr bwMode="ltGray">
              <a:xfrm rot="696741">
                <a:off x="1126" y="3337"/>
                <a:ext cx="150"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953" name="Rectangle 137"/>
              <p:cNvSpPr>
                <a:spLocks noChangeArrowheads="1"/>
              </p:cNvSpPr>
              <p:nvPr userDrawn="1"/>
            </p:nvSpPr>
            <p:spPr bwMode="ltGray">
              <a:xfrm rot="1529990">
                <a:off x="1041" y="3465"/>
                <a:ext cx="140"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954" name="Freeform 138"/>
              <p:cNvSpPr>
                <a:spLocks/>
              </p:cNvSpPr>
              <p:nvPr userDrawn="1"/>
            </p:nvSpPr>
            <p:spPr bwMode="ltGray">
              <a:xfrm>
                <a:off x="850" y="3136"/>
                <a:ext cx="204" cy="120"/>
              </a:xfrm>
              <a:custGeom>
                <a:avLst/>
                <a:gdLst>
                  <a:gd name="T0" fmla="*/ 168 w 204"/>
                  <a:gd name="T1" fmla="*/ 120 h 120"/>
                  <a:gd name="T2" fmla="*/ 204 w 204"/>
                  <a:gd name="T3" fmla="*/ 12 h 120"/>
                  <a:gd name="T4" fmla="*/ 42 w 204"/>
                  <a:gd name="T5" fmla="*/ 0 h 120"/>
                  <a:gd name="T6" fmla="*/ 0 w 204"/>
                  <a:gd name="T7" fmla="*/ 108 h 120"/>
                  <a:gd name="T8" fmla="*/ 30 w 204"/>
                  <a:gd name="T9" fmla="*/ 114 h 120"/>
                  <a:gd name="T10" fmla="*/ 60 w 204"/>
                  <a:gd name="T11" fmla="*/ 30 h 120"/>
                  <a:gd name="T12" fmla="*/ 102 w 204"/>
                  <a:gd name="T13" fmla="*/ 36 h 120"/>
                  <a:gd name="T14" fmla="*/ 78 w 204"/>
                  <a:gd name="T15" fmla="*/ 108 h 120"/>
                  <a:gd name="T16" fmla="*/ 102 w 204"/>
                  <a:gd name="T17" fmla="*/ 108 h 120"/>
                  <a:gd name="T18" fmla="*/ 132 w 204"/>
                  <a:gd name="T19" fmla="*/ 36 h 120"/>
                  <a:gd name="T20" fmla="*/ 162 w 204"/>
                  <a:gd name="T21" fmla="*/ 36 h 120"/>
                  <a:gd name="T22" fmla="*/ 138 w 204"/>
                  <a:gd name="T23" fmla="*/ 114 h 120"/>
                  <a:gd name="T24" fmla="*/ 168 w 204"/>
                  <a:gd name="T25" fmla="*/ 12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4" h="120">
                    <a:moveTo>
                      <a:pt x="168" y="120"/>
                    </a:moveTo>
                    <a:lnTo>
                      <a:pt x="204" y="12"/>
                    </a:lnTo>
                    <a:lnTo>
                      <a:pt x="42" y="0"/>
                    </a:lnTo>
                    <a:lnTo>
                      <a:pt x="0" y="108"/>
                    </a:lnTo>
                    <a:lnTo>
                      <a:pt x="30" y="114"/>
                    </a:lnTo>
                    <a:lnTo>
                      <a:pt x="60" y="30"/>
                    </a:lnTo>
                    <a:lnTo>
                      <a:pt x="102" y="36"/>
                    </a:lnTo>
                    <a:lnTo>
                      <a:pt x="78" y="108"/>
                    </a:lnTo>
                    <a:lnTo>
                      <a:pt x="102" y="108"/>
                    </a:lnTo>
                    <a:lnTo>
                      <a:pt x="132" y="36"/>
                    </a:lnTo>
                    <a:lnTo>
                      <a:pt x="162" y="36"/>
                    </a:lnTo>
                    <a:lnTo>
                      <a:pt x="138" y="114"/>
                    </a:lnTo>
                    <a:lnTo>
                      <a:pt x="168" y="12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955" name="Freeform 139"/>
              <p:cNvSpPr>
                <a:spLocks/>
              </p:cNvSpPr>
              <p:nvPr userDrawn="1"/>
            </p:nvSpPr>
            <p:spPr bwMode="ltGray">
              <a:xfrm>
                <a:off x="19" y="2722"/>
                <a:ext cx="90" cy="78"/>
              </a:xfrm>
              <a:custGeom>
                <a:avLst/>
                <a:gdLst>
                  <a:gd name="T0" fmla="*/ 66 w 90"/>
                  <a:gd name="T1" fmla="*/ 36 h 78"/>
                  <a:gd name="T2" fmla="*/ 66 w 90"/>
                  <a:gd name="T3" fmla="*/ 36 h 78"/>
                  <a:gd name="T4" fmla="*/ 18 w 90"/>
                  <a:gd name="T5" fmla="*/ 24 h 78"/>
                  <a:gd name="T6" fmla="*/ 0 w 90"/>
                  <a:gd name="T7" fmla="*/ 30 h 78"/>
                  <a:gd name="T8" fmla="*/ 36 w 90"/>
                  <a:gd name="T9" fmla="*/ 78 h 78"/>
                  <a:gd name="T10" fmla="*/ 48 w 90"/>
                  <a:gd name="T11" fmla="*/ 72 h 78"/>
                  <a:gd name="T12" fmla="*/ 24 w 90"/>
                  <a:gd name="T13" fmla="*/ 36 h 78"/>
                  <a:gd name="T14" fmla="*/ 24 w 90"/>
                  <a:gd name="T15" fmla="*/ 36 h 78"/>
                  <a:gd name="T16" fmla="*/ 72 w 90"/>
                  <a:gd name="T17" fmla="*/ 54 h 78"/>
                  <a:gd name="T18" fmla="*/ 90 w 90"/>
                  <a:gd name="T19" fmla="*/ 42 h 78"/>
                  <a:gd name="T20" fmla="*/ 54 w 90"/>
                  <a:gd name="T21" fmla="*/ 0 h 78"/>
                  <a:gd name="T22" fmla="*/ 42 w 90"/>
                  <a:gd name="T23" fmla="*/ 6 h 78"/>
                  <a:gd name="T24" fmla="*/ 66 w 90"/>
                  <a:gd name="T25" fmla="*/ 36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78">
                    <a:moveTo>
                      <a:pt x="66" y="36"/>
                    </a:moveTo>
                    <a:lnTo>
                      <a:pt x="66" y="36"/>
                    </a:lnTo>
                    <a:lnTo>
                      <a:pt x="18" y="24"/>
                    </a:lnTo>
                    <a:lnTo>
                      <a:pt x="0" y="30"/>
                    </a:lnTo>
                    <a:lnTo>
                      <a:pt x="36" y="78"/>
                    </a:lnTo>
                    <a:lnTo>
                      <a:pt x="48" y="72"/>
                    </a:lnTo>
                    <a:lnTo>
                      <a:pt x="24" y="36"/>
                    </a:lnTo>
                    <a:lnTo>
                      <a:pt x="24" y="36"/>
                    </a:lnTo>
                    <a:lnTo>
                      <a:pt x="72" y="54"/>
                    </a:lnTo>
                    <a:lnTo>
                      <a:pt x="90" y="42"/>
                    </a:lnTo>
                    <a:lnTo>
                      <a:pt x="54" y="0"/>
                    </a:lnTo>
                    <a:lnTo>
                      <a:pt x="42" y="6"/>
                    </a:lnTo>
                    <a:lnTo>
                      <a:pt x="66"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956" name="Freeform 140"/>
              <p:cNvSpPr>
                <a:spLocks/>
              </p:cNvSpPr>
              <p:nvPr userDrawn="1"/>
            </p:nvSpPr>
            <p:spPr bwMode="ltGray">
              <a:xfrm>
                <a:off x="97" y="2651"/>
                <a:ext cx="101" cy="89"/>
              </a:xfrm>
              <a:custGeom>
                <a:avLst/>
                <a:gdLst>
                  <a:gd name="T0" fmla="*/ 54 w 101"/>
                  <a:gd name="T1" fmla="*/ 89 h 89"/>
                  <a:gd name="T2" fmla="*/ 65 w 101"/>
                  <a:gd name="T3" fmla="*/ 83 h 89"/>
                  <a:gd name="T4" fmla="*/ 48 w 101"/>
                  <a:gd name="T5" fmla="*/ 35 h 89"/>
                  <a:gd name="T6" fmla="*/ 89 w 101"/>
                  <a:gd name="T7" fmla="*/ 65 h 89"/>
                  <a:gd name="T8" fmla="*/ 101 w 101"/>
                  <a:gd name="T9" fmla="*/ 59 h 89"/>
                  <a:gd name="T10" fmla="*/ 83 w 101"/>
                  <a:gd name="T11" fmla="*/ 0 h 89"/>
                  <a:gd name="T12" fmla="*/ 71 w 101"/>
                  <a:gd name="T13" fmla="*/ 12 h 89"/>
                  <a:gd name="T14" fmla="*/ 83 w 101"/>
                  <a:gd name="T15" fmla="*/ 41 h 89"/>
                  <a:gd name="T16" fmla="*/ 48 w 101"/>
                  <a:gd name="T17" fmla="*/ 23 h 89"/>
                  <a:gd name="T18" fmla="*/ 36 w 101"/>
                  <a:gd name="T19" fmla="*/ 29 h 89"/>
                  <a:gd name="T20" fmla="*/ 45 w 101"/>
                  <a:gd name="T21" fmla="*/ 68 h 89"/>
                  <a:gd name="T22" fmla="*/ 18 w 101"/>
                  <a:gd name="T23" fmla="*/ 41 h 89"/>
                  <a:gd name="T24" fmla="*/ 0 w 101"/>
                  <a:gd name="T25" fmla="*/ 53 h 89"/>
                  <a:gd name="T26" fmla="*/ 54 w 101"/>
                  <a:gd name="T27" fmla="*/ 89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1" h="89">
                    <a:moveTo>
                      <a:pt x="54" y="89"/>
                    </a:moveTo>
                    <a:lnTo>
                      <a:pt x="65" y="83"/>
                    </a:lnTo>
                    <a:lnTo>
                      <a:pt x="48" y="35"/>
                    </a:lnTo>
                    <a:lnTo>
                      <a:pt x="89" y="65"/>
                    </a:lnTo>
                    <a:lnTo>
                      <a:pt x="101" y="59"/>
                    </a:lnTo>
                    <a:lnTo>
                      <a:pt x="83" y="0"/>
                    </a:lnTo>
                    <a:lnTo>
                      <a:pt x="71" y="12"/>
                    </a:lnTo>
                    <a:lnTo>
                      <a:pt x="83" y="41"/>
                    </a:lnTo>
                    <a:lnTo>
                      <a:pt x="48" y="23"/>
                    </a:lnTo>
                    <a:lnTo>
                      <a:pt x="36" y="29"/>
                    </a:lnTo>
                    <a:lnTo>
                      <a:pt x="45" y="68"/>
                    </a:lnTo>
                    <a:lnTo>
                      <a:pt x="18" y="41"/>
                    </a:lnTo>
                    <a:lnTo>
                      <a:pt x="0" y="53"/>
                    </a:lnTo>
                    <a:lnTo>
                      <a:pt x="54" y="89"/>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957" name="Freeform 141"/>
              <p:cNvSpPr>
                <a:spLocks/>
              </p:cNvSpPr>
              <p:nvPr userDrawn="1"/>
            </p:nvSpPr>
            <p:spPr bwMode="ltGray">
              <a:xfrm>
                <a:off x="677" y="3502"/>
                <a:ext cx="83" cy="78"/>
              </a:xfrm>
              <a:custGeom>
                <a:avLst/>
                <a:gdLst>
                  <a:gd name="T0" fmla="*/ 36 w 83"/>
                  <a:gd name="T1" fmla="*/ 78 h 78"/>
                  <a:gd name="T2" fmla="*/ 83 w 83"/>
                  <a:gd name="T3" fmla="*/ 48 h 78"/>
                  <a:gd name="T4" fmla="*/ 54 w 83"/>
                  <a:gd name="T5" fmla="*/ 0 h 78"/>
                  <a:gd name="T6" fmla="*/ 0 w 83"/>
                  <a:gd name="T7" fmla="*/ 30 h 78"/>
                  <a:gd name="T8" fmla="*/ 6 w 83"/>
                  <a:gd name="T9" fmla="*/ 36 h 78"/>
                  <a:gd name="T10" fmla="*/ 42 w 83"/>
                  <a:gd name="T11" fmla="*/ 18 h 78"/>
                  <a:gd name="T12" fmla="*/ 54 w 83"/>
                  <a:gd name="T13" fmla="*/ 30 h 78"/>
                  <a:gd name="T14" fmla="*/ 24 w 83"/>
                  <a:gd name="T15" fmla="*/ 48 h 78"/>
                  <a:gd name="T16" fmla="*/ 30 w 83"/>
                  <a:gd name="T17" fmla="*/ 54 h 78"/>
                  <a:gd name="T18" fmla="*/ 60 w 83"/>
                  <a:gd name="T19" fmla="*/ 36 h 78"/>
                  <a:gd name="T20" fmla="*/ 66 w 83"/>
                  <a:gd name="T21" fmla="*/ 48 h 78"/>
                  <a:gd name="T22" fmla="*/ 30 w 83"/>
                  <a:gd name="T23" fmla="*/ 66 h 78"/>
                  <a:gd name="T24" fmla="*/ 36 w 83"/>
                  <a:gd name="T25"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3" h="78">
                    <a:moveTo>
                      <a:pt x="36" y="78"/>
                    </a:moveTo>
                    <a:lnTo>
                      <a:pt x="83" y="48"/>
                    </a:lnTo>
                    <a:lnTo>
                      <a:pt x="54" y="0"/>
                    </a:lnTo>
                    <a:lnTo>
                      <a:pt x="0" y="30"/>
                    </a:lnTo>
                    <a:lnTo>
                      <a:pt x="6" y="36"/>
                    </a:lnTo>
                    <a:lnTo>
                      <a:pt x="42" y="18"/>
                    </a:lnTo>
                    <a:lnTo>
                      <a:pt x="54" y="30"/>
                    </a:lnTo>
                    <a:lnTo>
                      <a:pt x="24" y="48"/>
                    </a:lnTo>
                    <a:lnTo>
                      <a:pt x="30" y="54"/>
                    </a:lnTo>
                    <a:lnTo>
                      <a:pt x="60" y="36"/>
                    </a:lnTo>
                    <a:lnTo>
                      <a:pt x="66" y="48"/>
                    </a:lnTo>
                    <a:lnTo>
                      <a:pt x="30" y="66"/>
                    </a:lnTo>
                    <a:lnTo>
                      <a:pt x="36" y="7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958" name="Freeform 142"/>
              <p:cNvSpPr>
                <a:spLocks/>
              </p:cNvSpPr>
              <p:nvPr userDrawn="1"/>
            </p:nvSpPr>
            <p:spPr bwMode="ltGray">
              <a:xfrm>
                <a:off x="940" y="2782"/>
                <a:ext cx="90" cy="72"/>
              </a:xfrm>
              <a:custGeom>
                <a:avLst/>
                <a:gdLst>
                  <a:gd name="T0" fmla="*/ 90 w 90"/>
                  <a:gd name="T1" fmla="*/ 30 h 72"/>
                  <a:gd name="T2" fmla="*/ 66 w 90"/>
                  <a:gd name="T3" fmla="*/ 0 h 72"/>
                  <a:gd name="T4" fmla="*/ 0 w 90"/>
                  <a:gd name="T5" fmla="*/ 36 h 72"/>
                  <a:gd name="T6" fmla="*/ 24 w 90"/>
                  <a:gd name="T7" fmla="*/ 72 h 72"/>
                  <a:gd name="T8" fmla="*/ 36 w 90"/>
                  <a:gd name="T9" fmla="*/ 66 h 72"/>
                  <a:gd name="T10" fmla="*/ 18 w 90"/>
                  <a:gd name="T11" fmla="*/ 42 h 72"/>
                  <a:gd name="T12" fmla="*/ 36 w 90"/>
                  <a:gd name="T13" fmla="*/ 30 h 72"/>
                  <a:gd name="T14" fmla="*/ 54 w 90"/>
                  <a:gd name="T15" fmla="*/ 54 h 72"/>
                  <a:gd name="T16" fmla="*/ 60 w 90"/>
                  <a:gd name="T17" fmla="*/ 48 h 72"/>
                  <a:gd name="T18" fmla="*/ 48 w 90"/>
                  <a:gd name="T19" fmla="*/ 24 h 72"/>
                  <a:gd name="T20" fmla="*/ 60 w 90"/>
                  <a:gd name="T21" fmla="*/ 12 h 72"/>
                  <a:gd name="T22" fmla="*/ 78 w 90"/>
                  <a:gd name="T23" fmla="*/ 42 h 72"/>
                  <a:gd name="T24" fmla="*/ 90 w 90"/>
                  <a:gd name="T25" fmla="*/ 3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72">
                    <a:moveTo>
                      <a:pt x="90" y="30"/>
                    </a:moveTo>
                    <a:lnTo>
                      <a:pt x="66" y="0"/>
                    </a:lnTo>
                    <a:lnTo>
                      <a:pt x="0" y="36"/>
                    </a:lnTo>
                    <a:lnTo>
                      <a:pt x="24" y="72"/>
                    </a:lnTo>
                    <a:lnTo>
                      <a:pt x="36" y="66"/>
                    </a:lnTo>
                    <a:lnTo>
                      <a:pt x="18" y="42"/>
                    </a:lnTo>
                    <a:lnTo>
                      <a:pt x="36" y="30"/>
                    </a:lnTo>
                    <a:lnTo>
                      <a:pt x="54" y="54"/>
                    </a:lnTo>
                    <a:lnTo>
                      <a:pt x="60" y="48"/>
                    </a:lnTo>
                    <a:lnTo>
                      <a:pt x="48" y="24"/>
                    </a:lnTo>
                    <a:lnTo>
                      <a:pt x="60" y="12"/>
                    </a:lnTo>
                    <a:lnTo>
                      <a:pt x="78" y="42"/>
                    </a:lnTo>
                    <a:lnTo>
                      <a:pt x="90" y="3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959" name="Freeform 143"/>
              <p:cNvSpPr>
                <a:spLocks/>
              </p:cNvSpPr>
              <p:nvPr userDrawn="1"/>
            </p:nvSpPr>
            <p:spPr bwMode="ltGray">
              <a:xfrm>
                <a:off x="898" y="2716"/>
                <a:ext cx="90" cy="84"/>
              </a:xfrm>
              <a:custGeom>
                <a:avLst/>
                <a:gdLst>
                  <a:gd name="T0" fmla="*/ 42 w 90"/>
                  <a:gd name="T1" fmla="*/ 60 h 84"/>
                  <a:gd name="T2" fmla="*/ 42 w 90"/>
                  <a:gd name="T3" fmla="*/ 60 h 84"/>
                  <a:gd name="T4" fmla="*/ 72 w 90"/>
                  <a:gd name="T5" fmla="*/ 12 h 84"/>
                  <a:gd name="T6" fmla="*/ 66 w 90"/>
                  <a:gd name="T7" fmla="*/ 0 h 84"/>
                  <a:gd name="T8" fmla="*/ 0 w 90"/>
                  <a:gd name="T9" fmla="*/ 42 h 84"/>
                  <a:gd name="T10" fmla="*/ 6 w 90"/>
                  <a:gd name="T11" fmla="*/ 54 h 84"/>
                  <a:gd name="T12" fmla="*/ 54 w 90"/>
                  <a:gd name="T13" fmla="*/ 24 h 84"/>
                  <a:gd name="T14" fmla="*/ 54 w 90"/>
                  <a:gd name="T15" fmla="*/ 24 h 84"/>
                  <a:gd name="T16" fmla="*/ 18 w 90"/>
                  <a:gd name="T17" fmla="*/ 72 h 84"/>
                  <a:gd name="T18" fmla="*/ 24 w 90"/>
                  <a:gd name="T19" fmla="*/ 84 h 84"/>
                  <a:gd name="T20" fmla="*/ 90 w 90"/>
                  <a:gd name="T21" fmla="*/ 42 h 84"/>
                  <a:gd name="T22" fmla="*/ 84 w 90"/>
                  <a:gd name="T23" fmla="*/ 30 h 84"/>
                  <a:gd name="T24" fmla="*/ 42 w 90"/>
                  <a:gd name="T25" fmla="*/ 6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84">
                    <a:moveTo>
                      <a:pt x="42" y="60"/>
                    </a:moveTo>
                    <a:lnTo>
                      <a:pt x="42" y="60"/>
                    </a:lnTo>
                    <a:lnTo>
                      <a:pt x="72" y="12"/>
                    </a:lnTo>
                    <a:lnTo>
                      <a:pt x="66" y="0"/>
                    </a:lnTo>
                    <a:lnTo>
                      <a:pt x="0" y="42"/>
                    </a:lnTo>
                    <a:lnTo>
                      <a:pt x="6" y="54"/>
                    </a:lnTo>
                    <a:lnTo>
                      <a:pt x="54" y="24"/>
                    </a:lnTo>
                    <a:lnTo>
                      <a:pt x="54" y="24"/>
                    </a:lnTo>
                    <a:lnTo>
                      <a:pt x="18" y="72"/>
                    </a:lnTo>
                    <a:lnTo>
                      <a:pt x="24" y="84"/>
                    </a:lnTo>
                    <a:lnTo>
                      <a:pt x="90" y="42"/>
                    </a:lnTo>
                    <a:lnTo>
                      <a:pt x="84" y="30"/>
                    </a:lnTo>
                    <a:lnTo>
                      <a:pt x="42" y="6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960" name="Freeform 144"/>
              <p:cNvSpPr>
                <a:spLocks/>
              </p:cNvSpPr>
              <p:nvPr userDrawn="1"/>
            </p:nvSpPr>
            <p:spPr bwMode="ltGray">
              <a:xfrm>
                <a:off x="7" y="3837"/>
                <a:ext cx="6" cy="12"/>
              </a:xfrm>
              <a:custGeom>
                <a:avLst/>
                <a:gdLst>
                  <a:gd name="T0" fmla="*/ 6 w 6"/>
                  <a:gd name="T1" fmla="*/ 0 h 12"/>
                  <a:gd name="T2" fmla="*/ 6 w 6"/>
                  <a:gd name="T3" fmla="*/ 0 h 12"/>
                  <a:gd name="T4" fmla="*/ 0 w 6"/>
                  <a:gd name="T5" fmla="*/ 0 h 12"/>
                  <a:gd name="T6" fmla="*/ 0 w 6"/>
                  <a:gd name="T7" fmla="*/ 0 h 12"/>
                  <a:gd name="T8" fmla="*/ 0 w 6"/>
                  <a:gd name="T9" fmla="*/ 12 h 12"/>
                  <a:gd name="T10" fmla="*/ 6 w 6"/>
                  <a:gd name="T11" fmla="*/ 0 h 12"/>
                  <a:gd name="T12" fmla="*/ 6 w 6"/>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6" h="12">
                    <a:moveTo>
                      <a:pt x="6" y="0"/>
                    </a:moveTo>
                    <a:lnTo>
                      <a:pt x="6" y="0"/>
                    </a:lnTo>
                    <a:lnTo>
                      <a:pt x="0" y="0"/>
                    </a:lnTo>
                    <a:lnTo>
                      <a:pt x="0" y="0"/>
                    </a:lnTo>
                    <a:lnTo>
                      <a:pt x="0" y="12"/>
                    </a:lnTo>
                    <a:lnTo>
                      <a:pt x="6" y="0"/>
                    </a:lnTo>
                    <a:lnTo>
                      <a:pt x="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961" name="Freeform 145"/>
              <p:cNvSpPr>
                <a:spLocks/>
              </p:cNvSpPr>
              <p:nvPr userDrawn="1"/>
            </p:nvSpPr>
            <p:spPr bwMode="ltGray">
              <a:xfrm>
                <a:off x="7" y="2555"/>
                <a:ext cx="30" cy="48"/>
              </a:xfrm>
              <a:custGeom>
                <a:avLst/>
                <a:gdLst>
                  <a:gd name="T0" fmla="*/ 18 w 30"/>
                  <a:gd name="T1" fmla="*/ 48 h 48"/>
                  <a:gd name="T2" fmla="*/ 18 w 30"/>
                  <a:gd name="T3" fmla="*/ 48 h 48"/>
                  <a:gd name="T4" fmla="*/ 30 w 30"/>
                  <a:gd name="T5" fmla="*/ 42 h 48"/>
                  <a:gd name="T6" fmla="*/ 0 w 30"/>
                  <a:gd name="T7" fmla="*/ 0 h 48"/>
                  <a:gd name="T8" fmla="*/ 0 w 30"/>
                  <a:gd name="T9" fmla="*/ 24 h 48"/>
                  <a:gd name="T10" fmla="*/ 18 w 30"/>
                  <a:gd name="T11" fmla="*/ 48 h 48"/>
                  <a:gd name="T12" fmla="*/ 18 w 30"/>
                  <a:gd name="T13" fmla="*/ 48 h 48"/>
                </a:gdLst>
                <a:ahLst/>
                <a:cxnLst>
                  <a:cxn ang="0">
                    <a:pos x="T0" y="T1"/>
                  </a:cxn>
                  <a:cxn ang="0">
                    <a:pos x="T2" y="T3"/>
                  </a:cxn>
                  <a:cxn ang="0">
                    <a:pos x="T4" y="T5"/>
                  </a:cxn>
                  <a:cxn ang="0">
                    <a:pos x="T6" y="T7"/>
                  </a:cxn>
                  <a:cxn ang="0">
                    <a:pos x="T8" y="T9"/>
                  </a:cxn>
                  <a:cxn ang="0">
                    <a:pos x="T10" y="T11"/>
                  </a:cxn>
                  <a:cxn ang="0">
                    <a:pos x="T12" y="T13"/>
                  </a:cxn>
                </a:cxnLst>
                <a:rect l="0" t="0" r="r" b="b"/>
                <a:pathLst>
                  <a:path w="30" h="48">
                    <a:moveTo>
                      <a:pt x="18" y="48"/>
                    </a:moveTo>
                    <a:lnTo>
                      <a:pt x="18" y="48"/>
                    </a:lnTo>
                    <a:lnTo>
                      <a:pt x="30" y="42"/>
                    </a:lnTo>
                    <a:lnTo>
                      <a:pt x="0" y="0"/>
                    </a:lnTo>
                    <a:lnTo>
                      <a:pt x="0" y="24"/>
                    </a:lnTo>
                    <a:lnTo>
                      <a:pt x="18" y="48"/>
                    </a:lnTo>
                    <a:lnTo>
                      <a:pt x="18" y="4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962" name="Freeform 146"/>
              <p:cNvSpPr>
                <a:spLocks/>
              </p:cNvSpPr>
              <p:nvPr userDrawn="1"/>
            </p:nvSpPr>
            <p:spPr bwMode="ltGray">
              <a:xfrm>
                <a:off x="7" y="3843"/>
                <a:ext cx="36" cy="66"/>
              </a:xfrm>
              <a:custGeom>
                <a:avLst/>
                <a:gdLst>
                  <a:gd name="T0" fmla="*/ 36 w 36"/>
                  <a:gd name="T1" fmla="*/ 0 h 66"/>
                  <a:gd name="T2" fmla="*/ 24 w 36"/>
                  <a:gd name="T3" fmla="*/ 0 h 66"/>
                  <a:gd name="T4" fmla="*/ 24 w 36"/>
                  <a:gd name="T5" fmla="*/ 0 h 66"/>
                  <a:gd name="T6" fmla="*/ 0 w 36"/>
                  <a:gd name="T7" fmla="*/ 36 h 66"/>
                  <a:gd name="T8" fmla="*/ 0 w 36"/>
                  <a:gd name="T9" fmla="*/ 66 h 66"/>
                  <a:gd name="T10" fmla="*/ 36 w 36"/>
                  <a:gd name="T11" fmla="*/ 0 h 66"/>
                  <a:gd name="T12" fmla="*/ 36 w 36"/>
                  <a:gd name="T13" fmla="*/ 0 h 66"/>
                </a:gdLst>
                <a:ahLst/>
                <a:cxnLst>
                  <a:cxn ang="0">
                    <a:pos x="T0" y="T1"/>
                  </a:cxn>
                  <a:cxn ang="0">
                    <a:pos x="T2" y="T3"/>
                  </a:cxn>
                  <a:cxn ang="0">
                    <a:pos x="T4" y="T5"/>
                  </a:cxn>
                  <a:cxn ang="0">
                    <a:pos x="T6" y="T7"/>
                  </a:cxn>
                  <a:cxn ang="0">
                    <a:pos x="T8" y="T9"/>
                  </a:cxn>
                  <a:cxn ang="0">
                    <a:pos x="T10" y="T11"/>
                  </a:cxn>
                  <a:cxn ang="0">
                    <a:pos x="T12" y="T13"/>
                  </a:cxn>
                </a:cxnLst>
                <a:rect l="0" t="0" r="r" b="b"/>
                <a:pathLst>
                  <a:path w="36" h="66">
                    <a:moveTo>
                      <a:pt x="36" y="0"/>
                    </a:moveTo>
                    <a:lnTo>
                      <a:pt x="24" y="0"/>
                    </a:lnTo>
                    <a:lnTo>
                      <a:pt x="24" y="0"/>
                    </a:lnTo>
                    <a:lnTo>
                      <a:pt x="0" y="36"/>
                    </a:lnTo>
                    <a:lnTo>
                      <a:pt x="0" y="66"/>
                    </a:lnTo>
                    <a:lnTo>
                      <a:pt x="36" y="0"/>
                    </a:lnTo>
                    <a:lnTo>
                      <a:pt x="3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963" name="Rectangle 147"/>
              <p:cNvSpPr>
                <a:spLocks noChangeArrowheads="1"/>
              </p:cNvSpPr>
              <p:nvPr userDrawn="1"/>
            </p:nvSpPr>
            <p:spPr bwMode="ltGray">
              <a:xfrm rot="244926">
                <a:off x="1177" y="3201"/>
                <a:ext cx="16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964" name="Rectangle 148"/>
              <p:cNvSpPr>
                <a:spLocks noChangeArrowheads="1"/>
              </p:cNvSpPr>
              <p:nvPr userDrawn="1"/>
            </p:nvSpPr>
            <p:spPr bwMode="ltGray">
              <a:xfrm rot="-5598588">
                <a:off x="290" y="2386"/>
                <a:ext cx="138"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965" name="Freeform 149"/>
              <p:cNvSpPr>
                <a:spLocks/>
              </p:cNvSpPr>
              <p:nvPr userDrawn="1"/>
            </p:nvSpPr>
            <p:spPr bwMode="ltGray">
              <a:xfrm>
                <a:off x="139" y="3573"/>
                <a:ext cx="144" cy="154"/>
              </a:xfrm>
              <a:custGeom>
                <a:avLst/>
                <a:gdLst>
                  <a:gd name="T0" fmla="*/ 0 w 144"/>
                  <a:gd name="T1" fmla="*/ 102 h 154"/>
                  <a:gd name="T2" fmla="*/ 59 w 144"/>
                  <a:gd name="T3" fmla="*/ 154 h 154"/>
                  <a:gd name="T4" fmla="*/ 117 w 144"/>
                  <a:gd name="T5" fmla="*/ 120 h 154"/>
                  <a:gd name="T6" fmla="*/ 62 w 144"/>
                  <a:gd name="T7" fmla="*/ 55 h 154"/>
                  <a:gd name="T8" fmla="*/ 104 w 144"/>
                  <a:gd name="T9" fmla="*/ 34 h 154"/>
                  <a:gd name="T10" fmla="*/ 117 w 144"/>
                  <a:gd name="T11" fmla="*/ 53 h 154"/>
                  <a:gd name="T12" fmla="*/ 141 w 144"/>
                  <a:gd name="T13" fmla="*/ 47 h 154"/>
                  <a:gd name="T14" fmla="*/ 97 w 144"/>
                  <a:gd name="T15" fmla="*/ 2 h 154"/>
                  <a:gd name="T16" fmla="*/ 36 w 144"/>
                  <a:gd name="T17" fmla="*/ 33 h 154"/>
                  <a:gd name="T18" fmla="*/ 90 w 144"/>
                  <a:gd name="T19" fmla="*/ 107 h 154"/>
                  <a:gd name="T20" fmla="*/ 28 w 144"/>
                  <a:gd name="T21" fmla="*/ 101 h 154"/>
                  <a:gd name="T22" fmla="*/ 0 w 144"/>
                  <a:gd name="T23" fmla="*/ 102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4" h="154">
                    <a:moveTo>
                      <a:pt x="0" y="102"/>
                    </a:moveTo>
                    <a:cubicBezTo>
                      <a:pt x="6" y="140"/>
                      <a:pt x="25" y="154"/>
                      <a:pt x="59" y="154"/>
                    </a:cubicBezTo>
                    <a:cubicBezTo>
                      <a:pt x="111" y="152"/>
                      <a:pt x="106" y="130"/>
                      <a:pt x="117" y="120"/>
                    </a:cubicBezTo>
                    <a:cubicBezTo>
                      <a:pt x="119" y="61"/>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966" name="Freeform 150"/>
              <p:cNvSpPr>
                <a:spLocks/>
              </p:cNvSpPr>
              <p:nvPr userDrawn="1"/>
            </p:nvSpPr>
            <p:spPr bwMode="ltGray">
              <a:xfrm rot="-2857037">
                <a:off x="619" y="3550"/>
                <a:ext cx="68" cy="69"/>
              </a:xfrm>
              <a:custGeom>
                <a:avLst/>
                <a:gdLst>
                  <a:gd name="T0" fmla="*/ 0 w 144"/>
                  <a:gd name="T1" fmla="*/ 102 h 154"/>
                  <a:gd name="T2" fmla="*/ 59 w 144"/>
                  <a:gd name="T3" fmla="*/ 154 h 154"/>
                  <a:gd name="T4" fmla="*/ 117 w 144"/>
                  <a:gd name="T5" fmla="*/ 120 h 154"/>
                  <a:gd name="T6" fmla="*/ 62 w 144"/>
                  <a:gd name="T7" fmla="*/ 55 h 154"/>
                  <a:gd name="T8" fmla="*/ 104 w 144"/>
                  <a:gd name="T9" fmla="*/ 34 h 154"/>
                  <a:gd name="T10" fmla="*/ 117 w 144"/>
                  <a:gd name="T11" fmla="*/ 53 h 154"/>
                  <a:gd name="T12" fmla="*/ 141 w 144"/>
                  <a:gd name="T13" fmla="*/ 47 h 154"/>
                  <a:gd name="T14" fmla="*/ 97 w 144"/>
                  <a:gd name="T15" fmla="*/ 2 h 154"/>
                  <a:gd name="T16" fmla="*/ 36 w 144"/>
                  <a:gd name="T17" fmla="*/ 33 h 154"/>
                  <a:gd name="T18" fmla="*/ 90 w 144"/>
                  <a:gd name="T19" fmla="*/ 107 h 154"/>
                  <a:gd name="T20" fmla="*/ 28 w 144"/>
                  <a:gd name="T21" fmla="*/ 101 h 154"/>
                  <a:gd name="T22" fmla="*/ 0 w 144"/>
                  <a:gd name="T23" fmla="*/ 102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4" h="154">
                    <a:moveTo>
                      <a:pt x="0" y="102"/>
                    </a:moveTo>
                    <a:cubicBezTo>
                      <a:pt x="6" y="140"/>
                      <a:pt x="25" y="154"/>
                      <a:pt x="59" y="154"/>
                    </a:cubicBezTo>
                    <a:cubicBezTo>
                      <a:pt x="111" y="152"/>
                      <a:pt x="106" y="130"/>
                      <a:pt x="117" y="120"/>
                    </a:cubicBezTo>
                    <a:cubicBezTo>
                      <a:pt x="113" y="47"/>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967" name="Freeform 151"/>
              <p:cNvSpPr>
                <a:spLocks/>
              </p:cNvSpPr>
              <p:nvPr userDrawn="1"/>
            </p:nvSpPr>
            <p:spPr bwMode="ltGray">
              <a:xfrm>
                <a:off x="235" y="2503"/>
                <a:ext cx="348" cy="1272"/>
              </a:xfrm>
              <a:custGeom>
                <a:avLst/>
                <a:gdLst>
                  <a:gd name="T0" fmla="*/ 0 w 348"/>
                  <a:gd name="T1" fmla="*/ 0 h 1272"/>
                  <a:gd name="T2" fmla="*/ 287 w 348"/>
                  <a:gd name="T3" fmla="*/ 582 h 1272"/>
                  <a:gd name="T4" fmla="*/ 348 w 348"/>
                  <a:gd name="T5" fmla="*/ 1272 h 1272"/>
                  <a:gd name="T6" fmla="*/ 54 w 348"/>
                  <a:gd name="T7" fmla="*/ 676 h 1272"/>
                  <a:gd name="T8" fmla="*/ 0 w 348"/>
                  <a:gd name="T9" fmla="*/ 0 h 1272"/>
                </a:gdLst>
                <a:ahLst/>
                <a:cxnLst>
                  <a:cxn ang="0">
                    <a:pos x="T0" y="T1"/>
                  </a:cxn>
                  <a:cxn ang="0">
                    <a:pos x="T2" y="T3"/>
                  </a:cxn>
                  <a:cxn ang="0">
                    <a:pos x="T4" y="T5"/>
                  </a:cxn>
                  <a:cxn ang="0">
                    <a:pos x="T6" y="T7"/>
                  </a:cxn>
                  <a:cxn ang="0">
                    <a:pos x="T8" y="T9"/>
                  </a:cxn>
                </a:cxnLst>
                <a:rect l="0" t="0" r="r" b="b"/>
                <a:pathLst>
                  <a:path w="348" h="1272">
                    <a:moveTo>
                      <a:pt x="0" y="0"/>
                    </a:moveTo>
                    <a:lnTo>
                      <a:pt x="287" y="582"/>
                    </a:lnTo>
                    <a:lnTo>
                      <a:pt x="348" y="1272"/>
                    </a:lnTo>
                    <a:lnTo>
                      <a:pt x="54" y="676"/>
                    </a:lnTo>
                    <a:lnTo>
                      <a:pt x="0" y="0"/>
                    </a:lnTo>
                    <a:close/>
                  </a:path>
                </a:pathLst>
              </a:custGeom>
              <a:gradFill rotWithShape="0">
                <a:gsLst>
                  <a:gs pos="0">
                    <a:schemeClr val="bg2"/>
                  </a:gs>
                  <a:gs pos="100000">
                    <a:schemeClr val="bg2">
                      <a:gamma/>
                      <a:shade val="96863"/>
                      <a:invGamma/>
                    </a:schemeClr>
                  </a:gs>
                </a:gsLst>
                <a:lin ang="189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4968" name="Oval 152"/>
              <p:cNvSpPr>
                <a:spLocks noChangeArrowheads="1"/>
              </p:cNvSpPr>
              <p:nvPr userDrawn="1"/>
            </p:nvSpPr>
            <p:spPr bwMode="ltGray">
              <a:xfrm rot="-1684349">
                <a:off x="296" y="3047"/>
                <a:ext cx="221" cy="174"/>
              </a:xfrm>
              <a:prstGeom prst="ellipse">
                <a:avLst/>
              </a:prstGeom>
              <a:gradFill rotWithShape="0">
                <a:gsLst>
                  <a:gs pos="0">
                    <a:schemeClr val="bg2">
                      <a:gamma/>
                      <a:shade val="90980"/>
                      <a:invGamma/>
                    </a:schemeClr>
                  </a:gs>
                  <a:gs pos="50000">
                    <a:schemeClr val="bg2"/>
                  </a:gs>
                  <a:gs pos="100000">
                    <a:schemeClr val="bg2">
                      <a:gamma/>
                      <a:shade val="90980"/>
                      <a:invGamma/>
                    </a:schemeClr>
                  </a:gs>
                </a:gsLst>
                <a:lin ang="189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grpSp>
      <p:sp>
        <p:nvSpPr>
          <p:cNvPr id="34969" name="Rectangle 153"/>
          <p:cNvSpPr>
            <a:spLocks noGrp="1" noChangeArrowheads="1"/>
          </p:cNvSpPr>
          <p:nvPr>
            <p:ph type="ctrTitle" sz="quarter"/>
          </p:nvPr>
        </p:nvSpPr>
        <p:spPr>
          <a:xfrm>
            <a:off x="685800" y="1768475"/>
            <a:ext cx="7772400" cy="1736725"/>
          </a:xfrm>
        </p:spPr>
        <p:txBody>
          <a:bodyPr anchor="b" anchorCtr="1"/>
          <a:lstStyle>
            <a:lvl1pPr>
              <a:defRPr sz="5400"/>
            </a:lvl1pPr>
          </a:lstStyle>
          <a:p>
            <a:pPr lvl="0"/>
            <a:r>
              <a:rPr lang="en-US" altLang="en-US" noProof="0"/>
              <a:t>Click to edit Master title style</a:t>
            </a:r>
          </a:p>
        </p:txBody>
      </p:sp>
      <p:sp>
        <p:nvSpPr>
          <p:cNvPr id="34970" name="Rectangle 154"/>
          <p:cNvSpPr>
            <a:spLocks noGrp="1" noChangeArrowheads="1"/>
          </p:cNvSpPr>
          <p:nvPr>
            <p:ph type="subTitle" sz="quarter" idx="1"/>
          </p:nvPr>
        </p:nvSpPr>
        <p:spPr>
          <a:xfrm>
            <a:off x="1371600" y="3886200"/>
            <a:ext cx="6400800" cy="1752600"/>
          </a:xfrm>
        </p:spPr>
        <p:txBody>
          <a:bodyPr/>
          <a:lstStyle>
            <a:lvl1pPr marL="0" indent="0" algn="ctr">
              <a:buFont typeface="Arial" panose="020B0604020202020204" pitchFamily="34" charset="0"/>
              <a:buNone/>
              <a:defRPr/>
            </a:lvl1pPr>
          </a:lstStyle>
          <a:p>
            <a:pPr lvl="0"/>
            <a:r>
              <a:rPr lang="en-US" altLang="en-US" noProof="0"/>
              <a:t>Click to edit Master subtitle style</a:t>
            </a:r>
          </a:p>
        </p:txBody>
      </p:sp>
      <p:sp>
        <p:nvSpPr>
          <p:cNvPr id="34971" name="Rectangle 155"/>
          <p:cNvSpPr>
            <a:spLocks noGrp="1" noChangeArrowheads="1"/>
          </p:cNvSpPr>
          <p:nvPr>
            <p:ph type="dt" sz="quarter" idx="2"/>
          </p:nvPr>
        </p:nvSpPr>
        <p:spPr>
          <a:xfrm>
            <a:off x="304800" y="6248400"/>
            <a:ext cx="2286000" cy="457200"/>
          </a:xfrm>
        </p:spPr>
        <p:txBody>
          <a:bodyPr/>
          <a:lstStyle>
            <a:lvl1pPr>
              <a:defRPr>
                <a:effectLst>
                  <a:outerShdw blurRad="38100" dist="38100" dir="2700000" algn="tl">
                    <a:srgbClr val="000000"/>
                  </a:outerShdw>
                </a:effectLst>
                <a:latin typeface="+mn-lt"/>
              </a:defRPr>
            </a:lvl1pPr>
          </a:lstStyle>
          <a:p>
            <a:endParaRPr lang="en-US" altLang="en-US"/>
          </a:p>
        </p:txBody>
      </p:sp>
      <p:sp>
        <p:nvSpPr>
          <p:cNvPr id="34972" name="Rectangle 156"/>
          <p:cNvSpPr>
            <a:spLocks noGrp="1" noChangeArrowheads="1"/>
          </p:cNvSpPr>
          <p:nvPr>
            <p:ph type="ftr" sz="quarter" idx="3"/>
          </p:nvPr>
        </p:nvSpPr>
        <p:spPr>
          <a:xfrm>
            <a:off x="3124200" y="6248400"/>
            <a:ext cx="2895600" cy="457200"/>
          </a:xfrm>
        </p:spPr>
        <p:txBody>
          <a:bodyPr/>
          <a:lstStyle>
            <a:lvl1pPr>
              <a:defRPr>
                <a:effectLst>
                  <a:outerShdw blurRad="38100" dist="38100" dir="2700000" algn="tl">
                    <a:srgbClr val="000000"/>
                  </a:outerShdw>
                </a:effectLst>
                <a:latin typeface="+mn-lt"/>
              </a:defRPr>
            </a:lvl1pPr>
          </a:lstStyle>
          <a:p>
            <a:endParaRPr lang="en-US" altLang="en-US"/>
          </a:p>
        </p:txBody>
      </p:sp>
      <p:sp>
        <p:nvSpPr>
          <p:cNvPr id="34973" name="Rectangle 157"/>
          <p:cNvSpPr>
            <a:spLocks noGrp="1" noChangeArrowheads="1"/>
          </p:cNvSpPr>
          <p:nvPr>
            <p:ph type="sldNum" sz="quarter" idx="4"/>
          </p:nvPr>
        </p:nvSpPr>
        <p:spPr>
          <a:xfrm>
            <a:off x="6553200" y="6248400"/>
            <a:ext cx="2286000" cy="457200"/>
          </a:xfrm>
        </p:spPr>
        <p:txBody>
          <a:bodyPr/>
          <a:lstStyle>
            <a:lvl1pPr>
              <a:defRPr>
                <a:effectLst>
                  <a:outerShdw blurRad="38100" dist="38100" dir="2700000" algn="tl">
                    <a:srgbClr val="000000"/>
                  </a:outerShdw>
                </a:effectLst>
                <a:latin typeface="+mn-lt"/>
              </a:defRPr>
            </a:lvl1pPr>
          </a:lstStyle>
          <a:p>
            <a:fld id="{40446EA2-2E0D-49DB-96A2-612037A14338}" type="slidenum">
              <a:rPr lang="en-US" altLang="en-US"/>
              <a:pPr/>
              <a:t>‹#›</a:t>
            </a:fld>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97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970" grpId="0" build="p">
        <p:tmplLst>
          <p:tmpl lvl="1">
            <p:tnLst>
              <p:par>
                <p:cTn presetID="1" presetClass="entr" presetSubtype="0" fill="hold" nodeType="clickEffect">
                  <p:stCondLst>
                    <p:cond delay="0"/>
                  </p:stCondLst>
                  <p:childTnLst>
                    <p:set>
                      <p:cBhvr>
                        <p:cTn dur="1" fill="hold">
                          <p:stCondLst>
                            <p:cond delay="0"/>
                          </p:stCondLst>
                        </p:cTn>
                        <p:tgtEl>
                          <p:spTgt spid="34970"/>
                        </p:tgtEl>
                        <p:attrNameLst>
                          <p:attrName>style.visibility</p:attrName>
                        </p:attrNameLst>
                      </p:cBhvr>
                      <p:to>
                        <p:strVal val="visible"/>
                      </p:to>
                    </p:set>
                  </p:childTnLst>
                </p:cTn>
              </p:par>
            </p:tnLst>
          </p:tmpl>
        </p:tmplLst>
      </p:bldP>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BCC1AC70-EC6B-48E5-BB88-B7910AE88D95}" type="slidenum">
              <a:rPr lang="en-US" altLang="en-US"/>
              <a:pPr/>
              <a:t>‹#›</a:t>
            </a:fld>
            <a:endParaRPr lang="en-US" altLang="en-US"/>
          </a:p>
        </p:txBody>
      </p:sp>
    </p:spTree>
    <p:extLst>
      <p:ext uri="{BB962C8B-B14F-4D97-AF65-F5344CB8AC3E}">
        <p14:creationId xmlns:p14="http://schemas.microsoft.com/office/powerpoint/2010/main" val="16408647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7188" y="228600"/>
            <a:ext cx="2135187" cy="58705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1625" y="228600"/>
            <a:ext cx="6253163" cy="587057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D66AD581-C818-4E5D-BDE9-A2C4F726D8F1}" type="slidenum">
              <a:rPr lang="en-US" altLang="en-US"/>
              <a:pPr/>
              <a:t>‹#›</a:t>
            </a:fld>
            <a:endParaRPr lang="en-US" altLang="en-US"/>
          </a:p>
        </p:txBody>
      </p:sp>
    </p:spTree>
    <p:extLst>
      <p:ext uri="{BB962C8B-B14F-4D97-AF65-F5344CB8AC3E}">
        <p14:creationId xmlns:p14="http://schemas.microsoft.com/office/powerpoint/2010/main" val="40669930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01625" y="228600"/>
            <a:ext cx="8540750" cy="1143000"/>
          </a:xfrm>
        </p:spPr>
        <p:txBody>
          <a:bodyPr/>
          <a:lstStyle/>
          <a:p>
            <a:r>
              <a:rPr lang="en-US"/>
              <a:t>Click to edit Master title style</a:t>
            </a:r>
          </a:p>
        </p:txBody>
      </p:sp>
      <p:sp>
        <p:nvSpPr>
          <p:cNvPr id="3" name="Table Placeholder 2"/>
          <p:cNvSpPr>
            <a:spLocks noGrp="1"/>
          </p:cNvSpPr>
          <p:nvPr>
            <p:ph type="tbl" idx="1"/>
          </p:nvPr>
        </p:nvSpPr>
        <p:spPr>
          <a:xfrm>
            <a:off x="301625" y="1600200"/>
            <a:ext cx="8540750" cy="4498975"/>
          </a:xfrm>
        </p:spPr>
        <p:txBody>
          <a:bodyPr/>
          <a:lstStyle/>
          <a:p>
            <a:endParaRPr lang="en-US"/>
          </a:p>
        </p:txBody>
      </p:sp>
      <p:sp>
        <p:nvSpPr>
          <p:cNvPr id="4" name="Date Placeholder 3"/>
          <p:cNvSpPr>
            <a:spLocks noGrp="1"/>
          </p:cNvSpPr>
          <p:nvPr>
            <p:ph type="dt" sz="half" idx="10"/>
          </p:nvPr>
        </p:nvSpPr>
        <p:spPr>
          <a:xfrm>
            <a:off x="301625" y="6245225"/>
            <a:ext cx="2289175" cy="476250"/>
          </a:xfrm>
        </p:spPr>
        <p:txBody>
          <a:bodyPr/>
          <a:lstStyle>
            <a:lvl1pPr>
              <a:defRPr/>
            </a:lvl1pPr>
          </a:lstStyle>
          <a:p>
            <a:endParaRPr lang="en-US" altLang="en-US"/>
          </a:p>
        </p:txBody>
      </p:sp>
      <p:sp>
        <p:nvSpPr>
          <p:cNvPr id="5" name="Footer Placeholder 4"/>
          <p:cNvSpPr>
            <a:spLocks noGrp="1"/>
          </p:cNvSpPr>
          <p:nvPr>
            <p:ph type="ftr" sz="quarter" idx="11"/>
          </p:nvPr>
        </p:nvSpPr>
        <p:spPr>
          <a:xfrm>
            <a:off x="3124200" y="6245225"/>
            <a:ext cx="2895600" cy="476250"/>
          </a:xfrm>
        </p:spPr>
        <p:txBody>
          <a:bodyPr/>
          <a:lstStyle>
            <a:lvl1pPr>
              <a:defRPr/>
            </a:lvl1pPr>
          </a:lstStyle>
          <a:p>
            <a:endParaRPr lang="en-US" altLang="en-US"/>
          </a:p>
        </p:txBody>
      </p:sp>
      <p:sp>
        <p:nvSpPr>
          <p:cNvPr id="6" name="Slide Number Placeholder 5"/>
          <p:cNvSpPr>
            <a:spLocks noGrp="1"/>
          </p:cNvSpPr>
          <p:nvPr>
            <p:ph type="sldNum" sz="quarter" idx="12"/>
          </p:nvPr>
        </p:nvSpPr>
        <p:spPr>
          <a:xfrm>
            <a:off x="6553200" y="6245225"/>
            <a:ext cx="2289175" cy="476250"/>
          </a:xfrm>
        </p:spPr>
        <p:txBody>
          <a:bodyPr/>
          <a:lstStyle>
            <a:lvl1pPr>
              <a:defRPr/>
            </a:lvl1pPr>
          </a:lstStyle>
          <a:p>
            <a:fld id="{E3E94EC6-45FD-45CE-B9C1-EC62FC89F1CD}" type="slidenum">
              <a:rPr lang="en-US" altLang="en-US"/>
              <a:pPr/>
              <a:t>‹#›</a:t>
            </a:fld>
            <a:endParaRPr lang="en-US" altLang="en-US"/>
          </a:p>
        </p:txBody>
      </p:sp>
    </p:spTree>
    <p:extLst>
      <p:ext uri="{BB962C8B-B14F-4D97-AF65-F5344CB8AC3E}">
        <p14:creationId xmlns:p14="http://schemas.microsoft.com/office/powerpoint/2010/main" val="19848177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1986282A-8C97-4953-94DE-48B1A06ED930}" type="slidenum">
              <a:rPr lang="en-US" altLang="en-US"/>
              <a:pPr/>
              <a:t>‹#›</a:t>
            </a:fld>
            <a:endParaRPr lang="en-US" altLang="en-US"/>
          </a:p>
        </p:txBody>
      </p:sp>
    </p:spTree>
    <p:extLst>
      <p:ext uri="{BB962C8B-B14F-4D97-AF65-F5344CB8AC3E}">
        <p14:creationId xmlns:p14="http://schemas.microsoft.com/office/powerpoint/2010/main" val="15613123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8A9023D6-9962-44C9-8CC1-2130E39EF1B3}" type="slidenum">
              <a:rPr lang="en-US" altLang="en-US"/>
              <a:pPr/>
              <a:t>‹#›</a:t>
            </a:fld>
            <a:endParaRPr lang="en-US" altLang="en-US"/>
          </a:p>
        </p:txBody>
      </p:sp>
    </p:spTree>
    <p:extLst>
      <p:ext uri="{BB962C8B-B14F-4D97-AF65-F5344CB8AC3E}">
        <p14:creationId xmlns:p14="http://schemas.microsoft.com/office/powerpoint/2010/main" val="36284371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1625" y="1600200"/>
            <a:ext cx="4194175" cy="44989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194175" cy="44989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F4F12920-A7F7-4C38-B6E5-2749B03557D1}" type="slidenum">
              <a:rPr lang="en-US" altLang="en-US"/>
              <a:pPr/>
              <a:t>‹#›</a:t>
            </a:fld>
            <a:endParaRPr lang="en-US" altLang="en-US"/>
          </a:p>
        </p:txBody>
      </p:sp>
    </p:spTree>
    <p:extLst>
      <p:ext uri="{BB962C8B-B14F-4D97-AF65-F5344CB8AC3E}">
        <p14:creationId xmlns:p14="http://schemas.microsoft.com/office/powerpoint/2010/main" val="12349101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B2075C20-088A-4BBC-96E8-ACF3EC9ED1CC}" type="slidenum">
              <a:rPr lang="en-US" altLang="en-US"/>
              <a:pPr/>
              <a:t>‹#›</a:t>
            </a:fld>
            <a:endParaRPr lang="en-US" altLang="en-US"/>
          </a:p>
        </p:txBody>
      </p:sp>
    </p:spTree>
    <p:extLst>
      <p:ext uri="{BB962C8B-B14F-4D97-AF65-F5344CB8AC3E}">
        <p14:creationId xmlns:p14="http://schemas.microsoft.com/office/powerpoint/2010/main" val="34157748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55431C67-DE6B-4F26-B9E8-517120413A94}" type="slidenum">
              <a:rPr lang="en-US" altLang="en-US"/>
              <a:pPr/>
              <a:t>‹#›</a:t>
            </a:fld>
            <a:endParaRPr lang="en-US" altLang="en-US"/>
          </a:p>
        </p:txBody>
      </p:sp>
    </p:spTree>
    <p:extLst>
      <p:ext uri="{BB962C8B-B14F-4D97-AF65-F5344CB8AC3E}">
        <p14:creationId xmlns:p14="http://schemas.microsoft.com/office/powerpoint/2010/main" val="1463395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20F3FF4E-CF54-4740-B491-C3669B403CBA}" type="slidenum">
              <a:rPr lang="en-US" altLang="en-US"/>
              <a:pPr/>
              <a:t>‹#›</a:t>
            </a:fld>
            <a:endParaRPr lang="en-US" altLang="en-US"/>
          </a:p>
        </p:txBody>
      </p:sp>
    </p:spTree>
    <p:extLst>
      <p:ext uri="{BB962C8B-B14F-4D97-AF65-F5344CB8AC3E}">
        <p14:creationId xmlns:p14="http://schemas.microsoft.com/office/powerpoint/2010/main" val="5745156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85F3714D-A8D6-469F-BB53-8D7B9102F50E}" type="slidenum">
              <a:rPr lang="en-US" altLang="en-US"/>
              <a:pPr/>
              <a:t>‹#›</a:t>
            </a:fld>
            <a:endParaRPr lang="en-US" altLang="en-US"/>
          </a:p>
        </p:txBody>
      </p:sp>
    </p:spTree>
    <p:extLst>
      <p:ext uri="{BB962C8B-B14F-4D97-AF65-F5344CB8AC3E}">
        <p14:creationId xmlns:p14="http://schemas.microsoft.com/office/powerpoint/2010/main" val="42286278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9EFF1C97-9D93-4719-810A-9FFF1A39A617}" type="slidenum">
              <a:rPr lang="en-US" altLang="en-US"/>
              <a:pPr/>
              <a:t>‹#›</a:t>
            </a:fld>
            <a:endParaRPr lang="en-US" altLang="en-US"/>
          </a:p>
        </p:txBody>
      </p:sp>
    </p:spTree>
    <p:extLst>
      <p:ext uri="{BB962C8B-B14F-4D97-AF65-F5344CB8AC3E}">
        <p14:creationId xmlns:p14="http://schemas.microsoft.com/office/powerpoint/2010/main" val="19263872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8000"/>
        </a:solidFill>
        <a:effectLst/>
      </p:bgPr>
    </p:bg>
    <p:spTree>
      <p:nvGrpSpPr>
        <p:cNvPr id="1" name=""/>
        <p:cNvGrpSpPr/>
        <p:nvPr/>
      </p:nvGrpSpPr>
      <p:grpSpPr>
        <a:xfrm>
          <a:off x="0" y="0"/>
          <a:ext cx="0" cy="0"/>
          <a:chOff x="0" y="0"/>
          <a:chExt cx="0" cy="0"/>
        </a:xfrm>
      </p:grpSpPr>
      <p:grpSp>
        <p:nvGrpSpPr>
          <p:cNvPr id="33794" name="Group 2"/>
          <p:cNvGrpSpPr>
            <a:grpSpLocks/>
          </p:cNvGrpSpPr>
          <p:nvPr/>
        </p:nvGrpSpPr>
        <p:grpSpPr bwMode="auto">
          <a:xfrm>
            <a:off x="0" y="1422400"/>
            <a:ext cx="9147175" cy="5435600"/>
            <a:chOff x="0" y="896"/>
            <a:chExt cx="5762" cy="3424"/>
          </a:xfrm>
        </p:grpSpPr>
        <p:grpSp>
          <p:nvGrpSpPr>
            <p:cNvPr id="33795" name="Group 3"/>
            <p:cNvGrpSpPr>
              <a:grpSpLocks/>
            </p:cNvGrpSpPr>
            <p:nvPr userDrawn="1"/>
          </p:nvGrpSpPr>
          <p:grpSpPr bwMode="auto">
            <a:xfrm>
              <a:off x="20" y="896"/>
              <a:ext cx="5742" cy="3424"/>
              <a:chOff x="20" y="896"/>
              <a:chExt cx="5742" cy="3424"/>
            </a:xfrm>
          </p:grpSpPr>
          <p:sp>
            <p:nvSpPr>
              <p:cNvPr id="33796" name="Freeform 4"/>
              <p:cNvSpPr>
                <a:spLocks/>
              </p:cNvSpPr>
              <p:nvPr userDrawn="1"/>
            </p:nvSpPr>
            <p:spPr bwMode="hidden">
              <a:xfrm>
                <a:off x="1399" y="1116"/>
                <a:ext cx="2815" cy="2110"/>
              </a:xfrm>
              <a:custGeom>
                <a:avLst/>
                <a:gdLst>
                  <a:gd name="T0" fmla="*/ 950 w 2815"/>
                  <a:gd name="T1" fmla="*/ 85 h 2110"/>
                  <a:gd name="T2" fmla="*/ 628 w 2815"/>
                  <a:gd name="T3" fmla="*/ 438 h 2110"/>
                  <a:gd name="T4" fmla="*/ 66 w 2815"/>
                  <a:gd name="T5" fmla="*/ 471 h 2110"/>
                  <a:gd name="T6" fmla="*/ 0 w 2815"/>
                  <a:gd name="T7" fmla="*/ 627 h 2110"/>
                  <a:gd name="T8" fmla="*/ 372 w 2815"/>
                  <a:gd name="T9" fmla="*/ 1026 h 2110"/>
                  <a:gd name="T10" fmla="*/ 611 w 2815"/>
                  <a:gd name="T11" fmla="*/ 902 h 2110"/>
                  <a:gd name="T12" fmla="*/ 992 w 2815"/>
                  <a:gd name="T13" fmla="*/ 1085 h 2110"/>
                  <a:gd name="T14" fmla="*/ 1116 w 2815"/>
                  <a:gd name="T15" fmla="*/ 1339 h 2110"/>
                  <a:gd name="T16" fmla="*/ 1083 w 2815"/>
                  <a:gd name="T17" fmla="*/ 1450 h 2110"/>
                  <a:gd name="T18" fmla="*/ 1124 w 2815"/>
                  <a:gd name="T19" fmla="*/ 1659 h 2110"/>
                  <a:gd name="T20" fmla="*/ 1149 w 2815"/>
                  <a:gd name="T21" fmla="*/ 1999 h 2110"/>
                  <a:gd name="T22" fmla="*/ 1463 w 2815"/>
                  <a:gd name="T23" fmla="*/ 2110 h 2110"/>
                  <a:gd name="T24" fmla="*/ 1686 w 2815"/>
                  <a:gd name="T25" fmla="*/ 2025 h 2110"/>
                  <a:gd name="T26" fmla="*/ 1603 w 2815"/>
                  <a:gd name="T27" fmla="*/ 1777 h 2110"/>
                  <a:gd name="T28" fmla="*/ 1991 w 2815"/>
                  <a:gd name="T29" fmla="*/ 1555 h 2110"/>
                  <a:gd name="T30" fmla="*/ 2281 w 2815"/>
                  <a:gd name="T31" fmla="*/ 1542 h 2110"/>
                  <a:gd name="T32" fmla="*/ 2446 w 2815"/>
                  <a:gd name="T33" fmla="*/ 1359 h 2110"/>
                  <a:gd name="T34" fmla="*/ 2361 w 2815"/>
                  <a:gd name="T35" fmla="*/ 1001 h 2110"/>
                  <a:gd name="T36" fmla="*/ 2606 w 2815"/>
                  <a:gd name="T37" fmla="*/ 893 h 2110"/>
                  <a:gd name="T38" fmla="*/ 2815 w 2815"/>
                  <a:gd name="T39" fmla="*/ 454 h 2110"/>
                  <a:gd name="T40" fmla="*/ 2518 w 2815"/>
                  <a:gd name="T41" fmla="*/ 0 h 2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815" h="2110">
                    <a:moveTo>
                      <a:pt x="950" y="85"/>
                    </a:moveTo>
                    <a:lnTo>
                      <a:pt x="628" y="438"/>
                    </a:lnTo>
                    <a:lnTo>
                      <a:pt x="66" y="471"/>
                    </a:lnTo>
                    <a:lnTo>
                      <a:pt x="0" y="627"/>
                    </a:lnTo>
                    <a:lnTo>
                      <a:pt x="372" y="1026"/>
                    </a:lnTo>
                    <a:lnTo>
                      <a:pt x="611" y="902"/>
                    </a:lnTo>
                    <a:lnTo>
                      <a:pt x="992" y="1085"/>
                    </a:lnTo>
                    <a:lnTo>
                      <a:pt x="1116" y="1339"/>
                    </a:lnTo>
                    <a:lnTo>
                      <a:pt x="1083" y="1450"/>
                    </a:lnTo>
                    <a:lnTo>
                      <a:pt x="1124" y="1659"/>
                    </a:lnTo>
                    <a:lnTo>
                      <a:pt x="1149" y="1999"/>
                    </a:lnTo>
                    <a:lnTo>
                      <a:pt x="1463" y="2110"/>
                    </a:lnTo>
                    <a:lnTo>
                      <a:pt x="1686" y="2025"/>
                    </a:lnTo>
                    <a:lnTo>
                      <a:pt x="1603" y="1777"/>
                    </a:lnTo>
                    <a:lnTo>
                      <a:pt x="1991" y="1555"/>
                    </a:lnTo>
                    <a:lnTo>
                      <a:pt x="2281" y="1542"/>
                    </a:lnTo>
                    <a:lnTo>
                      <a:pt x="2446" y="1359"/>
                    </a:lnTo>
                    <a:lnTo>
                      <a:pt x="2361" y="1001"/>
                    </a:lnTo>
                    <a:lnTo>
                      <a:pt x="2606" y="893"/>
                    </a:lnTo>
                    <a:lnTo>
                      <a:pt x="2815" y="454"/>
                    </a:lnTo>
                    <a:lnTo>
                      <a:pt x="2518" y="0"/>
                    </a:lnTo>
                  </a:path>
                </a:pathLst>
              </a:custGeom>
              <a:noFill/>
              <a:ln w="1524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3797" name="Freeform 5"/>
              <p:cNvSpPr>
                <a:spLocks/>
              </p:cNvSpPr>
              <p:nvPr userDrawn="1"/>
            </p:nvSpPr>
            <p:spPr bwMode="hidden">
              <a:xfrm>
                <a:off x="672" y="1116"/>
                <a:ext cx="3966" cy="2366"/>
              </a:xfrm>
              <a:custGeom>
                <a:avLst/>
                <a:gdLst>
                  <a:gd name="T0" fmla="*/ 1423 w 3966"/>
                  <a:gd name="T1" fmla="*/ 65 h 2366"/>
                  <a:gd name="T2" fmla="*/ 1148 w 3966"/>
                  <a:gd name="T3" fmla="*/ 262 h 2366"/>
                  <a:gd name="T4" fmla="*/ 934 w 3966"/>
                  <a:gd name="T5" fmla="*/ 216 h 2366"/>
                  <a:gd name="T6" fmla="*/ 529 w 3966"/>
                  <a:gd name="T7" fmla="*/ 314 h 2366"/>
                  <a:gd name="T8" fmla="*/ 174 w 3966"/>
                  <a:gd name="T9" fmla="*/ 327 h 2366"/>
                  <a:gd name="T10" fmla="*/ 0 w 3966"/>
                  <a:gd name="T11" fmla="*/ 628 h 2366"/>
                  <a:gd name="T12" fmla="*/ 91 w 3966"/>
                  <a:gd name="T13" fmla="*/ 726 h 2366"/>
                  <a:gd name="T14" fmla="*/ 231 w 3966"/>
                  <a:gd name="T15" fmla="*/ 654 h 2366"/>
                  <a:gd name="T16" fmla="*/ 430 w 3966"/>
                  <a:gd name="T17" fmla="*/ 687 h 2366"/>
                  <a:gd name="T18" fmla="*/ 504 w 3966"/>
                  <a:gd name="T19" fmla="*/ 850 h 2366"/>
                  <a:gd name="T20" fmla="*/ 347 w 3966"/>
                  <a:gd name="T21" fmla="*/ 1020 h 2366"/>
                  <a:gd name="T22" fmla="*/ 529 w 3966"/>
                  <a:gd name="T23" fmla="*/ 1144 h 2366"/>
                  <a:gd name="T24" fmla="*/ 727 w 3966"/>
                  <a:gd name="T25" fmla="*/ 1105 h 2366"/>
                  <a:gd name="T26" fmla="*/ 901 w 3966"/>
                  <a:gd name="T27" fmla="*/ 1216 h 2366"/>
                  <a:gd name="T28" fmla="*/ 1256 w 3966"/>
                  <a:gd name="T29" fmla="*/ 1229 h 2366"/>
                  <a:gd name="T30" fmla="*/ 1611 w 3966"/>
                  <a:gd name="T31" fmla="*/ 1425 h 2366"/>
                  <a:gd name="T32" fmla="*/ 1694 w 3966"/>
                  <a:gd name="T33" fmla="*/ 1673 h 2366"/>
                  <a:gd name="T34" fmla="*/ 1619 w 3966"/>
                  <a:gd name="T35" fmla="*/ 2118 h 2366"/>
                  <a:gd name="T36" fmla="*/ 1694 w 3966"/>
                  <a:gd name="T37" fmla="*/ 2268 h 2366"/>
                  <a:gd name="T38" fmla="*/ 2132 w 3966"/>
                  <a:gd name="T39" fmla="*/ 2242 h 2366"/>
                  <a:gd name="T40" fmla="*/ 2289 w 3966"/>
                  <a:gd name="T41" fmla="*/ 2366 h 2366"/>
                  <a:gd name="T42" fmla="*/ 2594 w 3966"/>
                  <a:gd name="T43" fmla="*/ 2046 h 2366"/>
                  <a:gd name="T44" fmla="*/ 2537 w 3966"/>
                  <a:gd name="T45" fmla="*/ 1817 h 2366"/>
                  <a:gd name="T46" fmla="*/ 2818 w 3966"/>
                  <a:gd name="T47" fmla="*/ 1673 h 2366"/>
                  <a:gd name="T48" fmla="*/ 3016 w 3966"/>
                  <a:gd name="T49" fmla="*/ 1719 h 2366"/>
                  <a:gd name="T50" fmla="*/ 3280 w 3966"/>
                  <a:gd name="T51" fmla="*/ 1615 h 2366"/>
                  <a:gd name="T52" fmla="*/ 3405 w 3966"/>
                  <a:gd name="T53" fmla="*/ 1174 h 2366"/>
                  <a:gd name="T54" fmla="*/ 3643 w 3966"/>
                  <a:gd name="T55" fmla="*/ 922 h 2366"/>
                  <a:gd name="T56" fmla="*/ 3966 w 3966"/>
                  <a:gd name="T57" fmla="*/ 896 h 2366"/>
                  <a:gd name="T58" fmla="*/ 3908 w 3966"/>
                  <a:gd name="T59" fmla="*/ 733 h 2366"/>
                  <a:gd name="T60" fmla="*/ 3669 w 3966"/>
                  <a:gd name="T61" fmla="*/ 563 h 2366"/>
                  <a:gd name="T62" fmla="*/ 3817 w 3966"/>
                  <a:gd name="T63" fmla="*/ 210 h 2366"/>
                  <a:gd name="T64" fmla="*/ 3590 w 3966"/>
                  <a:gd name="T65" fmla="*/ 0 h 2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966" h="2366">
                    <a:moveTo>
                      <a:pt x="1423" y="65"/>
                    </a:moveTo>
                    <a:lnTo>
                      <a:pt x="1148" y="262"/>
                    </a:lnTo>
                    <a:lnTo>
                      <a:pt x="934" y="216"/>
                    </a:lnTo>
                    <a:lnTo>
                      <a:pt x="529" y="314"/>
                    </a:lnTo>
                    <a:lnTo>
                      <a:pt x="174" y="327"/>
                    </a:lnTo>
                    <a:lnTo>
                      <a:pt x="0" y="628"/>
                    </a:lnTo>
                    <a:lnTo>
                      <a:pt x="91" y="726"/>
                    </a:lnTo>
                    <a:lnTo>
                      <a:pt x="231" y="654"/>
                    </a:lnTo>
                    <a:lnTo>
                      <a:pt x="430" y="687"/>
                    </a:lnTo>
                    <a:lnTo>
                      <a:pt x="504" y="850"/>
                    </a:lnTo>
                    <a:lnTo>
                      <a:pt x="347" y="1020"/>
                    </a:lnTo>
                    <a:lnTo>
                      <a:pt x="529" y="1144"/>
                    </a:lnTo>
                    <a:lnTo>
                      <a:pt x="727" y="1105"/>
                    </a:lnTo>
                    <a:lnTo>
                      <a:pt x="901" y="1216"/>
                    </a:lnTo>
                    <a:lnTo>
                      <a:pt x="1256" y="1229"/>
                    </a:lnTo>
                    <a:lnTo>
                      <a:pt x="1611" y="1425"/>
                    </a:lnTo>
                    <a:lnTo>
                      <a:pt x="1694" y="1673"/>
                    </a:lnTo>
                    <a:lnTo>
                      <a:pt x="1619" y="2118"/>
                    </a:lnTo>
                    <a:lnTo>
                      <a:pt x="1694" y="2268"/>
                    </a:lnTo>
                    <a:lnTo>
                      <a:pt x="2132" y="2242"/>
                    </a:lnTo>
                    <a:lnTo>
                      <a:pt x="2289" y="2366"/>
                    </a:lnTo>
                    <a:lnTo>
                      <a:pt x="2594" y="2046"/>
                    </a:lnTo>
                    <a:lnTo>
                      <a:pt x="2537" y="1817"/>
                    </a:lnTo>
                    <a:lnTo>
                      <a:pt x="2818" y="1673"/>
                    </a:lnTo>
                    <a:lnTo>
                      <a:pt x="3016" y="1719"/>
                    </a:lnTo>
                    <a:lnTo>
                      <a:pt x="3280" y="1615"/>
                    </a:lnTo>
                    <a:lnTo>
                      <a:pt x="3405" y="1174"/>
                    </a:lnTo>
                    <a:lnTo>
                      <a:pt x="3643" y="922"/>
                    </a:lnTo>
                    <a:lnTo>
                      <a:pt x="3966" y="896"/>
                    </a:lnTo>
                    <a:lnTo>
                      <a:pt x="3908" y="733"/>
                    </a:lnTo>
                    <a:lnTo>
                      <a:pt x="3669" y="563"/>
                    </a:lnTo>
                    <a:lnTo>
                      <a:pt x="3817" y="210"/>
                    </a:lnTo>
                    <a:lnTo>
                      <a:pt x="3590" y="0"/>
                    </a:lnTo>
                  </a:path>
                </a:pathLst>
              </a:custGeom>
              <a:noFill/>
              <a:ln w="1651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3798" name="Freeform 6"/>
              <p:cNvSpPr>
                <a:spLocks/>
              </p:cNvSpPr>
              <p:nvPr userDrawn="1"/>
            </p:nvSpPr>
            <p:spPr bwMode="hidden">
              <a:xfrm>
                <a:off x="20" y="1069"/>
                <a:ext cx="5732" cy="3107"/>
              </a:xfrm>
              <a:custGeom>
                <a:avLst/>
                <a:gdLst>
                  <a:gd name="T0" fmla="*/ 81 w 5732"/>
                  <a:gd name="T1" fmla="*/ 0 h 3107"/>
                  <a:gd name="T2" fmla="*/ 133 w 5732"/>
                  <a:gd name="T3" fmla="*/ 328 h 3107"/>
                  <a:gd name="T4" fmla="*/ 0 w 5732"/>
                  <a:gd name="T5" fmla="*/ 666 h 3107"/>
                  <a:gd name="T6" fmla="*/ 83 w 5732"/>
                  <a:gd name="T7" fmla="*/ 1221 h 3107"/>
                  <a:gd name="T8" fmla="*/ 413 w 5732"/>
                  <a:gd name="T9" fmla="*/ 1515 h 3107"/>
                  <a:gd name="T10" fmla="*/ 881 w 5732"/>
                  <a:gd name="T11" fmla="*/ 1700 h 3107"/>
                  <a:gd name="T12" fmla="*/ 1440 w 5732"/>
                  <a:gd name="T13" fmla="*/ 1651 h 3107"/>
                  <a:gd name="T14" fmla="*/ 1755 w 5732"/>
                  <a:gd name="T15" fmla="*/ 1940 h 3107"/>
                  <a:gd name="T16" fmla="*/ 1653 w 5732"/>
                  <a:gd name="T17" fmla="*/ 2126 h 3107"/>
                  <a:gd name="T18" fmla="*/ 1136 w 5732"/>
                  <a:gd name="T19" fmla="*/ 2142 h 3107"/>
                  <a:gd name="T20" fmla="*/ 911 w 5732"/>
                  <a:gd name="T21" fmla="*/ 2021 h 3107"/>
                  <a:gd name="T22" fmla="*/ 739 w 5732"/>
                  <a:gd name="T23" fmla="*/ 2142 h 3107"/>
                  <a:gd name="T24" fmla="*/ 954 w 5732"/>
                  <a:gd name="T25" fmla="*/ 2524 h 3107"/>
                  <a:gd name="T26" fmla="*/ 973 w 5732"/>
                  <a:gd name="T27" fmla="*/ 2905 h 3107"/>
                  <a:gd name="T28" fmla="*/ 1511 w 5732"/>
                  <a:gd name="T29" fmla="*/ 3107 h 3107"/>
                  <a:gd name="T30" fmla="*/ 1644 w 5732"/>
                  <a:gd name="T31" fmla="*/ 2922 h 3107"/>
                  <a:gd name="T32" fmla="*/ 2077 w 5732"/>
                  <a:gd name="T33" fmla="*/ 2797 h 3107"/>
                  <a:gd name="T34" fmla="*/ 2610 w 5732"/>
                  <a:gd name="T35" fmla="*/ 2962 h 3107"/>
                  <a:gd name="T36" fmla="*/ 3222 w 5732"/>
                  <a:gd name="T37" fmla="*/ 2812 h 3107"/>
                  <a:gd name="T38" fmla="*/ 3443 w 5732"/>
                  <a:gd name="T39" fmla="*/ 2922 h 3107"/>
                  <a:gd name="T40" fmla="*/ 3861 w 5732"/>
                  <a:gd name="T41" fmla="*/ 2648 h 3107"/>
                  <a:gd name="T42" fmla="*/ 4125 w 5732"/>
                  <a:gd name="T43" fmla="*/ 2311 h 3107"/>
                  <a:gd name="T44" fmla="*/ 4369 w 5732"/>
                  <a:gd name="T45" fmla="*/ 2318 h 3107"/>
                  <a:gd name="T46" fmla="*/ 4554 w 5732"/>
                  <a:gd name="T47" fmla="*/ 2445 h 3107"/>
                  <a:gd name="T48" fmla="*/ 5015 w 5732"/>
                  <a:gd name="T49" fmla="*/ 2142 h 3107"/>
                  <a:gd name="T50" fmla="*/ 5404 w 5732"/>
                  <a:gd name="T51" fmla="*/ 2185 h 3107"/>
                  <a:gd name="T52" fmla="*/ 5732 w 5732"/>
                  <a:gd name="T53" fmla="*/ 2069 h 3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732" h="3107">
                    <a:moveTo>
                      <a:pt x="81" y="0"/>
                    </a:moveTo>
                    <a:lnTo>
                      <a:pt x="133" y="328"/>
                    </a:lnTo>
                    <a:lnTo>
                      <a:pt x="0" y="666"/>
                    </a:lnTo>
                    <a:lnTo>
                      <a:pt x="83" y="1221"/>
                    </a:lnTo>
                    <a:lnTo>
                      <a:pt x="413" y="1515"/>
                    </a:lnTo>
                    <a:lnTo>
                      <a:pt x="881" y="1700"/>
                    </a:lnTo>
                    <a:lnTo>
                      <a:pt x="1440" y="1651"/>
                    </a:lnTo>
                    <a:lnTo>
                      <a:pt x="1755" y="1940"/>
                    </a:lnTo>
                    <a:lnTo>
                      <a:pt x="1653" y="2126"/>
                    </a:lnTo>
                    <a:lnTo>
                      <a:pt x="1136" y="2142"/>
                    </a:lnTo>
                    <a:lnTo>
                      <a:pt x="911" y="2021"/>
                    </a:lnTo>
                    <a:lnTo>
                      <a:pt x="739" y="2142"/>
                    </a:lnTo>
                    <a:lnTo>
                      <a:pt x="954" y="2524"/>
                    </a:lnTo>
                    <a:lnTo>
                      <a:pt x="973" y="2905"/>
                    </a:lnTo>
                    <a:lnTo>
                      <a:pt x="1511" y="3107"/>
                    </a:lnTo>
                    <a:lnTo>
                      <a:pt x="1644" y="2922"/>
                    </a:lnTo>
                    <a:lnTo>
                      <a:pt x="2077" y="2797"/>
                    </a:lnTo>
                    <a:lnTo>
                      <a:pt x="2610" y="2962"/>
                    </a:lnTo>
                    <a:lnTo>
                      <a:pt x="3222" y="2812"/>
                    </a:lnTo>
                    <a:lnTo>
                      <a:pt x="3443" y="2922"/>
                    </a:lnTo>
                    <a:lnTo>
                      <a:pt x="3861" y="2648"/>
                    </a:lnTo>
                    <a:lnTo>
                      <a:pt x="4125" y="2311"/>
                    </a:lnTo>
                    <a:lnTo>
                      <a:pt x="4369" y="2318"/>
                    </a:lnTo>
                    <a:lnTo>
                      <a:pt x="4554" y="2445"/>
                    </a:lnTo>
                    <a:lnTo>
                      <a:pt x="5015" y="2142"/>
                    </a:lnTo>
                    <a:lnTo>
                      <a:pt x="5404" y="2185"/>
                    </a:lnTo>
                    <a:lnTo>
                      <a:pt x="5732" y="2069"/>
                    </a:lnTo>
                  </a:path>
                </a:pathLst>
              </a:custGeom>
              <a:noFill/>
              <a:ln w="1651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3799" name="Freeform 7"/>
              <p:cNvSpPr>
                <a:spLocks/>
              </p:cNvSpPr>
              <p:nvPr userDrawn="1"/>
            </p:nvSpPr>
            <p:spPr bwMode="hidden">
              <a:xfrm>
                <a:off x="242" y="1145"/>
                <a:ext cx="5512" cy="2760"/>
              </a:xfrm>
              <a:custGeom>
                <a:avLst/>
                <a:gdLst>
                  <a:gd name="T0" fmla="*/ 240 w 5512"/>
                  <a:gd name="T1" fmla="*/ 0 h 2760"/>
                  <a:gd name="T2" fmla="*/ 0 w 5512"/>
                  <a:gd name="T3" fmla="*/ 336 h 2760"/>
                  <a:gd name="T4" fmla="*/ 82 w 5512"/>
                  <a:gd name="T5" fmla="*/ 821 h 2760"/>
                  <a:gd name="T6" fmla="*/ 243 w 5512"/>
                  <a:gd name="T7" fmla="*/ 873 h 2760"/>
                  <a:gd name="T8" fmla="*/ 473 w 5512"/>
                  <a:gd name="T9" fmla="*/ 1087 h 2760"/>
                  <a:gd name="T10" fmla="*/ 557 w 5512"/>
                  <a:gd name="T11" fmla="*/ 1441 h 2760"/>
                  <a:gd name="T12" fmla="*/ 839 w 5512"/>
                  <a:gd name="T13" fmla="*/ 1499 h 2760"/>
                  <a:gd name="T14" fmla="*/ 1258 w 5512"/>
                  <a:gd name="T15" fmla="*/ 1349 h 2760"/>
                  <a:gd name="T16" fmla="*/ 1307 w 5512"/>
                  <a:gd name="T17" fmla="*/ 1493 h 2760"/>
                  <a:gd name="T18" fmla="*/ 1621 w 5512"/>
                  <a:gd name="T19" fmla="*/ 1513 h 2760"/>
                  <a:gd name="T20" fmla="*/ 1862 w 5512"/>
                  <a:gd name="T21" fmla="*/ 1865 h 2760"/>
                  <a:gd name="T22" fmla="*/ 1668 w 5512"/>
                  <a:gd name="T23" fmla="*/ 2166 h 2760"/>
                  <a:gd name="T24" fmla="*/ 1308 w 5512"/>
                  <a:gd name="T25" fmla="*/ 2217 h 2760"/>
                  <a:gd name="T26" fmla="*/ 992 w 5512"/>
                  <a:gd name="T27" fmla="*/ 2172 h 2760"/>
                  <a:gd name="T28" fmla="*/ 903 w 5512"/>
                  <a:gd name="T29" fmla="*/ 2244 h 2760"/>
                  <a:gd name="T30" fmla="*/ 1008 w 5512"/>
                  <a:gd name="T31" fmla="*/ 2415 h 2760"/>
                  <a:gd name="T32" fmla="*/ 992 w 5512"/>
                  <a:gd name="T33" fmla="*/ 2538 h 2760"/>
                  <a:gd name="T34" fmla="*/ 1137 w 5512"/>
                  <a:gd name="T35" fmla="*/ 2760 h 2760"/>
                  <a:gd name="T36" fmla="*/ 1661 w 5512"/>
                  <a:gd name="T37" fmla="*/ 2623 h 2760"/>
                  <a:gd name="T38" fmla="*/ 1725 w 5512"/>
                  <a:gd name="T39" fmla="*/ 2492 h 2760"/>
                  <a:gd name="T40" fmla="*/ 1895 w 5512"/>
                  <a:gd name="T41" fmla="*/ 2551 h 2760"/>
                  <a:gd name="T42" fmla="*/ 2338 w 5512"/>
                  <a:gd name="T43" fmla="*/ 2448 h 2760"/>
                  <a:gd name="T44" fmla="*/ 2443 w 5512"/>
                  <a:gd name="T45" fmla="*/ 2714 h 2760"/>
                  <a:gd name="T46" fmla="*/ 2870 w 5512"/>
                  <a:gd name="T47" fmla="*/ 2541 h 2760"/>
                  <a:gd name="T48" fmla="*/ 3264 w 5512"/>
                  <a:gd name="T49" fmla="*/ 2591 h 2760"/>
                  <a:gd name="T50" fmla="*/ 3522 w 5512"/>
                  <a:gd name="T51" fmla="*/ 2427 h 2760"/>
                  <a:gd name="T52" fmla="*/ 3594 w 5512"/>
                  <a:gd name="T53" fmla="*/ 2081 h 2760"/>
                  <a:gd name="T54" fmla="*/ 4013 w 5512"/>
                  <a:gd name="T55" fmla="*/ 2087 h 2760"/>
                  <a:gd name="T56" fmla="*/ 4070 w 5512"/>
                  <a:gd name="T57" fmla="*/ 1924 h 2760"/>
                  <a:gd name="T58" fmla="*/ 4239 w 5512"/>
                  <a:gd name="T59" fmla="*/ 1931 h 2760"/>
                  <a:gd name="T60" fmla="*/ 4465 w 5512"/>
                  <a:gd name="T61" fmla="*/ 2094 h 2760"/>
                  <a:gd name="T62" fmla="*/ 4836 w 5512"/>
                  <a:gd name="T63" fmla="*/ 1814 h 2760"/>
                  <a:gd name="T64" fmla="*/ 5225 w 5512"/>
                  <a:gd name="T65" fmla="*/ 1785 h 2760"/>
                  <a:gd name="T66" fmla="*/ 5367 w 5512"/>
                  <a:gd name="T67" fmla="*/ 1571 h 2760"/>
                  <a:gd name="T68" fmla="*/ 5512 w 5512"/>
                  <a:gd name="T69" fmla="*/ 1585 h 27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512" h="2760">
                    <a:moveTo>
                      <a:pt x="240" y="0"/>
                    </a:moveTo>
                    <a:lnTo>
                      <a:pt x="0" y="336"/>
                    </a:lnTo>
                    <a:lnTo>
                      <a:pt x="82" y="821"/>
                    </a:lnTo>
                    <a:lnTo>
                      <a:pt x="243" y="873"/>
                    </a:lnTo>
                    <a:lnTo>
                      <a:pt x="473" y="1087"/>
                    </a:lnTo>
                    <a:lnTo>
                      <a:pt x="557" y="1441"/>
                    </a:lnTo>
                    <a:lnTo>
                      <a:pt x="839" y="1499"/>
                    </a:lnTo>
                    <a:lnTo>
                      <a:pt x="1258" y="1349"/>
                    </a:lnTo>
                    <a:lnTo>
                      <a:pt x="1307" y="1493"/>
                    </a:lnTo>
                    <a:lnTo>
                      <a:pt x="1621" y="1513"/>
                    </a:lnTo>
                    <a:lnTo>
                      <a:pt x="1862" y="1865"/>
                    </a:lnTo>
                    <a:lnTo>
                      <a:pt x="1668" y="2166"/>
                    </a:lnTo>
                    <a:lnTo>
                      <a:pt x="1308" y="2217"/>
                    </a:lnTo>
                    <a:lnTo>
                      <a:pt x="992" y="2172"/>
                    </a:lnTo>
                    <a:lnTo>
                      <a:pt x="903" y="2244"/>
                    </a:lnTo>
                    <a:lnTo>
                      <a:pt x="1008" y="2415"/>
                    </a:lnTo>
                    <a:lnTo>
                      <a:pt x="992" y="2538"/>
                    </a:lnTo>
                    <a:lnTo>
                      <a:pt x="1137" y="2760"/>
                    </a:lnTo>
                    <a:lnTo>
                      <a:pt x="1661" y="2623"/>
                    </a:lnTo>
                    <a:lnTo>
                      <a:pt x="1725" y="2492"/>
                    </a:lnTo>
                    <a:lnTo>
                      <a:pt x="1895" y="2551"/>
                    </a:lnTo>
                    <a:lnTo>
                      <a:pt x="2338" y="2448"/>
                    </a:lnTo>
                    <a:lnTo>
                      <a:pt x="2443" y="2714"/>
                    </a:lnTo>
                    <a:lnTo>
                      <a:pt x="2870" y="2541"/>
                    </a:lnTo>
                    <a:lnTo>
                      <a:pt x="3264" y="2591"/>
                    </a:lnTo>
                    <a:lnTo>
                      <a:pt x="3522" y="2427"/>
                    </a:lnTo>
                    <a:lnTo>
                      <a:pt x="3594" y="2081"/>
                    </a:lnTo>
                    <a:lnTo>
                      <a:pt x="4013" y="2087"/>
                    </a:lnTo>
                    <a:lnTo>
                      <a:pt x="4070" y="1924"/>
                    </a:lnTo>
                    <a:lnTo>
                      <a:pt x="4239" y="1931"/>
                    </a:lnTo>
                    <a:lnTo>
                      <a:pt x="4465" y="2094"/>
                    </a:lnTo>
                    <a:lnTo>
                      <a:pt x="4836" y="1814"/>
                    </a:lnTo>
                    <a:lnTo>
                      <a:pt x="5225" y="1785"/>
                    </a:lnTo>
                    <a:lnTo>
                      <a:pt x="5367" y="1571"/>
                    </a:lnTo>
                    <a:lnTo>
                      <a:pt x="5512" y="1585"/>
                    </a:lnTo>
                  </a:path>
                </a:pathLst>
              </a:custGeom>
              <a:noFill/>
              <a:ln w="1524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3800" name="Freeform 8"/>
              <p:cNvSpPr>
                <a:spLocks/>
              </p:cNvSpPr>
              <p:nvPr userDrawn="1"/>
            </p:nvSpPr>
            <p:spPr bwMode="hidden">
              <a:xfrm>
                <a:off x="4840" y="984"/>
                <a:ext cx="790" cy="1189"/>
              </a:xfrm>
              <a:custGeom>
                <a:avLst/>
                <a:gdLst>
                  <a:gd name="T0" fmla="*/ 139 w 790"/>
                  <a:gd name="T1" fmla="*/ 0 h 1189"/>
                  <a:gd name="T2" fmla="*/ 210 w 790"/>
                  <a:gd name="T3" fmla="*/ 233 h 1189"/>
                  <a:gd name="T4" fmla="*/ 159 w 790"/>
                  <a:gd name="T5" fmla="*/ 643 h 1189"/>
                  <a:gd name="T6" fmla="*/ 454 w 790"/>
                  <a:gd name="T7" fmla="*/ 771 h 1189"/>
                  <a:gd name="T8" fmla="*/ 605 w 790"/>
                  <a:gd name="T9" fmla="*/ 1046 h 1189"/>
                  <a:gd name="T10" fmla="*/ 790 w 790"/>
                  <a:gd name="T11" fmla="*/ 1189 h 1189"/>
                  <a:gd name="T12" fmla="*/ 540 w 790"/>
                  <a:gd name="T13" fmla="*/ 1111 h 1189"/>
                  <a:gd name="T14" fmla="*/ 363 w 790"/>
                  <a:gd name="T15" fmla="*/ 883 h 1189"/>
                  <a:gd name="T16" fmla="*/ 139 w 790"/>
                  <a:gd name="T17" fmla="*/ 852 h 1189"/>
                  <a:gd name="T18" fmla="*/ 0 w 790"/>
                  <a:gd name="T19" fmla="*/ 499 h 1189"/>
                  <a:gd name="T20" fmla="*/ 48 w 790"/>
                  <a:gd name="T21" fmla="*/ 209 h 1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90" h="1189">
                    <a:moveTo>
                      <a:pt x="139" y="0"/>
                    </a:moveTo>
                    <a:lnTo>
                      <a:pt x="210" y="233"/>
                    </a:lnTo>
                    <a:lnTo>
                      <a:pt x="159" y="643"/>
                    </a:lnTo>
                    <a:lnTo>
                      <a:pt x="454" y="771"/>
                    </a:lnTo>
                    <a:lnTo>
                      <a:pt x="605" y="1046"/>
                    </a:lnTo>
                    <a:lnTo>
                      <a:pt x="790" y="1189"/>
                    </a:lnTo>
                    <a:lnTo>
                      <a:pt x="540" y="1111"/>
                    </a:lnTo>
                    <a:lnTo>
                      <a:pt x="363" y="883"/>
                    </a:lnTo>
                    <a:lnTo>
                      <a:pt x="139" y="852"/>
                    </a:lnTo>
                    <a:lnTo>
                      <a:pt x="0" y="499"/>
                    </a:lnTo>
                    <a:lnTo>
                      <a:pt x="48" y="209"/>
                    </a:lnTo>
                  </a:path>
                </a:pathLst>
              </a:custGeom>
              <a:noFill/>
              <a:ln w="1524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3801" name="Freeform 9"/>
              <p:cNvSpPr>
                <a:spLocks/>
              </p:cNvSpPr>
              <p:nvPr userDrawn="1"/>
            </p:nvSpPr>
            <p:spPr bwMode="hidden">
              <a:xfrm>
                <a:off x="5173" y="896"/>
                <a:ext cx="579" cy="1117"/>
              </a:xfrm>
              <a:custGeom>
                <a:avLst/>
                <a:gdLst>
                  <a:gd name="T0" fmla="*/ 0 w 579"/>
                  <a:gd name="T1" fmla="*/ 0 h 1117"/>
                  <a:gd name="T2" fmla="*/ 128 w 579"/>
                  <a:gd name="T3" fmla="*/ 328 h 1117"/>
                  <a:gd name="T4" fmla="*/ 9 w 579"/>
                  <a:gd name="T5" fmla="*/ 659 h 1117"/>
                  <a:gd name="T6" fmla="*/ 40 w 579"/>
                  <a:gd name="T7" fmla="*/ 763 h 1117"/>
                  <a:gd name="T8" fmla="*/ 234 w 579"/>
                  <a:gd name="T9" fmla="*/ 739 h 1117"/>
                  <a:gd name="T10" fmla="*/ 344 w 579"/>
                  <a:gd name="T11" fmla="*/ 1055 h 1117"/>
                  <a:gd name="T12" fmla="*/ 579 w 579"/>
                  <a:gd name="T13" fmla="*/ 1117 h 1117"/>
                </a:gdLst>
                <a:ahLst/>
                <a:cxnLst>
                  <a:cxn ang="0">
                    <a:pos x="T0" y="T1"/>
                  </a:cxn>
                  <a:cxn ang="0">
                    <a:pos x="T2" y="T3"/>
                  </a:cxn>
                  <a:cxn ang="0">
                    <a:pos x="T4" y="T5"/>
                  </a:cxn>
                  <a:cxn ang="0">
                    <a:pos x="T6" y="T7"/>
                  </a:cxn>
                  <a:cxn ang="0">
                    <a:pos x="T8" y="T9"/>
                  </a:cxn>
                  <a:cxn ang="0">
                    <a:pos x="T10" y="T11"/>
                  </a:cxn>
                  <a:cxn ang="0">
                    <a:pos x="T12" y="T13"/>
                  </a:cxn>
                </a:cxnLst>
                <a:rect l="0" t="0" r="r" b="b"/>
                <a:pathLst>
                  <a:path w="579" h="1117">
                    <a:moveTo>
                      <a:pt x="0" y="0"/>
                    </a:moveTo>
                    <a:lnTo>
                      <a:pt x="128" y="328"/>
                    </a:lnTo>
                    <a:lnTo>
                      <a:pt x="9" y="659"/>
                    </a:lnTo>
                    <a:lnTo>
                      <a:pt x="40" y="763"/>
                    </a:lnTo>
                    <a:lnTo>
                      <a:pt x="234" y="739"/>
                    </a:lnTo>
                    <a:lnTo>
                      <a:pt x="344" y="1055"/>
                    </a:lnTo>
                    <a:lnTo>
                      <a:pt x="579" y="1117"/>
                    </a:lnTo>
                  </a:path>
                </a:pathLst>
              </a:custGeom>
              <a:noFill/>
              <a:ln w="1651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3802" name="Freeform 10"/>
              <p:cNvSpPr>
                <a:spLocks/>
              </p:cNvSpPr>
              <p:nvPr userDrawn="1"/>
            </p:nvSpPr>
            <p:spPr bwMode="hidden">
              <a:xfrm>
                <a:off x="3291" y="968"/>
                <a:ext cx="2471" cy="2396"/>
              </a:xfrm>
              <a:custGeom>
                <a:avLst/>
                <a:gdLst>
                  <a:gd name="T0" fmla="*/ 1118 w 2471"/>
                  <a:gd name="T1" fmla="*/ 0 h 2396"/>
                  <a:gd name="T2" fmla="*/ 1179 w 2471"/>
                  <a:gd name="T3" fmla="*/ 225 h 2396"/>
                  <a:gd name="T4" fmla="*/ 1393 w 2471"/>
                  <a:gd name="T5" fmla="*/ 339 h 2396"/>
                  <a:gd name="T6" fmla="*/ 1404 w 2471"/>
                  <a:gd name="T7" fmla="*/ 548 h 2396"/>
                  <a:gd name="T8" fmla="*/ 1342 w 2471"/>
                  <a:gd name="T9" fmla="*/ 732 h 2396"/>
                  <a:gd name="T10" fmla="*/ 1434 w 2471"/>
                  <a:gd name="T11" fmla="*/ 925 h 2396"/>
                  <a:gd name="T12" fmla="*/ 1455 w 2471"/>
                  <a:gd name="T13" fmla="*/ 1109 h 2396"/>
                  <a:gd name="T14" fmla="*/ 1311 w 2471"/>
                  <a:gd name="T15" fmla="*/ 1142 h 2396"/>
                  <a:gd name="T16" fmla="*/ 926 w 2471"/>
                  <a:gd name="T17" fmla="*/ 1384 h 2396"/>
                  <a:gd name="T18" fmla="*/ 975 w 2471"/>
                  <a:gd name="T19" fmla="*/ 1456 h 2396"/>
                  <a:gd name="T20" fmla="*/ 956 w 2471"/>
                  <a:gd name="T21" fmla="*/ 1624 h 2396"/>
                  <a:gd name="T22" fmla="*/ 782 w 2471"/>
                  <a:gd name="T23" fmla="*/ 1817 h 2396"/>
                  <a:gd name="T24" fmla="*/ 539 w 2471"/>
                  <a:gd name="T25" fmla="*/ 1978 h 2396"/>
                  <a:gd name="T26" fmla="*/ 152 w 2471"/>
                  <a:gd name="T27" fmla="*/ 2026 h 2396"/>
                  <a:gd name="T28" fmla="*/ 19 w 2471"/>
                  <a:gd name="T29" fmla="*/ 2251 h 2396"/>
                  <a:gd name="T30" fmla="*/ 0 w 2471"/>
                  <a:gd name="T31" fmla="*/ 2396 h 2396"/>
                  <a:gd name="T32" fmla="*/ 213 w 2471"/>
                  <a:gd name="T33" fmla="*/ 2179 h 2396"/>
                  <a:gd name="T34" fmla="*/ 629 w 2471"/>
                  <a:gd name="T35" fmla="*/ 2090 h 2396"/>
                  <a:gd name="T36" fmla="*/ 894 w 2471"/>
                  <a:gd name="T37" fmla="*/ 1906 h 2396"/>
                  <a:gd name="T38" fmla="*/ 1230 w 2471"/>
                  <a:gd name="T39" fmla="*/ 1986 h 2396"/>
                  <a:gd name="T40" fmla="*/ 1668 w 2471"/>
                  <a:gd name="T41" fmla="*/ 1906 h 2396"/>
                  <a:gd name="T42" fmla="*/ 1983 w 2471"/>
                  <a:gd name="T43" fmla="*/ 1745 h 2396"/>
                  <a:gd name="T44" fmla="*/ 2014 w 2471"/>
                  <a:gd name="T45" fmla="*/ 1600 h 2396"/>
                  <a:gd name="T46" fmla="*/ 2237 w 2471"/>
                  <a:gd name="T47" fmla="*/ 1496 h 2396"/>
                  <a:gd name="T48" fmla="*/ 2359 w 2471"/>
                  <a:gd name="T49" fmla="*/ 1552 h 2396"/>
                  <a:gd name="T50" fmla="*/ 2471 w 2471"/>
                  <a:gd name="T51" fmla="*/ 1479 h 2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471" h="2396">
                    <a:moveTo>
                      <a:pt x="1118" y="0"/>
                    </a:moveTo>
                    <a:lnTo>
                      <a:pt x="1179" y="225"/>
                    </a:lnTo>
                    <a:lnTo>
                      <a:pt x="1393" y="339"/>
                    </a:lnTo>
                    <a:lnTo>
                      <a:pt x="1404" y="548"/>
                    </a:lnTo>
                    <a:lnTo>
                      <a:pt x="1342" y="732"/>
                    </a:lnTo>
                    <a:lnTo>
                      <a:pt x="1434" y="925"/>
                    </a:lnTo>
                    <a:lnTo>
                      <a:pt x="1455" y="1109"/>
                    </a:lnTo>
                    <a:lnTo>
                      <a:pt x="1311" y="1142"/>
                    </a:lnTo>
                    <a:lnTo>
                      <a:pt x="926" y="1384"/>
                    </a:lnTo>
                    <a:lnTo>
                      <a:pt x="975" y="1456"/>
                    </a:lnTo>
                    <a:lnTo>
                      <a:pt x="956" y="1624"/>
                    </a:lnTo>
                    <a:lnTo>
                      <a:pt x="782" y="1817"/>
                    </a:lnTo>
                    <a:lnTo>
                      <a:pt x="539" y="1978"/>
                    </a:lnTo>
                    <a:lnTo>
                      <a:pt x="152" y="2026"/>
                    </a:lnTo>
                    <a:lnTo>
                      <a:pt x="19" y="2251"/>
                    </a:lnTo>
                    <a:lnTo>
                      <a:pt x="0" y="2396"/>
                    </a:lnTo>
                    <a:lnTo>
                      <a:pt x="213" y="2179"/>
                    </a:lnTo>
                    <a:lnTo>
                      <a:pt x="629" y="2090"/>
                    </a:lnTo>
                    <a:lnTo>
                      <a:pt x="894" y="1906"/>
                    </a:lnTo>
                    <a:lnTo>
                      <a:pt x="1230" y="1986"/>
                    </a:lnTo>
                    <a:lnTo>
                      <a:pt x="1668" y="1906"/>
                    </a:lnTo>
                    <a:lnTo>
                      <a:pt x="1983" y="1745"/>
                    </a:lnTo>
                    <a:lnTo>
                      <a:pt x="2014" y="1600"/>
                    </a:lnTo>
                    <a:lnTo>
                      <a:pt x="2237" y="1496"/>
                    </a:lnTo>
                    <a:lnTo>
                      <a:pt x="2359" y="1552"/>
                    </a:lnTo>
                    <a:lnTo>
                      <a:pt x="2471" y="1479"/>
                    </a:lnTo>
                  </a:path>
                </a:pathLst>
              </a:custGeom>
              <a:noFill/>
              <a:ln w="1651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3803" name="Freeform 11"/>
              <p:cNvSpPr>
                <a:spLocks/>
              </p:cNvSpPr>
              <p:nvPr userDrawn="1"/>
            </p:nvSpPr>
            <p:spPr bwMode="hidden">
              <a:xfrm>
                <a:off x="2366" y="1067"/>
                <a:ext cx="1399" cy="1349"/>
              </a:xfrm>
              <a:custGeom>
                <a:avLst/>
                <a:gdLst>
                  <a:gd name="T0" fmla="*/ 620 w 1399"/>
                  <a:gd name="T1" fmla="*/ 155 h 1349"/>
                  <a:gd name="T2" fmla="*/ 421 w 1399"/>
                  <a:gd name="T3" fmla="*/ 155 h 1349"/>
                  <a:gd name="T4" fmla="*/ 205 w 1399"/>
                  <a:gd name="T5" fmla="*/ 507 h 1349"/>
                  <a:gd name="T6" fmla="*/ 0 w 1399"/>
                  <a:gd name="T7" fmla="*/ 673 h 1349"/>
                  <a:gd name="T8" fmla="*/ 487 w 1399"/>
                  <a:gd name="T9" fmla="*/ 783 h 1349"/>
                  <a:gd name="T10" fmla="*/ 425 w 1399"/>
                  <a:gd name="T11" fmla="*/ 1009 h 1349"/>
                  <a:gd name="T12" fmla="*/ 617 w 1399"/>
                  <a:gd name="T13" fmla="*/ 1086 h 1349"/>
                  <a:gd name="T14" fmla="*/ 498 w 1399"/>
                  <a:gd name="T15" fmla="*/ 1349 h 1349"/>
                  <a:gd name="T16" fmla="*/ 961 w 1399"/>
                  <a:gd name="T17" fmla="*/ 1035 h 1349"/>
                  <a:gd name="T18" fmla="*/ 926 w 1399"/>
                  <a:gd name="T19" fmla="*/ 776 h 1349"/>
                  <a:gd name="T20" fmla="*/ 1181 w 1399"/>
                  <a:gd name="T21" fmla="*/ 749 h 1349"/>
                  <a:gd name="T22" fmla="*/ 1399 w 1399"/>
                  <a:gd name="T23" fmla="*/ 601 h 1349"/>
                  <a:gd name="T24" fmla="*/ 1315 w 1399"/>
                  <a:gd name="T25" fmla="*/ 416 h 1349"/>
                  <a:gd name="T26" fmla="*/ 1341 w 1399"/>
                  <a:gd name="T27" fmla="*/ 196 h 1349"/>
                  <a:gd name="T28" fmla="*/ 1171 w 1399"/>
                  <a:gd name="T29" fmla="*/ 164 h 1349"/>
                  <a:gd name="T30" fmla="*/ 928 w 1399"/>
                  <a:gd name="T31" fmla="*/ 0 h 1349"/>
                  <a:gd name="T32" fmla="*/ 620 w 1399"/>
                  <a:gd name="T33" fmla="*/ 155 h 1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99" h="1349">
                    <a:moveTo>
                      <a:pt x="620" y="155"/>
                    </a:moveTo>
                    <a:lnTo>
                      <a:pt x="421" y="155"/>
                    </a:lnTo>
                    <a:lnTo>
                      <a:pt x="205" y="507"/>
                    </a:lnTo>
                    <a:lnTo>
                      <a:pt x="0" y="673"/>
                    </a:lnTo>
                    <a:lnTo>
                      <a:pt x="487" y="783"/>
                    </a:lnTo>
                    <a:lnTo>
                      <a:pt x="425" y="1009"/>
                    </a:lnTo>
                    <a:lnTo>
                      <a:pt x="617" y="1086"/>
                    </a:lnTo>
                    <a:lnTo>
                      <a:pt x="498" y="1349"/>
                    </a:lnTo>
                    <a:lnTo>
                      <a:pt x="961" y="1035"/>
                    </a:lnTo>
                    <a:lnTo>
                      <a:pt x="926" y="776"/>
                    </a:lnTo>
                    <a:lnTo>
                      <a:pt x="1181" y="749"/>
                    </a:lnTo>
                    <a:lnTo>
                      <a:pt x="1399" y="601"/>
                    </a:lnTo>
                    <a:lnTo>
                      <a:pt x="1315" y="416"/>
                    </a:lnTo>
                    <a:lnTo>
                      <a:pt x="1341" y="196"/>
                    </a:lnTo>
                    <a:lnTo>
                      <a:pt x="1171" y="164"/>
                    </a:lnTo>
                    <a:lnTo>
                      <a:pt x="928" y="0"/>
                    </a:lnTo>
                    <a:lnTo>
                      <a:pt x="620" y="155"/>
                    </a:lnTo>
                    <a:close/>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3804" name="Freeform 12"/>
              <p:cNvSpPr>
                <a:spLocks/>
              </p:cNvSpPr>
              <p:nvPr userDrawn="1"/>
            </p:nvSpPr>
            <p:spPr bwMode="hidden">
              <a:xfrm>
                <a:off x="4275" y="2031"/>
                <a:ext cx="1256" cy="810"/>
              </a:xfrm>
              <a:custGeom>
                <a:avLst/>
                <a:gdLst>
                  <a:gd name="T0" fmla="*/ 719 w 1256"/>
                  <a:gd name="T1" fmla="*/ 183 h 810"/>
                  <a:gd name="T2" fmla="*/ 760 w 1256"/>
                  <a:gd name="T3" fmla="*/ 33 h 810"/>
                  <a:gd name="T4" fmla="*/ 884 w 1256"/>
                  <a:gd name="T5" fmla="*/ 0 h 810"/>
                  <a:gd name="T6" fmla="*/ 983 w 1256"/>
                  <a:gd name="T7" fmla="*/ 78 h 810"/>
                  <a:gd name="T8" fmla="*/ 1082 w 1256"/>
                  <a:gd name="T9" fmla="*/ 248 h 810"/>
                  <a:gd name="T10" fmla="*/ 1256 w 1256"/>
                  <a:gd name="T11" fmla="*/ 229 h 810"/>
                  <a:gd name="T12" fmla="*/ 1248 w 1256"/>
                  <a:gd name="T13" fmla="*/ 359 h 810"/>
                  <a:gd name="T14" fmla="*/ 1016 w 1256"/>
                  <a:gd name="T15" fmla="*/ 431 h 810"/>
                  <a:gd name="T16" fmla="*/ 879 w 1256"/>
                  <a:gd name="T17" fmla="*/ 417 h 810"/>
                  <a:gd name="T18" fmla="*/ 719 w 1256"/>
                  <a:gd name="T19" fmla="*/ 481 h 810"/>
                  <a:gd name="T20" fmla="*/ 591 w 1256"/>
                  <a:gd name="T21" fmla="*/ 633 h 810"/>
                  <a:gd name="T22" fmla="*/ 423 w 1256"/>
                  <a:gd name="T23" fmla="*/ 537 h 810"/>
                  <a:gd name="T24" fmla="*/ 256 w 1256"/>
                  <a:gd name="T25" fmla="*/ 810 h 810"/>
                  <a:gd name="T26" fmla="*/ 66 w 1256"/>
                  <a:gd name="T27" fmla="*/ 764 h 810"/>
                  <a:gd name="T28" fmla="*/ 0 w 1256"/>
                  <a:gd name="T29" fmla="*/ 601 h 810"/>
                  <a:gd name="T30" fmla="*/ 157 w 1256"/>
                  <a:gd name="T31" fmla="*/ 483 h 810"/>
                  <a:gd name="T32" fmla="*/ 248 w 1256"/>
                  <a:gd name="T33" fmla="*/ 281 h 810"/>
                  <a:gd name="T34" fmla="*/ 438 w 1256"/>
                  <a:gd name="T35" fmla="*/ 150 h 810"/>
                  <a:gd name="T36" fmla="*/ 719 w 1256"/>
                  <a:gd name="T37" fmla="*/ 189 h 8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56" h="810">
                    <a:moveTo>
                      <a:pt x="719" y="183"/>
                    </a:moveTo>
                    <a:lnTo>
                      <a:pt x="760" y="33"/>
                    </a:lnTo>
                    <a:lnTo>
                      <a:pt x="884" y="0"/>
                    </a:lnTo>
                    <a:lnTo>
                      <a:pt x="983" y="78"/>
                    </a:lnTo>
                    <a:lnTo>
                      <a:pt x="1082" y="248"/>
                    </a:lnTo>
                    <a:lnTo>
                      <a:pt x="1256" y="229"/>
                    </a:lnTo>
                    <a:lnTo>
                      <a:pt x="1248" y="359"/>
                    </a:lnTo>
                    <a:lnTo>
                      <a:pt x="1016" y="431"/>
                    </a:lnTo>
                    <a:lnTo>
                      <a:pt x="879" y="417"/>
                    </a:lnTo>
                    <a:lnTo>
                      <a:pt x="719" y="481"/>
                    </a:lnTo>
                    <a:lnTo>
                      <a:pt x="591" y="633"/>
                    </a:lnTo>
                    <a:lnTo>
                      <a:pt x="423" y="537"/>
                    </a:lnTo>
                    <a:lnTo>
                      <a:pt x="256" y="810"/>
                    </a:lnTo>
                    <a:lnTo>
                      <a:pt x="66" y="764"/>
                    </a:lnTo>
                    <a:lnTo>
                      <a:pt x="0" y="601"/>
                    </a:lnTo>
                    <a:lnTo>
                      <a:pt x="157" y="483"/>
                    </a:lnTo>
                    <a:lnTo>
                      <a:pt x="248" y="281"/>
                    </a:lnTo>
                    <a:lnTo>
                      <a:pt x="438" y="150"/>
                    </a:lnTo>
                    <a:lnTo>
                      <a:pt x="719" y="189"/>
                    </a:lnTo>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3805" name="Freeform 13"/>
              <p:cNvSpPr>
                <a:spLocks/>
              </p:cNvSpPr>
              <p:nvPr userDrawn="1"/>
            </p:nvSpPr>
            <p:spPr bwMode="hidden">
              <a:xfrm>
                <a:off x="2914" y="3476"/>
                <a:ext cx="2848" cy="788"/>
              </a:xfrm>
              <a:custGeom>
                <a:avLst/>
                <a:gdLst>
                  <a:gd name="T0" fmla="*/ 2838 w 2848"/>
                  <a:gd name="T1" fmla="*/ 16 h 788"/>
                  <a:gd name="T2" fmla="*/ 2493 w 2848"/>
                  <a:gd name="T3" fmla="*/ 0 h 788"/>
                  <a:gd name="T4" fmla="*/ 2278 w 2848"/>
                  <a:gd name="T5" fmla="*/ 81 h 788"/>
                  <a:gd name="T6" fmla="*/ 1936 w 2848"/>
                  <a:gd name="T7" fmla="*/ 44 h 788"/>
                  <a:gd name="T8" fmla="*/ 1739 w 2848"/>
                  <a:gd name="T9" fmla="*/ 354 h 788"/>
                  <a:gd name="T10" fmla="*/ 1600 w 2848"/>
                  <a:gd name="T11" fmla="*/ 212 h 788"/>
                  <a:gd name="T12" fmla="*/ 1352 w 2848"/>
                  <a:gd name="T13" fmla="*/ 308 h 788"/>
                  <a:gd name="T14" fmla="*/ 1445 w 2848"/>
                  <a:gd name="T15" fmla="*/ 515 h 788"/>
                  <a:gd name="T16" fmla="*/ 1072 w 2848"/>
                  <a:gd name="T17" fmla="*/ 412 h 788"/>
                  <a:gd name="T18" fmla="*/ 888 w 2848"/>
                  <a:gd name="T19" fmla="*/ 540 h 788"/>
                  <a:gd name="T20" fmla="*/ 0 w 2848"/>
                  <a:gd name="T21" fmla="*/ 660 h 788"/>
                  <a:gd name="T22" fmla="*/ 288 w 2848"/>
                  <a:gd name="T23" fmla="*/ 788 h 788"/>
                  <a:gd name="T24" fmla="*/ 1040 w 2848"/>
                  <a:gd name="T25" fmla="*/ 676 h 788"/>
                  <a:gd name="T26" fmla="*/ 1272 w 2848"/>
                  <a:gd name="T27" fmla="*/ 748 h 788"/>
                  <a:gd name="T28" fmla="*/ 2096 w 2848"/>
                  <a:gd name="T29" fmla="*/ 691 h 788"/>
                  <a:gd name="T30" fmla="*/ 2320 w 2848"/>
                  <a:gd name="T31" fmla="*/ 748 h 788"/>
                  <a:gd name="T32" fmla="*/ 2456 w 2848"/>
                  <a:gd name="T33" fmla="*/ 596 h 788"/>
                  <a:gd name="T34" fmla="*/ 2712 w 2848"/>
                  <a:gd name="T35" fmla="*/ 716 h 788"/>
                  <a:gd name="T36" fmla="*/ 2716 w 2848"/>
                  <a:gd name="T37" fmla="*/ 339 h 788"/>
                  <a:gd name="T38" fmla="*/ 2848 w 2848"/>
                  <a:gd name="T39" fmla="*/ 258 h 7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848" h="788">
                    <a:moveTo>
                      <a:pt x="2838" y="16"/>
                    </a:moveTo>
                    <a:lnTo>
                      <a:pt x="2493" y="0"/>
                    </a:lnTo>
                    <a:lnTo>
                      <a:pt x="2278" y="81"/>
                    </a:lnTo>
                    <a:lnTo>
                      <a:pt x="1936" y="44"/>
                    </a:lnTo>
                    <a:lnTo>
                      <a:pt x="1739" y="354"/>
                    </a:lnTo>
                    <a:lnTo>
                      <a:pt x="1600" y="212"/>
                    </a:lnTo>
                    <a:lnTo>
                      <a:pt x="1352" y="308"/>
                    </a:lnTo>
                    <a:lnTo>
                      <a:pt x="1445" y="515"/>
                    </a:lnTo>
                    <a:lnTo>
                      <a:pt x="1072" y="412"/>
                    </a:lnTo>
                    <a:lnTo>
                      <a:pt x="888" y="540"/>
                    </a:lnTo>
                    <a:lnTo>
                      <a:pt x="0" y="660"/>
                    </a:lnTo>
                    <a:lnTo>
                      <a:pt x="288" y="788"/>
                    </a:lnTo>
                    <a:lnTo>
                      <a:pt x="1040" y="676"/>
                    </a:lnTo>
                    <a:lnTo>
                      <a:pt x="1272" y="748"/>
                    </a:lnTo>
                    <a:lnTo>
                      <a:pt x="2096" y="691"/>
                    </a:lnTo>
                    <a:lnTo>
                      <a:pt x="2320" y="748"/>
                    </a:lnTo>
                    <a:lnTo>
                      <a:pt x="2456" y="596"/>
                    </a:lnTo>
                    <a:lnTo>
                      <a:pt x="2712" y="716"/>
                    </a:lnTo>
                    <a:lnTo>
                      <a:pt x="2716" y="339"/>
                    </a:lnTo>
                    <a:lnTo>
                      <a:pt x="2848" y="258"/>
                    </a:lnTo>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3806" name="Freeform 14"/>
              <p:cNvSpPr>
                <a:spLocks/>
              </p:cNvSpPr>
              <p:nvPr userDrawn="1"/>
            </p:nvSpPr>
            <p:spPr bwMode="hidden">
              <a:xfrm>
                <a:off x="5443" y="922"/>
                <a:ext cx="319" cy="854"/>
              </a:xfrm>
              <a:custGeom>
                <a:avLst/>
                <a:gdLst>
                  <a:gd name="T0" fmla="*/ 0 w 319"/>
                  <a:gd name="T1" fmla="*/ 0 h 854"/>
                  <a:gd name="T2" fmla="*/ 106 w 319"/>
                  <a:gd name="T3" fmla="*/ 313 h 854"/>
                  <a:gd name="T4" fmla="*/ 106 w 319"/>
                  <a:gd name="T5" fmla="*/ 634 h 854"/>
                  <a:gd name="T6" fmla="*/ 268 w 319"/>
                  <a:gd name="T7" fmla="*/ 854 h 854"/>
                  <a:gd name="T8" fmla="*/ 278 w 319"/>
                  <a:gd name="T9" fmla="*/ 577 h 854"/>
                  <a:gd name="T10" fmla="*/ 238 w 319"/>
                  <a:gd name="T11" fmla="*/ 400 h 854"/>
                  <a:gd name="T12" fmla="*/ 319 w 319"/>
                  <a:gd name="T13" fmla="*/ 240 h 854"/>
                </a:gdLst>
                <a:ahLst/>
                <a:cxnLst>
                  <a:cxn ang="0">
                    <a:pos x="T0" y="T1"/>
                  </a:cxn>
                  <a:cxn ang="0">
                    <a:pos x="T2" y="T3"/>
                  </a:cxn>
                  <a:cxn ang="0">
                    <a:pos x="T4" y="T5"/>
                  </a:cxn>
                  <a:cxn ang="0">
                    <a:pos x="T6" y="T7"/>
                  </a:cxn>
                  <a:cxn ang="0">
                    <a:pos x="T8" y="T9"/>
                  </a:cxn>
                  <a:cxn ang="0">
                    <a:pos x="T10" y="T11"/>
                  </a:cxn>
                  <a:cxn ang="0">
                    <a:pos x="T12" y="T13"/>
                  </a:cxn>
                </a:cxnLst>
                <a:rect l="0" t="0" r="r" b="b"/>
                <a:pathLst>
                  <a:path w="319" h="854">
                    <a:moveTo>
                      <a:pt x="0" y="0"/>
                    </a:moveTo>
                    <a:lnTo>
                      <a:pt x="106" y="313"/>
                    </a:lnTo>
                    <a:lnTo>
                      <a:pt x="106" y="634"/>
                    </a:lnTo>
                    <a:lnTo>
                      <a:pt x="268" y="854"/>
                    </a:lnTo>
                    <a:lnTo>
                      <a:pt x="278" y="577"/>
                    </a:lnTo>
                    <a:lnTo>
                      <a:pt x="238" y="400"/>
                    </a:lnTo>
                    <a:lnTo>
                      <a:pt x="319" y="240"/>
                    </a:lnTo>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3807" name="Freeform 15"/>
              <p:cNvSpPr>
                <a:spLocks/>
              </p:cNvSpPr>
              <p:nvPr userDrawn="1"/>
            </p:nvSpPr>
            <p:spPr bwMode="hidden">
              <a:xfrm>
                <a:off x="4954" y="3568"/>
                <a:ext cx="646" cy="392"/>
              </a:xfrm>
              <a:custGeom>
                <a:avLst/>
                <a:gdLst>
                  <a:gd name="T0" fmla="*/ 504 w 646"/>
                  <a:gd name="T1" fmla="*/ 0 h 392"/>
                  <a:gd name="T2" fmla="*/ 320 w 646"/>
                  <a:gd name="T3" fmla="*/ 61 h 392"/>
                  <a:gd name="T4" fmla="*/ 238 w 646"/>
                  <a:gd name="T5" fmla="*/ 109 h 392"/>
                  <a:gd name="T6" fmla="*/ 144 w 646"/>
                  <a:gd name="T7" fmla="*/ 216 h 392"/>
                  <a:gd name="T8" fmla="*/ 0 w 646"/>
                  <a:gd name="T9" fmla="*/ 392 h 392"/>
                  <a:gd name="T10" fmla="*/ 360 w 646"/>
                  <a:gd name="T11" fmla="*/ 263 h 392"/>
                  <a:gd name="T12" fmla="*/ 432 w 646"/>
                  <a:gd name="T13" fmla="*/ 182 h 392"/>
                  <a:gd name="T14" fmla="*/ 646 w 646"/>
                  <a:gd name="T15" fmla="*/ 142 h 392"/>
                  <a:gd name="T16" fmla="*/ 504 w 646"/>
                  <a:gd name="T17" fmla="*/ 0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6" h="392">
                    <a:moveTo>
                      <a:pt x="504" y="0"/>
                    </a:moveTo>
                    <a:lnTo>
                      <a:pt x="320" y="61"/>
                    </a:lnTo>
                    <a:lnTo>
                      <a:pt x="238" y="109"/>
                    </a:lnTo>
                    <a:lnTo>
                      <a:pt x="144" y="216"/>
                    </a:lnTo>
                    <a:lnTo>
                      <a:pt x="0" y="392"/>
                    </a:lnTo>
                    <a:lnTo>
                      <a:pt x="360" y="263"/>
                    </a:lnTo>
                    <a:lnTo>
                      <a:pt x="432" y="182"/>
                    </a:lnTo>
                    <a:lnTo>
                      <a:pt x="646" y="142"/>
                    </a:lnTo>
                    <a:lnTo>
                      <a:pt x="504" y="0"/>
                    </a:lnTo>
                    <a:close/>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3808" name="Freeform 16"/>
              <p:cNvSpPr>
                <a:spLocks/>
              </p:cNvSpPr>
              <p:nvPr userDrawn="1"/>
            </p:nvSpPr>
            <p:spPr bwMode="hidden">
              <a:xfrm>
                <a:off x="50" y="2400"/>
                <a:ext cx="2736" cy="1920"/>
              </a:xfrm>
              <a:custGeom>
                <a:avLst/>
                <a:gdLst>
                  <a:gd name="T0" fmla="*/ 0 w 2736"/>
                  <a:gd name="T1" fmla="*/ 0 h 1920"/>
                  <a:gd name="T2" fmla="*/ 96 w 2736"/>
                  <a:gd name="T3" fmla="*/ 336 h 1920"/>
                  <a:gd name="T4" fmla="*/ 384 w 2736"/>
                  <a:gd name="T5" fmla="*/ 384 h 1920"/>
                  <a:gd name="T6" fmla="*/ 576 w 2736"/>
                  <a:gd name="T7" fmla="*/ 720 h 1920"/>
                  <a:gd name="T8" fmla="*/ 528 w 2736"/>
                  <a:gd name="T9" fmla="*/ 960 h 1920"/>
                  <a:gd name="T10" fmla="*/ 672 w 2736"/>
                  <a:gd name="T11" fmla="*/ 1104 h 1920"/>
                  <a:gd name="T12" fmla="*/ 576 w 2736"/>
                  <a:gd name="T13" fmla="*/ 1392 h 1920"/>
                  <a:gd name="T14" fmla="*/ 624 w 2736"/>
                  <a:gd name="T15" fmla="*/ 1632 h 1920"/>
                  <a:gd name="T16" fmla="*/ 1488 w 2736"/>
                  <a:gd name="T17" fmla="*/ 1872 h 1920"/>
                  <a:gd name="T18" fmla="*/ 1680 w 2736"/>
                  <a:gd name="T19" fmla="*/ 1728 h 1920"/>
                  <a:gd name="T20" fmla="*/ 2208 w 2736"/>
                  <a:gd name="T21" fmla="*/ 1728 h 1920"/>
                  <a:gd name="T22" fmla="*/ 2304 w 2736"/>
                  <a:gd name="T23" fmla="*/ 1632 h 1920"/>
                  <a:gd name="T24" fmla="*/ 2736 w 2736"/>
                  <a:gd name="T25" fmla="*/ 1872 h 1920"/>
                  <a:gd name="T26" fmla="*/ 2640 w 2736"/>
                  <a:gd name="T27" fmla="*/ 1920 h 1920"/>
                  <a:gd name="T28" fmla="*/ 2304 w 2736"/>
                  <a:gd name="T29" fmla="*/ 1824 h 1920"/>
                  <a:gd name="T30" fmla="*/ 2160 w 2736"/>
                  <a:gd name="T31" fmla="*/ 1872 h 1920"/>
                  <a:gd name="T32" fmla="*/ 1632 w 2736"/>
                  <a:gd name="T33" fmla="*/ 1920 h 1920"/>
                  <a:gd name="T34" fmla="*/ 1440 w 2736"/>
                  <a:gd name="T35" fmla="*/ 1920 h 1920"/>
                  <a:gd name="T36" fmla="*/ 480 w 2736"/>
                  <a:gd name="T37" fmla="*/ 1824 h 1920"/>
                  <a:gd name="T38" fmla="*/ 192 w 2736"/>
                  <a:gd name="T39" fmla="*/ 1872 h 1920"/>
                  <a:gd name="T40" fmla="*/ 96 w 2736"/>
                  <a:gd name="T41" fmla="*/ 1680 h 1920"/>
                  <a:gd name="T42" fmla="*/ 288 w 2736"/>
                  <a:gd name="T43" fmla="*/ 1440 h 1920"/>
                  <a:gd name="T44" fmla="*/ 336 w 2736"/>
                  <a:gd name="T45" fmla="*/ 1104 h 1920"/>
                  <a:gd name="T46" fmla="*/ 144 w 2736"/>
                  <a:gd name="T47" fmla="*/ 864 h 1920"/>
                  <a:gd name="T48" fmla="*/ 240 w 2736"/>
                  <a:gd name="T49" fmla="*/ 624 h 1920"/>
                  <a:gd name="T50" fmla="*/ 48 w 2736"/>
                  <a:gd name="T51" fmla="*/ 528 h 1920"/>
                  <a:gd name="T52" fmla="*/ 0 w 2736"/>
                  <a:gd name="T53" fmla="*/ 0 h 19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736" h="1920">
                    <a:moveTo>
                      <a:pt x="0" y="0"/>
                    </a:moveTo>
                    <a:lnTo>
                      <a:pt x="96" y="336"/>
                    </a:lnTo>
                    <a:lnTo>
                      <a:pt x="384" y="384"/>
                    </a:lnTo>
                    <a:lnTo>
                      <a:pt x="576" y="720"/>
                    </a:lnTo>
                    <a:lnTo>
                      <a:pt x="528" y="960"/>
                    </a:lnTo>
                    <a:lnTo>
                      <a:pt x="672" y="1104"/>
                    </a:lnTo>
                    <a:lnTo>
                      <a:pt x="576" y="1392"/>
                    </a:lnTo>
                    <a:lnTo>
                      <a:pt x="624" y="1632"/>
                    </a:lnTo>
                    <a:lnTo>
                      <a:pt x="1488" y="1872"/>
                    </a:lnTo>
                    <a:lnTo>
                      <a:pt x="1680" y="1728"/>
                    </a:lnTo>
                    <a:lnTo>
                      <a:pt x="2208" y="1728"/>
                    </a:lnTo>
                    <a:lnTo>
                      <a:pt x="2304" y="1632"/>
                    </a:lnTo>
                    <a:lnTo>
                      <a:pt x="2736" y="1872"/>
                    </a:lnTo>
                    <a:lnTo>
                      <a:pt x="2640" y="1920"/>
                    </a:lnTo>
                    <a:lnTo>
                      <a:pt x="2304" y="1824"/>
                    </a:lnTo>
                    <a:lnTo>
                      <a:pt x="2160" y="1872"/>
                    </a:lnTo>
                    <a:lnTo>
                      <a:pt x="1632" y="1920"/>
                    </a:lnTo>
                    <a:lnTo>
                      <a:pt x="1440" y="1920"/>
                    </a:lnTo>
                    <a:lnTo>
                      <a:pt x="480" y="1824"/>
                    </a:lnTo>
                    <a:lnTo>
                      <a:pt x="192" y="1872"/>
                    </a:lnTo>
                    <a:lnTo>
                      <a:pt x="96" y="1680"/>
                    </a:lnTo>
                    <a:lnTo>
                      <a:pt x="288" y="1440"/>
                    </a:lnTo>
                    <a:lnTo>
                      <a:pt x="336" y="1104"/>
                    </a:lnTo>
                    <a:lnTo>
                      <a:pt x="144" y="864"/>
                    </a:lnTo>
                    <a:lnTo>
                      <a:pt x="240" y="624"/>
                    </a:lnTo>
                    <a:lnTo>
                      <a:pt x="48" y="528"/>
                    </a:lnTo>
                    <a:lnTo>
                      <a:pt x="0" y="0"/>
                    </a:lnTo>
                    <a:close/>
                  </a:path>
                </a:pathLst>
              </a:custGeom>
              <a:noFill/>
              <a:ln w="9525" cap="flat" cmpd="sng">
                <a:solidFill>
                  <a:schemeClr val="bg2"/>
                </a:solidFill>
                <a:prstDash val="solid"/>
                <a:round/>
                <a:headEnd type="none" w="med" len="med"/>
                <a:tailEnd type="none" w="med" len="med"/>
              </a:ln>
              <a:effectLst/>
              <a:extLst>
                <a:ext uri="{909E8E84-426E-40DD-AFC4-6F175D3DCCD1}">
                  <a14:hiddenFill xmlns:a14="http://schemas.microsoft.com/office/drawing/2010/main">
                    <a:gradFill rotWithShape="0">
                      <a:gsLst>
                        <a:gs pos="0">
                          <a:schemeClr val="bg2"/>
                        </a:gs>
                        <a:gs pos="100000">
                          <a:schemeClr val="bg1"/>
                        </a:gs>
                      </a:gsLst>
                      <a:lin ang="18900000" scaled="1"/>
                    </a:gra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grpSp>
          <p:nvGrpSpPr>
            <p:cNvPr id="33809" name="Group 17"/>
            <p:cNvGrpSpPr>
              <a:grpSpLocks/>
            </p:cNvGrpSpPr>
            <p:nvPr userDrawn="1"/>
          </p:nvGrpSpPr>
          <p:grpSpPr bwMode="auto">
            <a:xfrm>
              <a:off x="0" y="2291"/>
              <a:ext cx="1385" cy="1702"/>
              <a:chOff x="0" y="2291"/>
              <a:chExt cx="1385" cy="1702"/>
            </a:xfrm>
          </p:grpSpPr>
          <p:sp>
            <p:nvSpPr>
              <p:cNvPr id="33810" name="Rectangle 18"/>
              <p:cNvSpPr>
                <a:spLocks noChangeArrowheads="1"/>
              </p:cNvSpPr>
              <p:nvPr userDrawn="1"/>
            </p:nvSpPr>
            <p:spPr bwMode="ltGray">
              <a:xfrm rot="6798887">
                <a:off x="62" y="3883"/>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811" name="Rectangle 19"/>
              <p:cNvSpPr>
                <a:spLocks noChangeArrowheads="1"/>
              </p:cNvSpPr>
              <p:nvPr userDrawn="1"/>
            </p:nvSpPr>
            <p:spPr bwMode="ltGray">
              <a:xfrm rot="6798887">
                <a:off x="33" y="3880"/>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812" name="Rectangle 20"/>
              <p:cNvSpPr>
                <a:spLocks noChangeArrowheads="1"/>
              </p:cNvSpPr>
              <p:nvPr userDrawn="1"/>
            </p:nvSpPr>
            <p:spPr bwMode="ltGray">
              <a:xfrm rot="6798887">
                <a:off x="6" y="3875"/>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813" name="Rectangle 21"/>
              <p:cNvSpPr>
                <a:spLocks noChangeArrowheads="1"/>
              </p:cNvSpPr>
              <p:nvPr userDrawn="1"/>
            </p:nvSpPr>
            <p:spPr bwMode="ltGray">
              <a:xfrm rot="5999912">
                <a:off x="209" y="3884"/>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814" name="Rectangle 22"/>
              <p:cNvSpPr>
                <a:spLocks noChangeArrowheads="1"/>
              </p:cNvSpPr>
              <p:nvPr userDrawn="1"/>
            </p:nvSpPr>
            <p:spPr bwMode="ltGray">
              <a:xfrm rot="5999912">
                <a:off x="182" y="3889"/>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815" name="Rectangle 23"/>
              <p:cNvSpPr>
                <a:spLocks noChangeArrowheads="1"/>
              </p:cNvSpPr>
              <p:nvPr userDrawn="1"/>
            </p:nvSpPr>
            <p:spPr bwMode="ltGray">
              <a:xfrm rot="6250138">
                <a:off x="152" y="3888"/>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816" name="Rectangle 24"/>
              <p:cNvSpPr>
                <a:spLocks noChangeArrowheads="1"/>
              </p:cNvSpPr>
              <p:nvPr userDrawn="1"/>
            </p:nvSpPr>
            <p:spPr bwMode="ltGray">
              <a:xfrm rot="6238076">
                <a:off x="123" y="3886"/>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817" name="Rectangle 25"/>
              <p:cNvSpPr>
                <a:spLocks noChangeArrowheads="1"/>
              </p:cNvSpPr>
              <p:nvPr userDrawn="1"/>
            </p:nvSpPr>
            <p:spPr bwMode="ltGray">
              <a:xfrm rot="5380717">
                <a:off x="363" y="3869"/>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818" name="Rectangle 26"/>
              <p:cNvSpPr>
                <a:spLocks noChangeArrowheads="1"/>
              </p:cNvSpPr>
              <p:nvPr userDrawn="1"/>
            </p:nvSpPr>
            <p:spPr bwMode="ltGray">
              <a:xfrm rot="5380717">
                <a:off x="332" y="3872"/>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819" name="Rectangle 27"/>
              <p:cNvSpPr>
                <a:spLocks noChangeArrowheads="1"/>
              </p:cNvSpPr>
              <p:nvPr userDrawn="1"/>
            </p:nvSpPr>
            <p:spPr bwMode="ltGray">
              <a:xfrm rot="5583200">
                <a:off x="302" y="3877"/>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820" name="Rectangle 28"/>
              <p:cNvSpPr>
                <a:spLocks noChangeArrowheads="1"/>
              </p:cNvSpPr>
              <p:nvPr userDrawn="1"/>
            </p:nvSpPr>
            <p:spPr bwMode="ltGray">
              <a:xfrm rot="5737625">
                <a:off x="270" y="3882"/>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821" name="Rectangle 29"/>
              <p:cNvSpPr>
                <a:spLocks noChangeArrowheads="1"/>
              </p:cNvSpPr>
              <p:nvPr userDrawn="1"/>
            </p:nvSpPr>
            <p:spPr bwMode="ltGray">
              <a:xfrm rot="4715477">
                <a:off x="516" y="3829"/>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822" name="Rectangle 30"/>
              <p:cNvSpPr>
                <a:spLocks noChangeArrowheads="1"/>
              </p:cNvSpPr>
              <p:nvPr userDrawn="1"/>
            </p:nvSpPr>
            <p:spPr bwMode="ltGray">
              <a:xfrm rot="4924949">
                <a:off x="486" y="3834"/>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823" name="Rectangle 31"/>
              <p:cNvSpPr>
                <a:spLocks noChangeArrowheads="1"/>
              </p:cNvSpPr>
              <p:nvPr userDrawn="1"/>
            </p:nvSpPr>
            <p:spPr bwMode="ltGray">
              <a:xfrm rot="4924949">
                <a:off x="456" y="3848"/>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824" name="Rectangle 32"/>
              <p:cNvSpPr>
                <a:spLocks noChangeArrowheads="1"/>
              </p:cNvSpPr>
              <p:nvPr userDrawn="1"/>
            </p:nvSpPr>
            <p:spPr bwMode="ltGray">
              <a:xfrm rot="5041352">
                <a:off x="426" y="3851"/>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825" name="Rectangle 33"/>
              <p:cNvSpPr>
                <a:spLocks noChangeArrowheads="1"/>
              </p:cNvSpPr>
              <p:nvPr userDrawn="1"/>
            </p:nvSpPr>
            <p:spPr bwMode="ltGray">
              <a:xfrm rot="3816889">
                <a:off x="664" y="3762"/>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826" name="Rectangle 34"/>
              <p:cNvSpPr>
                <a:spLocks noChangeArrowheads="1"/>
              </p:cNvSpPr>
              <p:nvPr userDrawn="1"/>
            </p:nvSpPr>
            <p:spPr bwMode="ltGray">
              <a:xfrm rot="3816889">
                <a:off x="634" y="3780"/>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827" name="Rectangle 35"/>
              <p:cNvSpPr>
                <a:spLocks noChangeArrowheads="1"/>
              </p:cNvSpPr>
              <p:nvPr userDrawn="1"/>
            </p:nvSpPr>
            <p:spPr bwMode="ltGray">
              <a:xfrm rot="4104184">
                <a:off x="605" y="3791"/>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828" name="Rectangle 36"/>
              <p:cNvSpPr>
                <a:spLocks noChangeArrowheads="1"/>
              </p:cNvSpPr>
              <p:nvPr userDrawn="1"/>
            </p:nvSpPr>
            <p:spPr bwMode="ltGray">
              <a:xfrm rot="4325343">
                <a:off x="575" y="3804"/>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829" name="Rectangle 37"/>
              <p:cNvSpPr>
                <a:spLocks noChangeArrowheads="1"/>
              </p:cNvSpPr>
              <p:nvPr userDrawn="1"/>
            </p:nvSpPr>
            <p:spPr bwMode="ltGray">
              <a:xfrm rot="3368036">
                <a:off x="799" y="3683"/>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830" name="Rectangle 38"/>
              <p:cNvSpPr>
                <a:spLocks noChangeArrowheads="1"/>
              </p:cNvSpPr>
              <p:nvPr userDrawn="1"/>
            </p:nvSpPr>
            <p:spPr bwMode="ltGray">
              <a:xfrm rot="3368036">
                <a:off x="772" y="3699"/>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831" name="Rectangle 39"/>
              <p:cNvSpPr>
                <a:spLocks noChangeArrowheads="1"/>
              </p:cNvSpPr>
              <p:nvPr userDrawn="1"/>
            </p:nvSpPr>
            <p:spPr bwMode="ltGray">
              <a:xfrm rot="3368036">
                <a:off x="745" y="3717"/>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832" name="Rectangle 40"/>
              <p:cNvSpPr>
                <a:spLocks noChangeArrowheads="1"/>
              </p:cNvSpPr>
              <p:nvPr userDrawn="1"/>
            </p:nvSpPr>
            <p:spPr bwMode="ltGray">
              <a:xfrm rot="3816889">
                <a:off x="717" y="3734"/>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833" name="Rectangle 41"/>
              <p:cNvSpPr>
                <a:spLocks noChangeArrowheads="1"/>
              </p:cNvSpPr>
              <p:nvPr userDrawn="1"/>
            </p:nvSpPr>
            <p:spPr bwMode="ltGray">
              <a:xfrm rot="2302266">
                <a:off x="923" y="3587"/>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834" name="Rectangle 42"/>
              <p:cNvSpPr>
                <a:spLocks noChangeArrowheads="1"/>
              </p:cNvSpPr>
              <p:nvPr userDrawn="1"/>
            </p:nvSpPr>
            <p:spPr bwMode="ltGray">
              <a:xfrm rot="2302266">
                <a:off x="899" y="3606"/>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835" name="Rectangle 43"/>
              <p:cNvSpPr>
                <a:spLocks noChangeArrowheads="1"/>
              </p:cNvSpPr>
              <p:nvPr userDrawn="1"/>
            </p:nvSpPr>
            <p:spPr bwMode="ltGray">
              <a:xfrm rot="2707562">
                <a:off x="876" y="3626"/>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836" name="Rectangle 44"/>
              <p:cNvSpPr>
                <a:spLocks noChangeArrowheads="1"/>
              </p:cNvSpPr>
              <p:nvPr userDrawn="1"/>
            </p:nvSpPr>
            <p:spPr bwMode="ltGray">
              <a:xfrm rot="2707562">
                <a:off x="850" y="3644"/>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837" name="Rectangle 45"/>
              <p:cNvSpPr>
                <a:spLocks noChangeArrowheads="1"/>
              </p:cNvSpPr>
              <p:nvPr userDrawn="1"/>
            </p:nvSpPr>
            <p:spPr bwMode="ltGray">
              <a:xfrm rot="1525830">
                <a:off x="1027" y="3473"/>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838" name="Rectangle 46"/>
              <p:cNvSpPr>
                <a:spLocks noChangeArrowheads="1"/>
              </p:cNvSpPr>
              <p:nvPr userDrawn="1"/>
            </p:nvSpPr>
            <p:spPr bwMode="ltGray">
              <a:xfrm rot="1525830">
                <a:off x="1009" y="3497"/>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839" name="Rectangle 47"/>
              <p:cNvSpPr>
                <a:spLocks noChangeArrowheads="1"/>
              </p:cNvSpPr>
              <p:nvPr userDrawn="1"/>
            </p:nvSpPr>
            <p:spPr bwMode="ltGray">
              <a:xfrm rot="1788117">
                <a:off x="990" y="3519"/>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840" name="Rectangle 48"/>
              <p:cNvSpPr>
                <a:spLocks noChangeArrowheads="1"/>
              </p:cNvSpPr>
              <p:nvPr userDrawn="1"/>
            </p:nvSpPr>
            <p:spPr bwMode="ltGray">
              <a:xfrm rot="1788117">
                <a:off x="969" y="3544"/>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841" name="Rectangle 49"/>
              <p:cNvSpPr>
                <a:spLocks noChangeArrowheads="1"/>
              </p:cNvSpPr>
              <p:nvPr userDrawn="1"/>
            </p:nvSpPr>
            <p:spPr bwMode="ltGray">
              <a:xfrm rot="841630">
                <a:off x="1113" y="3355"/>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842" name="Rectangle 50"/>
              <p:cNvSpPr>
                <a:spLocks noChangeArrowheads="1"/>
              </p:cNvSpPr>
              <p:nvPr userDrawn="1"/>
            </p:nvSpPr>
            <p:spPr bwMode="ltGray">
              <a:xfrm rot="841630">
                <a:off x="1100" y="3378"/>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843" name="Rectangle 51"/>
              <p:cNvSpPr>
                <a:spLocks noChangeArrowheads="1"/>
              </p:cNvSpPr>
              <p:nvPr userDrawn="1"/>
            </p:nvSpPr>
            <p:spPr bwMode="ltGray">
              <a:xfrm rot="1308689">
                <a:off x="1086" y="3404"/>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844" name="Rectangle 52"/>
              <p:cNvSpPr>
                <a:spLocks noChangeArrowheads="1"/>
              </p:cNvSpPr>
              <p:nvPr userDrawn="1"/>
            </p:nvSpPr>
            <p:spPr bwMode="ltGray">
              <a:xfrm rot="1308689">
                <a:off x="1064" y="3425"/>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845" name="Rectangle 53"/>
              <p:cNvSpPr>
                <a:spLocks noChangeArrowheads="1"/>
              </p:cNvSpPr>
              <p:nvPr userDrawn="1"/>
            </p:nvSpPr>
            <p:spPr bwMode="ltGray">
              <a:xfrm rot="469913">
                <a:off x="1172" y="3225"/>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846" name="Rectangle 54"/>
              <p:cNvSpPr>
                <a:spLocks noChangeArrowheads="1"/>
              </p:cNvSpPr>
              <p:nvPr userDrawn="1"/>
            </p:nvSpPr>
            <p:spPr bwMode="ltGray">
              <a:xfrm rot="559869">
                <a:off x="1162" y="3250"/>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847" name="Rectangle 55"/>
              <p:cNvSpPr>
                <a:spLocks noChangeArrowheads="1"/>
              </p:cNvSpPr>
              <p:nvPr userDrawn="1"/>
            </p:nvSpPr>
            <p:spPr bwMode="ltGray">
              <a:xfrm rot="734079">
                <a:off x="1154" y="3276"/>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848" name="Rectangle 56"/>
              <p:cNvSpPr>
                <a:spLocks noChangeArrowheads="1"/>
              </p:cNvSpPr>
              <p:nvPr userDrawn="1"/>
            </p:nvSpPr>
            <p:spPr bwMode="ltGray">
              <a:xfrm rot="734079">
                <a:off x="1141" y="3304"/>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849" name="Rectangle 57"/>
              <p:cNvSpPr>
                <a:spLocks noChangeArrowheads="1"/>
              </p:cNvSpPr>
              <p:nvPr userDrawn="1"/>
            </p:nvSpPr>
            <p:spPr bwMode="ltGray">
              <a:xfrm rot="-293905">
                <a:off x="1211" y="3096"/>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850" name="Rectangle 58"/>
              <p:cNvSpPr>
                <a:spLocks noChangeArrowheads="1"/>
              </p:cNvSpPr>
              <p:nvPr userDrawn="1"/>
            </p:nvSpPr>
            <p:spPr bwMode="ltGray">
              <a:xfrm rot="-8">
                <a:off x="1201" y="3122"/>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851" name="Rectangle 59"/>
              <p:cNvSpPr>
                <a:spLocks noChangeArrowheads="1"/>
              </p:cNvSpPr>
              <p:nvPr userDrawn="1"/>
            </p:nvSpPr>
            <p:spPr bwMode="ltGray">
              <a:xfrm rot="-8">
                <a:off x="1200" y="3147"/>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852" name="Rectangle 60"/>
              <p:cNvSpPr>
                <a:spLocks noChangeArrowheads="1"/>
              </p:cNvSpPr>
              <p:nvPr userDrawn="1"/>
            </p:nvSpPr>
            <p:spPr bwMode="ltGray">
              <a:xfrm rot="214188">
                <a:off x="1189" y="3173"/>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853" name="Rectangle 61"/>
              <p:cNvSpPr>
                <a:spLocks noChangeArrowheads="1"/>
              </p:cNvSpPr>
              <p:nvPr userDrawn="1"/>
            </p:nvSpPr>
            <p:spPr bwMode="ltGray">
              <a:xfrm rot="-682388">
                <a:off x="1219" y="2965"/>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854" name="Rectangle 62"/>
              <p:cNvSpPr>
                <a:spLocks noChangeArrowheads="1"/>
              </p:cNvSpPr>
              <p:nvPr userDrawn="1"/>
            </p:nvSpPr>
            <p:spPr bwMode="ltGray">
              <a:xfrm rot="-480400">
                <a:off x="1220" y="2991"/>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855" name="Rectangle 63"/>
              <p:cNvSpPr>
                <a:spLocks noChangeArrowheads="1"/>
              </p:cNvSpPr>
              <p:nvPr userDrawn="1"/>
            </p:nvSpPr>
            <p:spPr bwMode="ltGray">
              <a:xfrm rot="-480400">
                <a:off x="1220" y="3015"/>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856" name="Rectangle 64"/>
              <p:cNvSpPr>
                <a:spLocks noChangeArrowheads="1"/>
              </p:cNvSpPr>
              <p:nvPr userDrawn="1"/>
            </p:nvSpPr>
            <p:spPr bwMode="ltGray">
              <a:xfrm rot="-270546">
                <a:off x="1219" y="3041"/>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857" name="Rectangle 65"/>
              <p:cNvSpPr>
                <a:spLocks noChangeArrowheads="1"/>
              </p:cNvSpPr>
              <p:nvPr userDrawn="1"/>
            </p:nvSpPr>
            <p:spPr bwMode="ltGray">
              <a:xfrm rot="-1132286">
                <a:off x="1207" y="2843"/>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858" name="Rectangle 66"/>
              <p:cNvSpPr>
                <a:spLocks noChangeArrowheads="1"/>
              </p:cNvSpPr>
              <p:nvPr userDrawn="1"/>
            </p:nvSpPr>
            <p:spPr bwMode="ltGray">
              <a:xfrm rot="-969272">
                <a:off x="1213" y="2864"/>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859" name="Rectangle 67"/>
              <p:cNvSpPr>
                <a:spLocks noChangeArrowheads="1"/>
              </p:cNvSpPr>
              <p:nvPr userDrawn="1"/>
            </p:nvSpPr>
            <p:spPr bwMode="ltGray">
              <a:xfrm rot="-969272">
                <a:off x="1216" y="2888"/>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860" name="Rectangle 68"/>
              <p:cNvSpPr>
                <a:spLocks noChangeArrowheads="1"/>
              </p:cNvSpPr>
              <p:nvPr userDrawn="1"/>
            </p:nvSpPr>
            <p:spPr bwMode="ltGray">
              <a:xfrm rot="-806259">
                <a:off x="1219" y="2915"/>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861" name="Rectangle 69"/>
              <p:cNvSpPr>
                <a:spLocks noChangeArrowheads="1"/>
              </p:cNvSpPr>
              <p:nvPr userDrawn="1"/>
            </p:nvSpPr>
            <p:spPr bwMode="ltGray">
              <a:xfrm rot="-1543941">
                <a:off x="1165" y="2727"/>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862" name="Rectangle 70"/>
              <p:cNvSpPr>
                <a:spLocks noChangeArrowheads="1"/>
              </p:cNvSpPr>
              <p:nvPr userDrawn="1"/>
            </p:nvSpPr>
            <p:spPr bwMode="ltGray">
              <a:xfrm rot="-1341953">
                <a:off x="1176" y="2752"/>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863" name="Rectangle 71"/>
              <p:cNvSpPr>
                <a:spLocks noChangeArrowheads="1"/>
              </p:cNvSpPr>
              <p:nvPr userDrawn="1"/>
            </p:nvSpPr>
            <p:spPr bwMode="ltGray">
              <a:xfrm rot="-1341953">
                <a:off x="1184" y="2775"/>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864" name="Rectangle 72"/>
              <p:cNvSpPr>
                <a:spLocks noChangeArrowheads="1"/>
              </p:cNvSpPr>
              <p:nvPr userDrawn="1"/>
            </p:nvSpPr>
            <p:spPr bwMode="ltGray">
              <a:xfrm rot="-1341953">
                <a:off x="1194" y="2795"/>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865" name="Rectangle 73"/>
              <p:cNvSpPr>
                <a:spLocks noChangeArrowheads="1"/>
              </p:cNvSpPr>
              <p:nvPr userDrawn="1"/>
            </p:nvSpPr>
            <p:spPr bwMode="ltGray">
              <a:xfrm rot="-1928746">
                <a:off x="1101" y="2628"/>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866" name="Rectangle 74"/>
              <p:cNvSpPr>
                <a:spLocks noChangeArrowheads="1"/>
              </p:cNvSpPr>
              <p:nvPr userDrawn="1"/>
            </p:nvSpPr>
            <p:spPr bwMode="ltGray">
              <a:xfrm rot="-1844175">
                <a:off x="1114" y="2645"/>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867" name="Rectangle 75"/>
              <p:cNvSpPr>
                <a:spLocks noChangeArrowheads="1"/>
              </p:cNvSpPr>
              <p:nvPr userDrawn="1"/>
            </p:nvSpPr>
            <p:spPr bwMode="ltGray">
              <a:xfrm rot="-1752383">
                <a:off x="1129" y="2667"/>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868" name="Rectangle 76"/>
              <p:cNvSpPr>
                <a:spLocks noChangeArrowheads="1"/>
              </p:cNvSpPr>
              <p:nvPr userDrawn="1"/>
            </p:nvSpPr>
            <p:spPr bwMode="ltGray">
              <a:xfrm rot="-1752383">
                <a:off x="1142" y="2684"/>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869" name="Rectangle 77"/>
              <p:cNvSpPr>
                <a:spLocks noChangeArrowheads="1"/>
              </p:cNvSpPr>
              <p:nvPr userDrawn="1"/>
            </p:nvSpPr>
            <p:spPr bwMode="ltGray">
              <a:xfrm rot="-2466736">
                <a:off x="1014" y="2538"/>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870" name="Rectangle 78"/>
              <p:cNvSpPr>
                <a:spLocks noChangeArrowheads="1"/>
              </p:cNvSpPr>
              <p:nvPr userDrawn="1"/>
            </p:nvSpPr>
            <p:spPr bwMode="ltGray">
              <a:xfrm rot="-2466736">
                <a:off x="1035" y="2557"/>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871" name="Rectangle 79"/>
              <p:cNvSpPr>
                <a:spLocks noChangeArrowheads="1"/>
              </p:cNvSpPr>
              <p:nvPr userDrawn="1"/>
            </p:nvSpPr>
            <p:spPr bwMode="ltGray">
              <a:xfrm rot="-2466736">
                <a:off x="1050" y="2574"/>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872" name="Rectangle 80"/>
              <p:cNvSpPr>
                <a:spLocks noChangeArrowheads="1"/>
              </p:cNvSpPr>
              <p:nvPr userDrawn="1"/>
            </p:nvSpPr>
            <p:spPr bwMode="ltGray">
              <a:xfrm rot="-2342866">
                <a:off x="1068" y="2590"/>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873" name="Freeform 81"/>
              <p:cNvSpPr>
                <a:spLocks/>
              </p:cNvSpPr>
              <p:nvPr userDrawn="1"/>
            </p:nvSpPr>
            <p:spPr bwMode="ltGray">
              <a:xfrm>
                <a:off x="486" y="2563"/>
                <a:ext cx="180" cy="151"/>
              </a:xfrm>
              <a:custGeom>
                <a:avLst/>
                <a:gdLst>
                  <a:gd name="T0" fmla="*/ 0 w 180"/>
                  <a:gd name="T1" fmla="*/ 144 h 151"/>
                  <a:gd name="T2" fmla="*/ 28 w 180"/>
                  <a:gd name="T3" fmla="*/ 147 h 151"/>
                  <a:gd name="T4" fmla="*/ 64 w 180"/>
                  <a:gd name="T5" fmla="*/ 46 h 151"/>
                  <a:gd name="T6" fmla="*/ 94 w 180"/>
                  <a:gd name="T7" fmla="*/ 151 h 151"/>
                  <a:gd name="T8" fmla="*/ 129 w 180"/>
                  <a:gd name="T9" fmla="*/ 151 h 151"/>
                  <a:gd name="T10" fmla="*/ 180 w 180"/>
                  <a:gd name="T11" fmla="*/ 9 h 151"/>
                  <a:gd name="T12" fmla="*/ 148 w 180"/>
                  <a:gd name="T13" fmla="*/ 10 h 151"/>
                  <a:gd name="T14" fmla="*/ 112 w 180"/>
                  <a:gd name="T15" fmla="*/ 112 h 151"/>
                  <a:gd name="T16" fmla="*/ 79 w 180"/>
                  <a:gd name="T17" fmla="*/ 0 h 151"/>
                  <a:gd name="T18" fmla="*/ 48 w 180"/>
                  <a:gd name="T19" fmla="*/ 0 h 151"/>
                  <a:gd name="T20" fmla="*/ 0 w 180"/>
                  <a:gd name="T21" fmla="*/ 144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0" h="151">
                    <a:moveTo>
                      <a:pt x="0" y="144"/>
                    </a:moveTo>
                    <a:lnTo>
                      <a:pt x="28" y="147"/>
                    </a:lnTo>
                    <a:lnTo>
                      <a:pt x="64" y="46"/>
                    </a:lnTo>
                    <a:lnTo>
                      <a:pt x="94" y="151"/>
                    </a:lnTo>
                    <a:lnTo>
                      <a:pt x="129" y="151"/>
                    </a:lnTo>
                    <a:lnTo>
                      <a:pt x="180" y="9"/>
                    </a:lnTo>
                    <a:lnTo>
                      <a:pt x="148" y="10"/>
                    </a:lnTo>
                    <a:lnTo>
                      <a:pt x="112" y="112"/>
                    </a:lnTo>
                    <a:lnTo>
                      <a:pt x="79" y="0"/>
                    </a:lnTo>
                    <a:lnTo>
                      <a:pt x="48" y="0"/>
                    </a:lnTo>
                    <a:lnTo>
                      <a:pt x="0" y="144"/>
                    </a:ln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874" name="Rectangle 82"/>
              <p:cNvSpPr>
                <a:spLocks noChangeArrowheads="1"/>
              </p:cNvSpPr>
              <p:nvPr userDrawn="1"/>
            </p:nvSpPr>
            <p:spPr bwMode="ltGray">
              <a:xfrm rot="6575641">
                <a:off x="-217" y="3138"/>
                <a:ext cx="122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875" name="Rectangle 83"/>
              <p:cNvSpPr>
                <a:spLocks noChangeArrowheads="1"/>
              </p:cNvSpPr>
              <p:nvPr userDrawn="1"/>
            </p:nvSpPr>
            <p:spPr bwMode="ltGray">
              <a:xfrm rot="238799">
                <a:off x="4" y="3146"/>
                <a:ext cx="103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876" name="Rectangle 84"/>
              <p:cNvSpPr>
                <a:spLocks noChangeArrowheads="1"/>
              </p:cNvSpPr>
              <p:nvPr userDrawn="1"/>
            </p:nvSpPr>
            <p:spPr bwMode="ltGray">
              <a:xfrm rot="-2957028">
                <a:off x="907" y="2473"/>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877" name="Rectangle 85"/>
              <p:cNvSpPr>
                <a:spLocks noChangeArrowheads="1"/>
              </p:cNvSpPr>
              <p:nvPr userDrawn="1"/>
            </p:nvSpPr>
            <p:spPr bwMode="ltGray">
              <a:xfrm rot="-2957028">
                <a:off x="930" y="2486"/>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878" name="Rectangle 86"/>
              <p:cNvSpPr>
                <a:spLocks noChangeArrowheads="1"/>
              </p:cNvSpPr>
              <p:nvPr userDrawn="1"/>
            </p:nvSpPr>
            <p:spPr bwMode="ltGray">
              <a:xfrm rot="-2957028">
                <a:off x="954" y="2497"/>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879" name="Rectangle 87"/>
              <p:cNvSpPr>
                <a:spLocks noChangeArrowheads="1"/>
              </p:cNvSpPr>
              <p:nvPr userDrawn="1"/>
            </p:nvSpPr>
            <p:spPr bwMode="ltGray">
              <a:xfrm rot="-2661033">
                <a:off x="974" y="2509"/>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880" name="Rectangle 88"/>
              <p:cNvSpPr>
                <a:spLocks noChangeArrowheads="1"/>
              </p:cNvSpPr>
              <p:nvPr userDrawn="1"/>
            </p:nvSpPr>
            <p:spPr bwMode="ltGray">
              <a:xfrm rot="-3638503">
                <a:off x="788" y="2426"/>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881" name="Rectangle 89"/>
              <p:cNvSpPr>
                <a:spLocks noChangeArrowheads="1"/>
              </p:cNvSpPr>
              <p:nvPr userDrawn="1"/>
            </p:nvSpPr>
            <p:spPr bwMode="ltGray">
              <a:xfrm rot="-3638503">
                <a:off x="815" y="2434"/>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882" name="Rectangle 90"/>
              <p:cNvSpPr>
                <a:spLocks noChangeArrowheads="1"/>
              </p:cNvSpPr>
              <p:nvPr userDrawn="1"/>
            </p:nvSpPr>
            <p:spPr bwMode="ltGray">
              <a:xfrm rot="-3514633">
                <a:off x="837" y="2441"/>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883" name="Rectangle 91"/>
              <p:cNvSpPr>
                <a:spLocks noChangeArrowheads="1"/>
              </p:cNvSpPr>
              <p:nvPr userDrawn="1"/>
            </p:nvSpPr>
            <p:spPr bwMode="ltGray">
              <a:xfrm rot="-3220799">
                <a:off x="862" y="2453"/>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884" name="Rectangle 92"/>
              <p:cNvSpPr>
                <a:spLocks noChangeArrowheads="1"/>
              </p:cNvSpPr>
              <p:nvPr userDrawn="1"/>
            </p:nvSpPr>
            <p:spPr bwMode="ltGray">
              <a:xfrm rot="-4338250">
                <a:off x="649" y="2396"/>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885" name="Rectangle 93"/>
              <p:cNvSpPr>
                <a:spLocks noChangeArrowheads="1"/>
              </p:cNvSpPr>
              <p:nvPr userDrawn="1"/>
            </p:nvSpPr>
            <p:spPr bwMode="ltGray">
              <a:xfrm rot="-4250359">
                <a:off x="677" y="2402"/>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886" name="Rectangle 94"/>
              <p:cNvSpPr>
                <a:spLocks noChangeArrowheads="1"/>
              </p:cNvSpPr>
              <p:nvPr userDrawn="1"/>
            </p:nvSpPr>
            <p:spPr bwMode="ltGray">
              <a:xfrm rot="-4250359">
                <a:off x="707" y="2407"/>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887" name="Rectangle 95"/>
              <p:cNvSpPr>
                <a:spLocks noChangeArrowheads="1"/>
              </p:cNvSpPr>
              <p:nvPr userDrawn="1"/>
            </p:nvSpPr>
            <p:spPr bwMode="ltGray">
              <a:xfrm rot="-3989246">
                <a:off x="737" y="2411"/>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888" name="Rectangle 96"/>
              <p:cNvSpPr>
                <a:spLocks noChangeArrowheads="1"/>
              </p:cNvSpPr>
              <p:nvPr userDrawn="1"/>
            </p:nvSpPr>
            <p:spPr bwMode="ltGray">
              <a:xfrm rot="-4862215">
                <a:off x="503" y="2395"/>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889" name="Rectangle 97"/>
              <p:cNvSpPr>
                <a:spLocks noChangeArrowheads="1"/>
              </p:cNvSpPr>
              <p:nvPr userDrawn="1"/>
            </p:nvSpPr>
            <p:spPr bwMode="ltGray">
              <a:xfrm rot="-4673370">
                <a:off x="533" y="2393"/>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890" name="Rectangle 98"/>
              <p:cNvSpPr>
                <a:spLocks noChangeArrowheads="1"/>
              </p:cNvSpPr>
              <p:nvPr userDrawn="1"/>
            </p:nvSpPr>
            <p:spPr bwMode="ltGray">
              <a:xfrm rot="-4646721">
                <a:off x="563" y="2390"/>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891" name="Rectangle 99"/>
              <p:cNvSpPr>
                <a:spLocks noChangeArrowheads="1"/>
              </p:cNvSpPr>
              <p:nvPr userDrawn="1"/>
            </p:nvSpPr>
            <p:spPr bwMode="ltGray">
              <a:xfrm rot="-4580623">
                <a:off x="594" y="2391"/>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892" name="Rectangle 100"/>
              <p:cNvSpPr>
                <a:spLocks noChangeArrowheads="1"/>
              </p:cNvSpPr>
              <p:nvPr userDrawn="1"/>
            </p:nvSpPr>
            <p:spPr bwMode="ltGray">
              <a:xfrm rot="-5195129">
                <a:off x="355" y="2414"/>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893" name="Rectangle 101"/>
              <p:cNvSpPr>
                <a:spLocks noChangeArrowheads="1"/>
              </p:cNvSpPr>
              <p:nvPr userDrawn="1"/>
            </p:nvSpPr>
            <p:spPr bwMode="ltGray">
              <a:xfrm rot="-5360484">
                <a:off x="385" y="2409"/>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894" name="Rectangle 102"/>
              <p:cNvSpPr>
                <a:spLocks noChangeArrowheads="1"/>
              </p:cNvSpPr>
              <p:nvPr userDrawn="1"/>
            </p:nvSpPr>
            <p:spPr bwMode="ltGray">
              <a:xfrm rot="-5288939">
                <a:off x="418" y="2405"/>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895" name="Rectangle 103"/>
              <p:cNvSpPr>
                <a:spLocks noChangeArrowheads="1"/>
              </p:cNvSpPr>
              <p:nvPr userDrawn="1"/>
            </p:nvSpPr>
            <p:spPr bwMode="ltGray">
              <a:xfrm rot="-5164854">
                <a:off x="449" y="2400"/>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896" name="Rectangle 104"/>
              <p:cNvSpPr>
                <a:spLocks noChangeArrowheads="1"/>
              </p:cNvSpPr>
              <p:nvPr userDrawn="1"/>
            </p:nvSpPr>
            <p:spPr bwMode="ltGray">
              <a:xfrm rot="-6132163">
                <a:off x="206" y="2458"/>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897" name="Rectangle 105"/>
              <p:cNvSpPr>
                <a:spLocks noChangeArrowheads="1"/>
              </p:cNvSpPr>
              <p:nvPr userDrawn="1"/>
            </p:nvSpPr>
            <p:spPr bwMode="ltGray">
              <a:xfrm rot="-6220433">
                <a:off x="237" y="2448"/>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898" name="Rectangle 106"/>
              <p:cNvSpPr>
                <a:spLocks noChangeArrowheads="1"/>
              </p:cNvSpPr>
              <p:nvPr userDrawn="1"/>
            </p:nvSpPr>
            <p:spPr bwMode="ltGray">
              <a:xfrm rot="-6110943">
                <a:off x="266" y="2438"/>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899" name="Rectangle 107"/>
              <p:cNvSpPr>
                <a:spLocks noChangeArrowheads="1"/>
              </p:cNvSpPr>
              <p:nvPr userDrawn="1"/>
            </p:nvSpPr>
            <p:spPr bwMode="ltGray">
              <a:xfrm rot="-5919570">
                <a:off x="292" y="2427"/>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900" name="Rectangle 108"/>
              <p:cNvSpPr>
                <a:spLocks noChangeArrowheads="1"/>
              </p:cNvSpPr>
              <p:nvPr userDrawn="1"/>
            </p:nvSpPr>
            <p:spPr bwMode="ltGray">
              <a:xfrm rot="-7376291">
                <a:off x="5" y="2549"/>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901" name="Rectangle 109"/>
              <p:cNvSpPr>
                <a:spLocks noChangeArrowheads="1"/>
              </p:cNvSpPr>
              <p:nvPr userDrawn="1"/>
            </p:nvSpPr>
            <p:spPr bwMode="ltGray">
              <a:xfrm rot="-7168347">
                <a:off x="64" y="2517"/>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902" name="Rectangle 110"/>
              <p:cNvSpPr>
                <a:spLocks noChangeArrowheads="1"/>
              </p:cNvSpPr>
              <p:nvPr userDrawn="1"/>
            </p:nvSpPr>
            <p:spPr bwMode="ltGray">
              <a:xfrm rot="-6802416">
                <a:off x="92" y="2502"/>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903" name="Rectangle 111"/>
              <p:cNvSpPr>
                <a:spLocks noChangeArrowheads="1"/>
              </p:cNvSpPr>
              <p:nvPr userDrawn="1"/>
            </p:nvSpPr>
            <p:spPr bwMode="ltGray">
              <a:xfrm rot="-6802416">
                <a:off x="119" y="2492"/>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904" name="Rectangle 112"/>
              <p:cNvSpPr>
                <a:spLocks noChangeArrowheads="1"/>
              </p:cNvSpPr>
              <p:nvPr userDrawn="1"/>
            </p:nvSpPr>
            <p:spPr bwMode="ltGray">
              <a:xfrm rot="-6457704">
                <a:off x="150" y="2478"/>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905" name="Rectangle 113"/>
              <p:cNvSpPr>
                <a:spLocks noChangeArrowheads="1"/>
              </p:cNvSpPr>
              <p:nvPr userDrawn="1"/>
            </p:nvSpPr>
            <p:spPr bwMode="ltGray">
              <a:xfrm rot="-1876771">
                <a:off x="0" y="3363"/>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906" name="Rectangle 114"/>
              <p:cNvSpPr>
                <a:spLocks noChangeArrowheads="1"/>
              </p:cNvSpPr>
              <p:nvPr userDrawn="1"/>
            </p:nvSpPr>
            <p:spPr bwMode="ltGray">
              <a:xfrm rot="3283992">
                <a:off x="511" y="3478"/>
                <a:ext cx="24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907" name="Rectangle 115"/>
              <p:cNvSpPr>
                <a:spLocks noChangeArrowheads="1"/>
              </p:cNvSpPr>
              <p:nvPr userDrawn="1"/>
            </p:nvSpPr>
            <p:spPr bwMode="ltGray">
              <a:xfrm rot="3283992">
                <a:off x="35" y="2798"/>
                <a:ext cx="24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908" name="Rectangle 116"/>
              <p:cNvSpPr>
                <a:spLocks noChangeArrowheads="1"/>
              </p:cNvSpPr>
              <p:nvPr userDrawn="1"/>
            </p:nvSpPr>
            <p:spPr bwMode="ltGray">
              <a:xfrm rot="-1876771">
                <a:off x="700" y="2851"/>
                <a:ext cx="31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909" name="Rectangle 117"/>
              <p:cNvSpPr>
                <a:spLocks noChangeArrowheads="1"/>
              </p:cNvSpPr>
              <p:nvPr userDrawn="1"/>
            </p:nvSpPr>
            <p:spPr bwMode="ltGray">
              <a:xfrm rot="5908516">
                <a:off x="200" y="3915"/>
                <a:ext cx="138"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910" name="Rectangle 118"/>
              <p:cNvSpPr>
                <a:spLocks noChangeArrowheads="1"/>
              </p:cNvSpPr>
              <p:nvPr userDrawn="1"/>
            </p:nvSpPr>
            <p:spPr bwMode="ltGray">
              <a:xfrm rot="6683973">
                <a:off x="45" y="3915"/>
                <a:ext cx="144"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911" name="Rectangle 119"/>
              <p:cNvSpPr>
                <a:spLocks noChangeArrowheads="1"/>
              </p:cNvSpPr>
              <p:nvPr userDrawn="1"/>
            </p:nvSpPr>
            <p:spPr bwMode="ltGray">
              <a:xfrm rot="5245609">
                <a:off x="361" y="3893"/>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912" name="Rectangle 120"/>
              <p:cNvSpPr>
                <a:spLocks noChangeArrowheads="1"/>
              </p:cNvSpPr>
              <p:nvPr userDrawn="1"/>
            </p:nvSpPr>
            <p:spPr bwMode="ltGray">
              <a:xfrm rot="4500520">
                <a:off x="522" y="3847"/>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913" name="Rectangle 121"/>
              <p:cNvSpPr>
                <a:spLocks noChangeArrowheads="1"/>
              </p:cNvSpPr>
              <p:nvPr userDrawn="1"/>
            </p:nvSpPr>
            <p:spPr bwMode="ltGray">
              <a:xfrm rot="3805227">
                <a:off x="670" y="3778"/>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914" name="Rectangle 122"/>
              <p:cNvSpPr>
                <a:spLocks noChangeArrowheads="1"/>
              </p:cNvSpPr>
              <p:nvPr userDrawn="1"/>
            </p:nvSpPr>
            <p:spPr bwMode="ltGray">
              <a:xfrm rot="3060138">
                <a:off x="813" y="3688"/>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915" name="Rectangle 123"/>
              <p:cNvSpPr>
                <a:spLocks noChangeArrowheads="1"/>
              </p:cNvSpPr>
              <p:nvPr userDrawn="1"/>
            </p:nvSpPr>
            <p:spPr bwMode="ltGray">
              <a:xfrm rot="2090281">
                <a:off x="938" y="3582"/>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916" name="Rectangle 124"/>
              <p:cNvSpPr>
                <a:spLocks noChangeArrowheads="1"/>
              </p:cNvSpPr>
              <p:nvPr userDrawn="1"/>
            </p:nvSpPr>
            <p:spPr bwMode="ltGray">
              <a:xfrm rot="-7168347">
                <a:off x="-18" y="2506"/>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917" name="Rectangle 125"/>
              <p:cNvSpPr>
                <a:spLocks noChangeArrowheads="1"/>
              </p:cNvSpPr>
              <p:nvPr userDrawn="1"/>
            </p:nvSpPr>
            <p:spPr bwMode="ltGray">
              <a:xfrm rot="-6406501">
                <a:off x="136" y="2433"/>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918" name="Rectangle 126"/>
              <p:cNvSpPr>
                <a:spLocks noChangeArrowheads="1"/>
              </p:cNvSpPr>
              <p:nvPr userDrawn="1"/>
            </p:nvSpPr>
            <p:spPr bwMode="ltGray">
              <a:xfrm rot="-4970620">
                <a:off x="447" y="2364"/>
                <a:ext cx="138"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919" name="Rectangle 127"/>
              <p:cNvSpPr>
                <a:spLocks noChangeArrowheads="1"/>
              </p:cNvSpPr>
              <p:nvPr userDrawn="1"/>
            </p:nvSpPr>
            <p:spPr bwMode="ltGray">
              <a:xfrm rot="-4298502">
                <a:off x="597" y="2360"/>
                <a:ext cx="150"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920" name="Rectangle 128"/>
              <p:cNvSpPr>
                <a:spLocks noChangeArrowheads="1"/>
              </p:cNvSpPr>
              <p:nvPr userDrawn="1"/>
            </p:nvSpPr>
            <p:spPr bwMode="ltGray">
              <a:xfrm rot="-3676305">
                <a:off x="739" y="2386"/>
                <a:ext cx="15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921" name="Rectangle 129"/>
              <p:cNvSpPr>
                <a:spLocks noChangeArrowheads="1"/>
              </p:cNvSpPr>
              <p:nvPr userDrawn="1"/>
            </p:nvSpPr>
            <p:spPr bwMode="ltGray">
              <a:xfrm rot="-3188616">
                <a:off x="869" y="2430"/>
                <a:ext cx="16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922" name="Rectangle 130"/>
              <p:cNvSpPr>
                <a:spLocks noChangeArrowheads="1"/>
              </p:cNvSpPr>
              <p:nvPr userDrawn="1"/>
            </p:nvSpPr>
            <p:spPr bwMode="ltGray">
              <a:xfrm rot="-2610246">
                <a:off x="984" y="2497"/>
                <a:ext cx="16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923" name="Rectangle 131"/>
              <p:cNvSpPr>
                <a:spLocks noChangeArrowheads="1"/>
              </p:cNvSpPr>
              <p:nvPr userDrawn="1"/>
            </p:nvSpPr>
            <p:spPr bwMode="ltGray">
              <a:xfrm rot="-2190008">
                <a:off x="1075" y="2585"/>
                <a:ext cx="17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924" name="Rectangle 132"/>
              <p:cNvSpPr>
                <a:spLocks noChangeArrowheads="1"/>
              </p:cNvSpPr>
              <p:nvPr userDrawn="1"/>
            </p:nvSpPr>
            <p:spPr bwMode="ltGray">
              <a:xfrm rot="-1728558">
                <a:off x="1147" y="2688"/>
                <a:ext cx="16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925" name="Rectangle 133"/>
              <p:cNvSpPr>
                <a:spLocks noChangeArrowheads="1"/>
              </p:cNvSpPr>
              <p:nvPr userDrawn="1"/>
            </p:nvSpPr>
            <p:spPr bwMode="ltGray">
              <a:xfrm rot="-1172118">
                <a:off x="1198" y="2805"/>
                <a:ext cx="16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926" name="Rectangle 134"/>
              <p:cNvSpPr>
                <a:spLocks noChangeArrowheads="1"/>
              </p:cNvSpPr>
              <p:nvPr userDrawn="1"/>
            </p:nvSpPr>
            <p:spPr bwMode="ltGray">
              <a:xfrm rot="-753845">
                <a:off x="1218" y="2930"/>
                <a:ext cx="16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927" name="Rectangle 135"/>
              <p:cNvSpPr>
                <a:spLocks noChangeArrowheads="1"/>
              </p:cNvSpPr>
              <p:nvPr userDrawn="1"/>
            </p:nvSpPr>
            <p:spPr bwMode="ltGray">
              <a:xfrm rot="-287823">
                <a:off x="1213" y="3066"/>
                <a:ext cx="16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928" name="Rectangle 136"/>
              <p:cNvSpPr>
                <a:spLocks noChangeArrowheads="1"/>
              </p:cNvSpPr>
              <p:nvPr userDrawn="1"/>
            </p:nvSpPr>
            <p:spPr bwMode="ltGray">
              <a:xfrm rot="696741">
                <a:off x="1126" y="3337"/>
                <a:ext cx="150"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929" name="Rectangle 137"/>
              <p:cNvSpPr>
                <a:spLocks noChangeArrowheads="1"/>
              </p:cNvSpPr>
              <p:nvPr userDrawn="1"/>
            </p:nvSpPr>
            <p:spPr bwMode="ltGray">
              <a:xfrm rot="1529990">
                <a:off x="1041" y="3465"/>
                <a:ext cx="140"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930" name="Freeform 138"/>
              <p:cNvSpPr>
                <a:spLocks/>
              </p:cNvSpPr>
              <p:nvPr userDrawn="1"/>
            </p:nvSpPr>
            <p:spPr bwMode="ltGray">
              <a:xfrm>
                <a:off x="850" y="3136"/>
                <a:ext cx="204" cy="120"/>
              </a:xfrm>
              <a:custGeom>
                <a:avLst/>
                <a:gdLst>
                  <a:gd name="T0" fmla="*/ 168 w 204"/>
                  <a:gd name="T1" fmla="*/ 120 h 120"/>
                  <a:gd name="T2" fmla="*/ 204 w 204"/>
                  <a:gd name="T3" fmla="*/ 12 h 120"/>
                  <a:gd name="T4" fmla="*/ 42 w 204"/>
                  <a:gd name="T5" fmla="*/ 0 h 120"/>
                  <a:gd name="T6" fmla="*/ 0 w 204"/>
                  <a:gd name="T7" fmla="*/ 108 h 120"/>
                  <a:gd name="T8" fmla="*/ 30 w 204"/>
                  <a:gd name="T9" fmla="*/ 114 h 120"/>
                  <a:gd name="T10" fmla="*/ 60 w 204"/>
                  <a:gd name="T11" fmla="*/ 30 h 120"/>
                  <a:gd name="T12" fmla="*/ 102 w 204"/>
                  <a:gd name="T13" fmla="*/ 36 h 120"/>
                  <a:gd name="T14" fmla="*/ 78 w 204"/>
                  <a:gd name="T15" fmla="*/ 108 h 120"/>
                  <a:gd name="T16" fmla="*/ 102 w 204"/>
                  <a:gd name="T17" fmla="*/ 108 h 120"/>
                  <a:gd name="T18" fmla="*/ 132 w 204"/>
                  <a:gd name="T19" fmla="*/ 36 h 120"/>
                  <a:gd name="T20" fmla="*/ 162 w 204"/>
                  <a:gd name="T21" fmla="*/ 36 h 120"/>
                  <a:gd name="T22" fmla="*/ 138 w 204"/>
                  <a:gd name="T23" fmla="*/ 114 h 120"/>
                  <a:gd name="T24" fmla="*/ 168 w 204"/>
                  <a:gd name="T25" fmla="*/ 12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4" h="120">
                    <a:moveTo>
                      <a:pt x="168" y="120"/>
                    </a:moveTo>
                    <a:lnTo>
                      <a:pt x="204" y="12"/>
                    </a:lnTo>
                    <a:lnTo>
                      <a:pt x="42" y="0"/>
                    </a:lnTo>
                    <a:lnTo>
                      <a:pt x="0" y="108"/>
                    </a:lnTo>
                    <a:lnTo>
                      <a:pt x="30" y="114"/>
                    </a:lnTo>
                    <a:lnTo>
                      <a:pt x="60" y="30"/>
                    </a:lnTo>
                    <a:lnTo>
                      <a:pt x="102" y="36"/>
                    </a:lnTo>
                    <a:lnTo>
                      <a:pt x="78" y="108"/>
                    </a:lnTo>
                    <a:lnTo>
                      <a:pt x="102" y="108"/>
                    </a:lnTo>
                    <a:lnTo>
                      <a:pt x="132" y="36"/>
                    </a:lnTo>
                    <a:lnTo>
                      <a:pt x="162" y="36"/>
                    </a:lnTo>
                    <a:lnTo>
                      <a:pt x="138" y="114"/>
                    </a:lnTo>
                    <a:lnTo>
                      <a:pt x="168" y="12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931" name="Freeform 139"/>
              <p:cNvSpPr>
                <a:spLocks/>
              </p:cNvSpPr>
              <p:nvPr userDrawn="1"/>
            </p:nvSpPr>
            <p:spPr bwMode="ltGray">
              <a:xfrm>
                <a:off x="19" y="2722"/>
                <a:ext cx="90" cy="78"/>
              </a:xfrm>
              <a:custGeom>
                <a:avLst/>
                <a:gdLst>
                  <a:gd name="T0" fmla="*/ 66 w 90"/>
                  <a:gd name="T1" fmla="*/ 36 h 78"/>
                  <a:gd name="T2" fmla="*/ 66 w 90"/>
                  <a:gd name="T3" fmla="*/ 36 h 78"/>
                  <a:gd name="T4" fmla="*/ 18 w 90"/>
                  <a:gd name="T5" fmla="*/ 24 h 78"/>
                  <a:gd name="T6" fmla="*/ 0 w 90"/>
                  <a:gd name="T7" fmla="*/ 30 h 78"/>
                  <a:gd name="T8" fmla="*/ 36 w 90"/>
                  <a:gd name="T9" fmla="*/ 78 h 78"/>
                  <a:gd name="T10" fmla="*/ 48 w 90"/>
                  <a:gd name="T11" fmla="*/ 72 h 78"/>
                  <a:gd name="T12" fmla="*/ 24 w 90"/>
                  <a:gd name="T13" fmla="*/ 36 h 78"/>
                  <a:gd name="T14" fmla="*/ 24 w 90"/>
                  <a:gd name="T15" fmla="*/ 36 h 78"/>
                  <a:gd name="T16" fmla="*/ 72 w 90"/>
                  <a:gd name="T17" fmla="*/ 54 h 78"/>
                  <a:gd name="T18" fmla="*/ 90 w 90"/>
                  <a:gd name="T19" fmla="*/ 42 h 78"/>
                  <a:gd name="T20" fmla="*/ 54 w 90"/>
                  <a:gd name="T21" fmla="*/ 0 h 78"/>
                  <a:gd name="T22" fmla="*/ 42 w 90"/>
                  <a:gd name="T23" fmla="*/ 6 h 78"/>
                  <a:gd name="T24" fmla="*/ 66 w 90"/>
                  <a:gd name="T25" fmla="*/ 36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78">
                    <a:moveTo>
                      <a:pt x="66" y="36"/>
                    </a:moveTo>
                    <a:lnTo>
                      <a:pt x="66" y="36"/>
                    </a:lnTo>
                    <a:lnTo>
                      <a:pt x="18" y="24"/>
                    </a:lnTo>
                    <a:lnTo>
                      <a:pt x="0" y="30"/>
                    </a:lnTo>
                    <a:lnTo>
                      <a:pt x="36" y="78"/>
                    </a:lnTo>
                    <a:lnTo>
                      <a:pt x="48" y="72"/>
                    </a:lnTo>
                    <a:lnTo>
                      <a:pt x="24" y="36"/>
                    </a:lnTo>
                    <a:lnTo>
                      <a:pt x="24" y="36"/>
                    </a:lnTo>
                    <a:lnTo>
                      <a:pt x="72" y="54"/>
                    </a:lnTo>
                    <a:lnTo>
                      <a:pt x="90" y="42"/>
                    </a:lnTo>
                    <a:lnTo>
                      <a:pt x="54" y="0"/>
                    </a:lnTo>
                    <a:lnTo>
                      <a:pt x="42" y="6"/>
                    </a:lnTo>
                    <a:lnTo>
                      <a:pt x="66"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932" name="Freeform 140"/>
              <p:cNvSpPr>
                <a:spLocks/>
              </p:cNvSpPr>
              <p:nvPr userDrawn="1"/>
            </p:nvSpPr>
            <p:spPr bwMode="ltGray">
              <a:xfrm>
                <a:off x="97" y="2651"/>
                <a:ext cx="101" cy="89"/>
              </a:xfrm>
              <a:custGeom>
                <a:avLst/>
                <a:gdLst>
                  <a:gd name="T0" fmla="*/ 54 w 101"/>
                  <a:gd name="T1" fmla="*/ 89 h 89"/>
                  <a:gd name="T2" fmla="*/ 65 w 101"/>
                  <a:gd name="T3" fmla="*/ 83 h 89"/>
                  <a:gd name="T4" fmla="*/ 48 w 101"/>
                  <a:gd name="T5" fmla="*/ 35 h 89"/>
                  <a:gd name="T6" fmla="*/ 89 w 101"/>
                  <a:gd name="T7" fmla="*/ 65 h 89"/>
                  <a:gd name="T8" fmla="*/ 101 w 101"/>
                  <a:gd name="T9" fmla="*/ 59 h 89"/>
                  <a:gd name="T10" fmla="*/ 83 w 101"/>
                  <a:gd name="T11" fmla="*/ 0 h 89"/>
                  <a:gd name="T12" fmla="*/ 71 w 101"/>
                  <a:gd name="T13" fmla="*/ 12 h 89"/>
                  <a:gd name="T14" fmla="*/ 83 w 101"/>
                  <a:gd name="T15" fmla="*/ 41 h 89"/>
                  <a:gd name="T16" fmla="*/ 48 w 101"/>
                  <a:gd name="T17" fmla="*/ 23 h 89"/>
                  <a:gd name="T18" fmla="*/ 36 w 101"/>
                  <a:gd name="T19" fmla="*/ 29 h 89"/>
                  <a:gd name="T20" fmla="*/ 45 w 101"/>
                  <a:gd name="T21" fmla="*/ 68 h 89"/>
                  <a:gd name="T22" fmla="*/ 18 w 101"/>
                  <a:gd name="T23" fmla="*/ 41 h 89"/>
                  <a:gd name="T24" fmla="*/ 0 w 101"/>
                  <a:gd name="T25" fmla="*/ 53 h 89"/>
                  <a:gd name="T26" fmla="*/ 54 w 101"/>
                  <a:gd name="T27" fmla="*/ 89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1" h="89">
                    <a:moveTo>
                      <a:pt x="54" y="89"/>
                    </a:moveTo>
                    <a:lnTo>
                      <a:pt x="65" y="83"/>
                    </a:lnTo>
                    <a:lnTo>
                      <a:pt x="48" y="35"/>
                    </a:lnTo>
                    <a:lnTo>
                      <a:pt x="89" y="65"/>
                    </a:lnTo>
                    <a:lnTo>
                      <a:pt x="101" y="59"/>
                    </a:lnTo>
                    <a:lnTo>
                      <a:pt x="83" y="0"/>
                    </a:lnTo>
                    <a:lnTo>
                      <a:pt x="71" y="12"/>
                    </a:lnTo>
                    <a:lnTo>
                      <a:pt x="83" y="41"/>
                    </a:lnTo>
                    <a:lnTo>
                      <a:pt x="48" y="23"/>
                    </a:lnTo>
                    <a:lnTo>
                      <a:pt x="36" y="29"/>
                    </a:lnTo>
                    <a:lnTo>
                      <a:pt x="45" y="68"/>
                    </a:lnTo>
                    <a:lnTo>
                      <a:pt x="18" y="41"/>
                    </a:lnTo>
                    <a:lnTo>
                      <a:pt x="0" y="53"/>
                    </a:lnTo>
                    <a:lnTo>
                      <a:pt x="54" y="89"/>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933" name="Freeform 141"/>
              <p:cNvSpPr>
                <a:spLocks/>
              </p:cNvSpPr>
              <p:nvPr userDrawn="1"/>
            </p:nvSpPr>
            <p:spPr bwMode="ltGray">
              <a:xfrm>
                <a:off x="677" y="3502"/>
                <a:ext cx="83" cy="78"/>
              </a:xfrm>
              <a:custGeom>
                <a:avLst/>
                <a:gdLst>
                  <a:gd name="T0" fmla="*/ 36 w 83"/>
                  <a:gd name="T1" fmla="*/ 78 h 78"/>
                  <a:gd name="T2" fmla="*/ 83 w 83"/>
                  <a:gd name="T3" fmla="*/ 48 h 78"/>
                  <a:gd name="T4" fmla="*/ 54 w 83"/>
                  <a:gd name="T5" fmla="*/ 0 h 78"/>
                  <a:gd name="T6" fmla="*/ 0 w 83"/>
                  <a:gd name="T7" fmla="*/ 30 h 78"/>
                  <a:gd name="T8" fmla="*/ 6 w 83"/>
                  <a:gd name="T9" fmla="*/ 36 h 78"/>
                  <a:gd name="T10" fmla="*/ 42 w 83"/>
                  <a:gd name="T11" fmla="*/ 18 h 78"/>
                  <a:gd name="T12" fmla="*/ 54 w 83"/>
                  <a:gd name="T13" fmla="*/ 30 h 78"/>
                  <a:gd name="T14" fmla="*/ 24 w 83"/>
                  <a:gd name="T15" fmla="*/ 48 h 78"/>
                  <a:gd name="T16" fmla="*/ 30 w 83"/>
                  <a:gd name="T17" fmla="*/ 54 h 78"/>
                  <a:gd name="T18" fmla="*/ 60 w 83"/>
                  <a:gd name="T19" fmla="*/ 36 h 78"/>
                  <a:gd name="T20" fmla="*/ 66 w 83"/>
                  <a:gd name="T21" fmla="*/ 48 h 78"/>
                  <a:gd name="T22" fmla="*/ 30 w 83"/>
                  <a:gd name="T23" fmla="*/ 66 h 78"/>
                  <a:gd name="T24" fmla="*/ 36 w 83"/>
                  <a:gd name="T25"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3" h="78">
                    <a:moveTo>
                      <a:pt x="36" y="78"/>
                    </a:moveTo>
                    <a:lnTo>
                      <a:pt x="83" y="48"/>
                    </a:lnTo>
                    <a:lnTo>
                      <a:pt x="54" y="0"/>
                    </a:lnTo>
                    <a:lnTo>
                      <a:pt x="0" y="30"/>
                    </a:lnTo>
                    <a:lnTo>
                      <a:pt x="6" y="36"/>
                    </a:lnTo>
                    <a:lnTo>
                      <a:pt x="42" y="18"/>
                    </a:lnTo>
                    <a:lnTo>
                      <a:pt x="54" y="30"/>
                    </a:lnTo>
                    <a:lnTo>
                      <a:pt x="24" y="48"/>
                    </a:lnTo>
                    <a:lnTo>
                      <a:pt x="30" y="54"/>
                    </a:lnTo>
                    <a:lnTo>
                      <a:pt x="60" y="36"/>
                    </a:lnTo>
                    <a:lnTo>
                      <a:pt x="66" y="48"/>
                    </a:lnTo>
                    <a:lnTo>
                      <a:pt x="30" y="66"/>
                    </a:lnTo>
                    <a:lnTo>
                      <a:pt x="36" y="7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934" name="Freeform 142"/>
              <p:cNvSpPr>
                <a:spLocks/>
              </p:cNvSpPr>
              <p:nvPr userDrawn="1"/>
            </p:nvSpPr>
            <p:spPr bwMode="ltGray">
              <a:xfrm>
                <a:off x="940" y="2782"/>
                <a:ext cx="90" cy="72"/>
              </a:xfrm>
              <a:custGeom>
                <a:avLst/>
                <a:gdLst>
                  <a:gd name="T0" fmla="*/ 90 w 90"/>
                  <a:gd name="T1" fmla="*/ 30 h 72"/>
                  <a:gd name="T2" fmla="*/ 66 w 90"/>
                  <a:gd name="T3" fmla="*/ 0 h 72"/>
                  <a:gd name="T4" fmla="*/ 0 w 90"/>
                  <a:gd name="T5" fmla="*/ 36 h 72"/>
                  <a:gd name="T6" fmla="*/ 24 w 90"/>
                  <a:gd name="T7" fmla="*/ 72 h 72"/>
                  <a:gd name="T8" fmla="*/ 36 w 90"/>
                  <a:gd name="T9" fmla="*/ 66 h 72"/>
                  <a:gd name="T10" fmla="*/ 18 w 90"/>
                  <a:gd name="T11" fmla="*/ 42 h 72"/>
                  <a:gd name="T12" fmla="*/ 36 w 90"/>
                  <a:gd name="T13" fmla="*/ 30 h 72"/>
                  <a:gd name="T14" fmla="*/ 54 w 90"/>
                  <a:gd name="T15" fmla="*/ 54 h 72"/>
                  <a:gd name="T16" fmla="*/ 60 w 90"/>
                  <a:gd name="T17" fmla="*/ 48 h 72"/>
                  <a:gd name="T18" fmla="*/ 48 w 90"/>
                  <a:gd name="T19" fmla="*/ 24 h 72"/>
                  <a:gd name="T20" fmla="*/ 60 w 90"/>
                  <a:gd name="T21" fmla="*/ 12 h 72"/>
                  <a:gd name="T22" fmla="*/ 78 w 90"/>
                  <a:gd name="T23" fmla="*/ 42 h 72"/>
                  <a:gd name="T24" fmla="*/ 90 w 90"/>
                  <a:gd name="T25" fmla="*/ 3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72">
                    <a:moveTo>
                      <a:pt x="90" y="30"/>
                    </a:moveTo>
                    <a:lnTo>
                      <a:pt x="66" y="0"/>
                    </a:lnTo>
                    <a:lnTo>
                      <a:pt x="0" y="36"/>
                    </a:lnTo>
                    <a:lnTo>
                      <a:pt x="24" y="72"/>
                    </a:lnTo>
                    <a:lnTo>
                      <a:pt x="36" y="66"/>
                    </a:lnTo>
                    <a:lnTo>
                      <a:pt x="18" y="42"/>
                    </a:lnTo>
                    <a:lnTo>
                      <a:pt x="36" y="30"/>
                    </a:lnTo>
                    <a:lnTo>
                      <a:pt x="54" y="54"/>
                    </a:lnTo>
                    <a:lnTo>
                      <a:pt x="60" y="48"/>
                    </a:lnTo>
                    <a:lnTo>
                      <a:pt x="48" y="24"/>
                    </a:lnTo>
                    <a:lnTo>
                      <a:pt x="60" y="12"/>
                    </a:lnTo>
                    <a:lnTo>
                      <a:pt x="78" y="42"/>
                    </a:lnTo>
                    <a:lnTo>
                      <a:pt x="90" y="3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935" name="Freeform 143"/>
              <p:cNvSpPr>
                <a:spLocks/>
              </p:cNvSpPr>
              <p:nvPr userDrawn="1"/>
            </p:nvSpPr>
            <p:spPr bwMode="ltGray">
              <a:xfrm>
                <a:off x="898" y="2716"/>
                <a:ext cx="90" cy="84"/>
              </a:xfrm>
              <a:custGeom>
                <a:avLst/>
                <a:gdLst>
                  <a:gd name="T0" fmla="*/ 42 w 90"/>
                  <a:gd name="T1" fmla="*/ 60 h 84"/>
                  <a:gd name="T2" fmla="*/ 42 w 90"/>
                  <a:gd name="T3" fmla="*/ 60 h 84"/>
                  <a:gd name="T4" fmla="*/ 72 w 90"/>
                  <a:gd name="T5" fmla="*/ 12 h 84"/>
                  <a:gd name="T6" fmla="*/ 66 w 90"/>
                  <a:gd name="T7" fmla="*/ 0 h 84"/>
                  <a:gd name="T8" fmla="*/ 0 w 90"/>
                  <a:gd name="T9" fmla="*/ 42 h 84"/>
                  <a:gd name="T10" fmla="*/ 6 w 90"/>
                  <a:gd name="T11" fmla="*/ 54 h 84"/>
                  <a:gd name="T12" fmla="*/ 54 w 90"/>
                  <a:gd name="T13" fmla="*/ 24 h 84"/>
                  <a:gd name="T14" fmla="*/ 54 w 90"/>
                  <a:gd name="T15" fmla="*/ 24 h 84"/>
                  <a:gd name="T16" fmla="*/ 18 w 90"/>
                  <a:gd name="T17" fmla="*/ 72 h 84"/>
                  <a:gd name="T18" fmla="*/ 24 w 90"/>
                  <a:gd name="T19" fmla="*/ 84 h 84"/>
                  <a:gd name="T20" fmla="*/ 90 w 90"/>
                  <a:gd name="T21" fmla="*/ 42 h 84"/>
                  <a:gd name="T22" fmla="*/ 84 w 90"/>
                  <a:gd name="T23" fmla="*/ 30 h 84"/>
                  <a:gd name="T24" fmla="*/ 42 w 90"/>
                  <a:gd name="T25" fmla="*/ 6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84">
                    <a:moveTo>
                      <a:pt x="42" y="60"/>
                    </a:moveTo>
                    <a:lnTo>
                      <a:pt x="42" y="60"/>
                    </a:lnTo>
                    <a:lnTo>
                      <a:pt x="72" y="12"/>
                    </a:lnTo>
                    <a:lnTo>
                      <a:pt x="66" y="0"/>
                    </a:lnTo>
                    <a:lnTo>
                      <a:pt x="0" y="42"/>
                    </a:lnTo>
                    <a:lnTo>
                      <a:pt x="6" y="54"/>
                    </a:lnTo>
                    <a:lnTo>
                      <a:pt x="54" y="24"/>
                    </a:lnTo>
                    <a:lnTo>
                      <a:pt x="54" y="24"/>
                    </a:lnTo>
                    <a:lnTo>
                      <a:pt x="18" y="72"/>
                    </a:lnTo>
                    <a:lnTo>
                      <a:pt x="24" y="84"/>
                    </a:lnTo>
                    <a:lnTo>
                      <a:pt x="90" y="42"/>
                    </a:lnTo>
                    <a:lnTo>
                      <a:pt x="84" y="30"/>
                    </a:lnTo>
                    <a:lnTo>
                      <a:pt x="42" y="6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936" name="Freeform 144"/>
              <p:cNvSpPr>
                <a:spLocks/>
              </p:cNvSpPr>
              <p:nvPr userDrawn="1"/>
            </p:nvSpPr>
            <p:spPr bwMode="ltGray">
              <a:xfrm>
                <a:off x="7" y="3837"/>
                <a:ext cx="6" cy="12"/>
              </a:xfrm>
              <a:custGeom>
                <a:avLst/>
                <a:gdLst>
                  <a:gd name="T0" fmla="*/ 6 w 6"/>
                  <a:gd name="T1" fmla="*/ 0 h 12"/>
                  <a:gd name="T2" fmla="*/ 6 w 6"/>
                  <a:gd name="T3" fmla="*/ 0 h 12"/>
                  <a:gd name="T4" fmla="*/ 0 w 6"/>
                  <a:gd name="T5" fmla="*/ 0 h 12"/>
                  <a:gd name="T6" fmla="*/ 0 w 6"/>
                  <a:gd name="T7" fmla="*/ 0 h 12"/>
                  <a:gd name="T8" fmla="*/ 0 w 6"/>
                  <a:gd name="T9" fmla="*/ 12 h 12"/>
                  <a:gd name="T10" fmla="*/ 6 w 6"/>
                  <a:gd name="T11" fmla="*/ 0 h 12"/>
                  <a:gd name="T12" fmla="*/ 6 w 6"/>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6" h="12">
                    <a:moveTo>
                      <a:pt x="6" y="0"/>
                    </a:moveTo>
                    <a:lnTo>
                      <a:pt x="6" y="0"/>
                    </a:lnTo>
                    <a:lnTo>
                      <a:pt x="0" y="0"/>
                    </a:lnTo>
                    <a:lnTo>
                      <a:pt x="0" y="0"/>
                    </a:lnTo>
                    <a:lnTo>
                      <a:pt x="0" y="12"/>
                    </a:lnTo>
                    <a:lnTo>
                      <a:pt x="6" y="0"/>
                    </a:lnTo>
                    <a:lnTo>
                      <a:pt x="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937" name="Freeform 145"/>
              <p:cNvSpPr>
                <a:spLocks/>
              </p:cNvSpPr>
              <p:nvPr userDrawn="1"/>
            </p:nvSpPr>
            <p:spPr bwMode="ltGray">
              <a:xfrm>
                <a:off x="7" y="2555"/>
                <a:ext cx="30" cy="48"/>
              </a:xfrm>
              <a:custGeom>
                <a:avLst/>
                <a:gdLst>
                  <a:gd name="T0" fmla="*/ 18 w 30"/>
                  <a:gd name="T1" fmla="*/ 48 h 48"/>
                  <a:gd name="T2" fmla="*/ 18 w 30"/>
                  <a:gd name="T3" fmla="*/ 48 h 48"/>
                  <a:gd name="T4" fmla="*/ 30 w 30"/>
                  <a:gd name="T5" fmla="*/ 42 h 48"/>
                  <a:gd name="T6" fmla="*/ 0 w 30"/>
                  <a:gd name="T7" fmla="*/ 0 h 48"/>
                  <a:gd name="T8" fmla="*/ 0 w 30"/>
                  <a:gd name="T9" fmla="*/ 24 h 48"/>
                  <a:gd name="T10" fmla="*/ 18 w 30"/>
                  <a:gd name="T11" fmla="*/ 48 h 48"/>
                  <a:gd name="T12" fmla="*/ 18 w 30"/>
                  <a:gd name="T13" fmla="*/ 48 h 48"/>
                </a:gdLst>
                <a:ahLst/>
                <a:cxnLst>
                  <a:cxn ang="0">
                    <a:pos x="T0" y="T1"/>
                  </a:cxn>
                  <a:cxn ang="0">
                    <a:pos x="T2" y="T3"/>
                  </a:cxn>
                  <a:cxn ang="0">
                    <a:pos x="T4" y="T5"/>
                  </a:cxn>
                  <a:cxn ang="0">
                    <a:pos x="T6" y="T7"/>
                  </a:cxn>
                  <a:cxn ang="0">
                    <a:pos x="T8" y="T9"/>
                  </a:cxn>
                  <a:cxn ang="0">
                    <a:pos x="T10" y="T11"/>
                  </a:cxn>
                  <a:cxn ang="0">
                    <a:pos x="T12" y="T13"/>
                  </a:cxn>
                </a:cxnLst>
                <a:rect l="0" t="0" r="r" b="b"/>
                <a:pathLst>
                  <a:path w="30" h="48">
                    <a:moveTo>
                      <a:pt x="18" y="48"/>
                    </a:moveTo>
                    <a:lnTo>
                      <a:pt x="18" y="48"/>
                    </a:lnTo>
                    <a:lnTo>
                      <a:pt x="30" y="42"/>
                    </a:lnTo>
                    <a:lnTo>
                      <a:pt x="0" y="0"/>
                    </a:lnTo>
                    <a:lnTo>
                      <a:pt x="0" y="24"/>
                    </a:lnTo>
                    <a:lnTo>
                      <a:pt x="18" y="48"/>
                    </a:lnTo>
                    <a:lnTo>
                      <a:pt x="18" y="4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938" name="Freeform 146"/>
              <p:cNvSpPr>
                <a:spLocks/>
              </p:cNvSpPr>
              <p:nvPr userDrawn="1"/>
            </p:nvSpPr>
            <p:spPr bwMode="ltGray">
              <a:xfrm>
                <a:off x="7" y="3843"/>
                <a:ext cx="36" cy="66"/>
              </a:xfrm>
              <a:custGeom>
                <a:avLst/>
                <a:gdLst>
                  <a:gd name="T0" fmla="*/ 36 w 36"/>
                  <a:gd name="T1" fmla="*/ 0 h 66"/>
                  <a:gd name="T2" fmla="*/ 24 w 36"/>
                  <a:gd name="T3" fmla="*/ 0 h 66"/>
                  <a:gd name="T4" fmla="*/ 24 w 36"/>
                  <a:gd name="T5" fmla="*/ 0 h 66"/>
                  <a:gd name="T6" fmla="*/ 0 w 36"/>
                  <a:gd name="T7" fmla="*/ 36 h 66"/>
                  <a:gd name="T8" fmla="*/ 0 w 36"/>
                  <a:gd name="T9" fmla="*/ 66 h 66"/>
                  <a:gd name="T10" fmla="*/ 36 w 36"/>
                  <a:gd name="T11" fmla="*/ 0 h 66"/>
                  <a:gd name="T12" fmla="*/ 36 w 36"/>
                  <a:gd name="T13" fmla="*/ 0 h 66"/>
                </a:gdLst>
                <a:ahLst/>
                <a:cxnLst>
                  <a:cxn ang="0">
                    <a:pos x="T0" y="T1"/>
                  </a:cxn>
                  <a:cxn ang="0">
                    <a:pos x="T2" y="T3"/>
                  </a:cxn>
                  <a:cxn ang="0">
                    <a:pos x="T4" y="T5"/>
                  </a:cxn>
                  <a:cxn ang="0">
                    <a:pos x="T6" y="T7"/>
                  </a:cxn>
                  <a:cxn ang="0">
                    <a:pos x="T8" y="T9"/>
                  </a:cxn>
                  <a:cxn ang="0">
                    <a:pos x="T10" y="T11"/>
                  </a:cxn>
                  <a:cxn ang="0">
                    <a:pos x="T12" y="T13"/>
                  </a:cxn>
                </a:cxnLst>
                <a:rect l="0" t="0" r="r" b="b"/>
                <a:pathLst>
                  <a:path w="36" h="66">
                    <a:moveTo>
                      <a:pt x="36" y="0"/>
                    </a:moveTo>
                    <a:lnTo>
                      <a:pt x="24" y="0"/>
                    </a:lnTo>
                    <a:lnTo>
                      <a:pt x="24" y="0"/>
                    </a:lnTo>
                    <a:lnTo>
                      <a:pt x="0" y="36"/>
                    </a:lnTo>
                    <a:lnTo>
                      <a:pt x="0" y="66"/>
                    </a:lnTo>
                    <a:lnTo>
                      <a:pt x="36" y="0"/>
                    </a:lnTo>
                    <a:lnTo>
                      <a:pt x="3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939" name="Rectangle 147"/>
              <p:cNvSpPr>
                <a:spLocks noChangeArrowheads="1"/>
              </p:cNvSpPr>
              <p:nvPr userDrawn="1"/>
            </p:nvSpPr>
            <p:spPr bwMode="ltGray">
              <a:xfrm rot="244926">
                <a:off x="1177" y="3201"/>
                <a:ext cx="16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940" name="Rectangle 148"/>
              <p:cNvSpPr>
                <a:spLocks noChangeArrowheads="1"/>
              </p:cNvSpPr>
              <p:nvPr userDrawn="1"/>
            </p:nvSpPr>
            <p:spPr bwMode="ltGray">
              <a:xfrm rot="-5598588">
                <a:off x="290" y="2386"/>
                <a:ext cx="138"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941" name="Freeform 149"/>
              <p:cNvSpPr>
                <a:spLocks/>
              </p:cNvSpPr>
              <p:nvPr userDrawn="1"/>
            </p:nvSpPr>
            <p:spPr bwMode="ltGray">
              <a:xfrm>
                <a:off x="139" y="3573"/>
                <a:ext cx="144" cy="154"/>
              </a:xfrm>
              <a:custGeom>
                <a:avLst/>
                <a:gdLst>
                  <a:gd name="T0" fmla="*/ 0 w 144"/>
                  <a:gd name="T1" fmla="*/ 102 h 154"/>
                  <a:gd name="T2" fmla="*/ 59 w 144"/>
                  <a:gd name="T3" fmla="*/ 154 h 154"/>
                  <a:gd name="T4" fmla="*/ 117 w 144"/>
                  <a:gd name="T5" fmla="*/ 120 h 154"/>
                  <a:gd name="T6" fmla="*/ 62 w 144"/>
                  <a:gd name="T7" fmla="*/ 55 h 154"/>
                  <a:gd name="T8" fmla="*/ 104 w 144"/>
                  <a:gd name="T9" fmla="*/ 34 h 154"/>
                  <a:gd name="T10" fmla="*/ 117 w 144"/>
                  <a:gd name="T11" fmla="*/ 53 h 154"/>
                  <a:gd name="T12" fmla="*/ 141 w 144"/>
                  <a:gd name="T13" fmla="*/ 47 h 154"/>
                  <a:gd name="T14" fmla="*/ 97 w 144"/>
                  <a:gd name="T15" fmla="*/ 2 h 154"/>
                  <a:gd name="T16" fmla="*/ 36 w 144"/>
                  <a:gd name="T17" fmla="*/ 33 h 154"/>
                  <a:gd name="T18" fmla="*/ 90 w 144"/>
                  <a:gd name="T19" fmla="*/ 107 h 154"/>
                  <a:gd name="T20" fmla="*/ 28 w 144"/>
                  <a:gd name="T21" fmla="*/ 101 h 154"/>
                  <a:gd name="T22" fmla="*/ 0 w 144"/>
                  <a:gd name="T23" fmla="*/ 102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4" h="154">
                    <a:moveTo>
                      <a:pt x="0" y="102"/>
                    </a:moveTo>
                    <a:cubicBezTo>
                      <a:pt x="6" y="140"/>
                      <a:pt x="25" y="154"/>
                      <a:pt x="59" y="154"/>
                    </a:cubicBezTo>
                    <a:cubicBezTo>
                      <a:pt x="111" y="152"/>
                      <a:pt x="106" y="130"/>
                      <a:pt x="117" y="120"/>
                    </a:cubicBezTo>
                    <a:cubicBezTo>
                      <a:pt x="119" y="61"/>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942" name="Freeform 150"/>
              <p:cNvSpPr>
                <a:spLocks/>
              </p:cNvSpPr>
              <p:nvPr userDrawn="1"/>
            </p:nvSpPr>
            <p:spPr bwMode="ltGray">
              <a:xfrm rot="-2857037">
                <a:off x="619" y="3550"/>
                <a:ext cx="68" cy="69"/>
              </a:xfrm>
              <a:custGeom>
                <a:avLst/>
                <a:gdLst>
                  <a:gd name="T0" fmla="*/ 0 w 144"/>
                  <a:gd name="T1" fmla="*/ 102 h 154"/>
                  <a:gd name="T2" fmla="*/ 59 w 144"/>
                  <a:gd name="T3" fmla="*/ 154 h 154"/>
                  <a:gd name="T4" fmla="*/ 117 w 144"/>
                  <a:gd name="T5" fmla="*/ 120 h 154"/>
                  <a:gd name="T6" fmla="*/ 62 w 144"/>
                  <a:gd name="T7" fmla="*/ 55 h 154"/>
                  <a:gd name="T8" fmla="*/ 104 w 144"/>
                  <a:gd name="T9" fmla="*/ 34 h 154"/>
                  <a:gd name="T10" fmla="*/ 117 w 144"/>
                  <a:gd name="T11" fmla="*/ 53 h 154"/>
                  <a:gd name="T12" fmla="*/ 141 w 144"/>
                  <a:gd name="T13" fmla="*/ 47 h 154"/>
                  <a:gd name="T14" fmla="*/ 97 w 144"/>
                  <a:gd name="T15" fmla="*/ 2 h 154"/>
                  <a:gd name="T16" fmla="*/ 36 w 144"/>
                  <a:gd name="T17" fmla="*/ 33 h 154"/>
                  <a:gd name="T18" fmla="*/ 90 w 144"/>
                  <a:gd name="T19" fmla="*/ 107 h 154"/>
                  <a:gd name="T20" fmla="*/ 28 w 144"/>
                  <a:gd name="T21" fmla="*/ 101 h 154"/>
                  <a:gd name="T22" fmla="*/ 0 w 144"/>
                  <a:gd name="T23" fmla="*/ 102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4" h="154">
                    <a:moveTo>
                      <a:pt x="0" y="102"/>
                    </a:moveTo>
                    <a:cubicBezTo>
                      <a:pt x="6" y="140"/>
                      <a:pt x="25" y="154"/>
                      <a:pt x="59" y="154"/>
                    </a:cubicBezTo>
                    <a:cubicBezTo>
                      <a:pt x="111" y="152"/>
                      <a:pt x="106" y="130"/>
                      <a:pt x="117" y="120"/>
                    </a:cubicBezTo>
                    <a:cubicBezTo>
                      <a:pt x="113" y="47"/>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943" name="Freeform 151"/>
              <p:cNvSpPr>
                <a:spLocks/>
              </p:cNvSpPr>
              <p:nvPr userDrawn="1"/>
            </p:nvSpPr>
            <p:spPr bwMode="ltGray">
              <a:xfrm>
                <a:off x="235" y="2503"/>
                <a:ext cx="348" cy="1272"/>
              </a:xfrm>
              <a:custGeom>
                <a:avLst/>
                <a:gdLst>
                  <a:gd name="T0" fmla="*/ 0 w 348"/>
                  <a:gd name="T1" fmla="*/ 0 h 1272"/>
                  <a:gd name="T2" fmla="*/ 287 w 348"/>
                  <a:gd name="T3" fmla="*/ 582 h 1272"/>
                  <a:gd name="T4" fmla="*/ 348 w 348"/>
                  <a:gd name="T5" fmla="*/ 1272 h 1272"/>
                  <a:gd name="T6" fmla="*/ 54 w 348"/>
                  <a:gd name="T7" fmla="*/ 676 h 1272"/>
                  <a:gd name="T8" fmla="*/ 0 w 348"/>
                  <a:gd name="T9" fmla="*/ 0 h 1272"/>
                </a:gdLst>
                <a:ahLst/>
                <a:cxnLst>
                  <a:cxn ang="0">
                    <a:pos x="T0" y="T1"/>
                  </a:cxn>
                  <a:cxn ang="0">
                    <a:pos x="T2" y="T3"/>
                  </a:cxn>
                  <a:cxn ang="0">
                    <a:pos x="T4" y="T5"/>
                  </a:cxn>
                  <a:cxn ang="0">
                    <a:pos x="T6" y="T7"/>
                  </a:cxn>
                  <a:cxn ang="0">
                    <a:pos x="T8" y="T9"/>
                  </a:cxn>
                </a:cxnLst>
                <a:rect l="0" t="0" r="r" b="b"/>
                <a:pathLst>
                  <a:path w="348" h="1272">
                    <a:moveTo>
                      <a:pt x="0" y="0"/>
                    </a:moveTo>
                    <a:lnTo>
                      <a:pt x="287" y="582"/>
                    </a:lnTo>
                    <a:lnTo>
                      <a:pt x="348" y="1272"/>
                    </a:lnTo>
                    <a:lnTo>
                      <a:pt x="54" y="676"/>
                    </a:lnTo>
                    <a:lnTo>
                      <a:pt x="0" y="0"/>
                    </a:lnTo>
                    <a:close/>
                  </a:path>
                </a:pathLst>
              </a:custGeom>
              <a:gradFill rotWithShape="0">
                <a:gsLst>
                  <a:gs pos="0">
                    <a:schemeClr val="bg2"/>
                  </a:gs>
                  <a:gs pos="100000">
                    <a:schemeClr val="bg2">
                      <a:gamma/>
                      <a:shade val="96863"/>
                      <a:invGamma/>
                    </a:schemeClr>
                  </a:gs>
                </a:gsLst>
                <a:lin ang="189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3944" name="Oval 152"/>
              <p:cNvSpPr>
                <a:spLocks noChangeArrowheads="1"/>
              </p:cNvSpPr>
              <p:nvPr userDrawn="1"/>
            </p:nvSpPr>
            <p:spPr bwMode="ltGray">
              <a:xfrm rot="-1684349">
                <a:off x="296" y="3047"/>
                <a:ext cx="221" cy="174"/>
              </a:xfrm>
              <a:prstGeom prst="ellipse">
                <a:avLst/>
              </a:prstGeom>
              <a:gradFill rotWithShape="0">
                <a:gsLst>
                  <a:gs pos="0">
                    <a:schemeClr val="bg2">
                      <a:gamma/>
                      <a:shade val="90980"/>
                      <a:invGamma/>
                    </a:schemeClr>
                  </a:gs>
                  <a:gs pos="50000">
                    <a:schemeClr val="bg2"/>
                  </a:gs>
                  <a:gs pos="100000">
                    <a:schemeClr val="bg2">
                      <a:gamma/>
                      <a:shade val="90980"/>
                      <a:invGamma/>
                    </a:schemeClr>
                  </a:gs>
                </a:gsLst>
                <a:lin ang="189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grpSp>
      <p:sp>
        <p:nvSpPr>
          <p:cNvPr id="33945" name="Rectangle 153"/>
          <p:cNvSpPr>
            <a:spLocks noGrp="1" noRot="1" noChangeArrowheads="1"/>
          </p:cNvSpPr>
          <p:nvPr>
            <p:ph type="title"/>
          </p:nvPr>
        </p:nvSpPr>
        <p:spPr bwMode="auto">
          <a:xfrm>
            <a:off x="301625" y="228600"/>
            <a:ext cx="854075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3946" name="Rectangle 154"/>
          <p:cNvSpPr>
            <a:spLocks noGrp="1" noChangeArrowheads="1"/>
          </p:cNvSpPr>
          <p:nvPr>
            <p:ph type="dt" sz="half" idx="2"/>
          </p:nvPr>
        </p:nvSpPr>
        <p:spPr bwMode="auto">
          <a:xfrm>
            <a:off x="301625" y="6245225"/>
            <a:ext cx="2289175"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000">
                <a:latin typeface="Arial" panose="020B0604020202020204" pitchFamily="34" charset="0"/>
              </a:defRPr>
            </a:lvl1pPr>
          </a:lstStyle>
          <a:p>
            <a:endParaRPr lang="en-US" altLang="en-US"/>
          </a:p>
        </p:txBody>
      </p:sp>
      <p:sp>
        <p:nvSpPr>
          <p:cNvPr id="33947" name="Rectangle 15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000">
                <a:latin typeface="Arial" panose="020B0604020202020204" pitchFamily="34" charset="0"/>
              </a:defRPr>
            </a:lvl1pPr>
          </a:lstStyle>
          <a:p>
            <a:endParaRPr lang="en-US" altLang="en-US"/>
          </a:p>
        </p:txBody>
      </p:sp>
      <p:sp>
        <p:nvSpPr>
          <p:cNvPr id="33948" name="Rectangle 156"/>
          <p:cNvSpPr>
            <a:spLocks noGrp="1" noChangeArrowheads="1"/>
          </p:cNvSpPr>
          <p:nvPr>
            <p:ph type="sldNum" sz="quarter" idx="4"/>
          </p:nvPr>
        </p:nvSpPr>
        <p:spPr bwMode="auto">
          <a:xfrm>
            <a:off x="6553200" y="6245225"/>
            <a:ext cx="2289175"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000">
                <a:latin typeface="Arial" panose="020B0604020202020204" pitchFamily="34" charset="0"/>
              </a:defRPr>
            </a:lvl1pPr>
          </a:lstStyle>
          <a:p>
            <a:fld id="{1EA7D3D6-0B9C-4E11-83D8-B53C829FCBBA}" type="slidenum">
              <a:rPr lang="en-US" altLang="en-US"/>
              <a:pPr/>
              <a:t>‹#›</a:t>
            </a:fld>
            <a:endParaRPr lang="en-US" altLang="en-US"/>
          </a:p>
        </p:txBody>
      </p:sp>
      <p:sp>
        <p:nvSpPr>
          <p:cNvPr id="33949" name="Rectangle 157"/>
          <p:cNvSpPr>
            <a:spLocks noGrp="1" noRot="1" noChangeArrowheads="1"/>
          </p:cNvSpPr>
          <p:nvPr>
            <p:ph type="body" idx="1"/>
          </p:nvPr>
        </p:nvSpPr>
        <p:spPr bwMode="auto">
          <a:xfrm>
            <a:off x="301625" y="1600200"/>
            <a:ext cx="8540750" cy="4498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dk2" tx1="lt1" bg2="dk1" tx2="lt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Ls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94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3949">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3949">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3949">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394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949" grpId="0" build="p">
        <p:tmplLst>
          <p:tmpl lvl="1">
            <p:tnLst>
              <p:par>
                <p:cTn presetID="1" presetClass="entr" presetSubtype="0" fill="hold" nodeType="clickEffect">
                  <p:stCondLst>
                    <p:cond delay="0"/>
                  </p:stCondLst>
                  <p:childTnLst>
                    <p:set>
                      <p:cBhvr>
                        <p:cTn dur="1" fill="hold">
                          <p:stCondLst>
                            <p:cond delay="0"/>
                          </p:stCondLst>
                        </p:cTn>
                        <p:tgtEl>
                          <p:spTgt spid="33949"/>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33949"/>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33949"/>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33949"/>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33949"/>
                        </p:tgtEl>
                        <p:attrNameLst>
                          <p:attrName>style.visibility</p:attrName>
                        </p:attrNameLst>
                      </p:cBhvr>
                      <p:to>
                        <p:strVal val="visible"/>
                      </p:to>
                    </p:set>
                  </p:childTnLst>
                </p:cTn>
              </p:par>
            </p:tnLst>
          </p:tmpl>
        </p:tmplLst>
      </p:bldP>
    </p:bldLst>
  </p:timing>
  <p:txStyles>
    <p:titleStyle>
      <a:lvl1pPr algn="ctr" rtl="0" fontAlgn="base">
        <a:spcBef>
          <a:spcPct val="0"/>
        </a:spcBef>
        <a:spcAft>
          <a:spcPct val="0"/>
        </a:spcAft>
        <a:defRPr sz="4400" kern="12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9pPr>
    </p:titleStyle>
    <p:bodyStyle>
      <a:lvl1pPr marL="342900" indent="-342900" algn="l" rtl="0" fontAlgn="base">
        <a:spcBef>
          <a:spcPct val="20000"/>
        </a:spcBef>
        <a:spcAft>
          <a:spcPct val="0"/>
        </a:spcAft>
        <a:buClr>
          <a:schemeClr val="hlink"/>
        </a:buClr>
        <a:buSzPct val="80000"/>
        <a:buFont typeface="Arial" panose="020B0604020202020204" pitchFamily="34" charset="0"/>
        <a:buChar char="►"/>
        <a:defRPr sz="3200" kern="1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folHlink"/>
        </a:buClr>
        <a:buFont typeface="Wingdings" panose="05000000000000000000" pitchFamily="2" charset="2"/>
        <a:buChar char="§"/>
        <a:defRPr sz="2800" kern="1200">
          <a:solidFill>
            <a:schemeClr val="tx1"/>
          </a:solidFill>
          <a:effectLst>
            <a:outerShdw blurRad="38100" dist="38100" dir="2700000" algn="tl">
              <a:srgbClr val="000000"/>
            </a:outerShdw>
          </a:effectLst>
          <a:latin typeface="+mn-lt"/>
          <a:ea typeface="+mn-ea"/>
          <a:cs typeface="+mn-cs"/>
        </a:defRPr>
      </a:lvl2pPr>
      <a:lvl3pPr marL="1143000" indent="-228600" algn="l" rtl="0" fontAlgn="base">
        <a:spcBef>
          <a:spcPct val="20000"/>
        </a:spcBef>
        <a:spcAft>
          <a:spcPct val="0"/>
        </a:spcAft>
        <a:buClr>
          <a:schemeClr val="hlink"/>
        </a:buClr>
        <a:buSzPct val="80000"/>
        <a:buFont typeface="Arial" panose="020B0604020202020204" pitchFamily="34" charset="0"/>
        <a:buChar char="►"/>
        <a:defRPr sz="2400" kern="1200">
          <a:solidFill>
            <a:schemeClr val="tx1"/>
          </a:solidFill>
          <a:effectLst>
            <a:outerShdw blurRad="38100" dist="38100" dir="2700000" algn="tl">
              <a:srgbClr val="000000"/>
            </a:outerShdw>
          </a:effectLst>
          <a:latin typeface="+mn-lt"/>
          <a:ea typeface="+mn-ea"/>
          <a:cs typeface="+mn-cs"/>
        </a:defRPr>
      </a:lvl3pPr>
      <a:lvl4pPr marL="1600200" indent="-228600" algn="l" rtl="0" fontAlgn="base">
        <a:spcBef>
          <a:spcPct val="20000"/>
        </a:spcBef>
        <a:spcAft>
          <a:spcPct val="0"/>
        </a:spcAft>
        <a:buClr>
          <a:schemeClr val="folHlink"/>
        </a:buClr>
        <a:buFont typeface="Wingdings" panose="05000000000000000000" pitchFamily="2" charset="2"/>
        <a:buChar char="§"/>
        <a:defRPr sz="2000" kern="1200">
          <a:solidFill>
            <a:schemeClr val="tx1"/>
          </a:solidFill>
          <a:effectLst>
            <a:outerShdw blurRad="38100" dist="38100" dir="2700000" algn="tl">
              <a:srgbClr val="000000"/>
            </a:outerShdw>
          </a:effectLst>
          <a:latin typeface="+mn-lt"/>
          <a:ea typeface="+mn-ea"/>
          <a:cs typeface="+mn-cs"/>
        </a:defRPr>
      </a:lvl4pPr>
      <a:lvl5pPr marL="2057400" indent="-228600" algn="l" rtl="0" fontAlgn="base">
        <a:spcBef>
          <a:spcPct val="20000"/>
        </a:spcBef>
        <a:spcAft>
          <a:spcPct val="0"/>
        </a:spcAft>
        <a:buClr>
          <a:schemeClr val="hlink"/>
        </a:buClr>
        <a:buSzPct val="80000"/>
        <a:buFont typeface="Arial" panose="020B0604020202020204" pitchFamily="34" charset="0"/>
        <a:buChar char="►"/>
        <a:defRPr sz="2000" kern="1200">
          <a:solidFill>
            <a:schemeClr val="tx1"/>
          </a:solidFill>
          <a:effectLst>
            <a:outerShdw blurRad="38100" dist="38100" dir="2700000" algn="tl">
              <a:srgbClr val="000000"/>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ideo" Target="file:///\\localhost\Users\markbromley\Desktop\Mark\Medicine\Medical%20Topics\General\Rounds\Altered%20LOC\Reticular%20Activating%20System.mp4" TargetMode="External"/><Relationship Id="rId4" Type="http://schemas.openxmlformats.org/officeDocument/2006/relationships/image" Target="../media/image1.pn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r>
              <a:rPr lang="en-CA" altLang="en-US"/>
              <a:t>Approach to Altered LOC</a:t>
            </a:r>
            <a:endParaRPr lang="en-US" altLang="en-US"/>
          </a:p>
        </p:txBody>
      </p:sp>
      <p:sp>
        <p:nvSpPr>
          <p:cNvPr id="2051" name="Rectangle 3"/>
          <p:cNvSpPr>
            <a:spLocks noGrp="1" noChangeArrowheads="1"/>
          </p:cNvSpPr>
          <p:nvPr>
            <p:ph type="subTitle" idx="1"/>
          </p:nvPr>
        </p:nvSpPr>
        <p:spPr/>
        <p:txBody>
          <a:bodyPr/>
          <a:lstStyle/>
          <a:p>
            <a:r>
              <a:rPr lang="en-US" altLang="en-US" dirty="0" smtClean="0"/>
              <a:t>Presentation by </a:t>
            </a:r>
          </a:p>
          <a:p>
            <a:r>
              <a:rPr lang="en-US" altLang="en-US" dirty="0" smtClean="0"/>
              <a:t>Dr. </a:t>
            </a:r>
            <a:r>
              <a:rPr lang="en-US" altLang="en-US" dirty="0" err="1" smtClean="0"/>
              <a:t>molayi</a:t>
            </a:r>
            <a:endParaRPr lang="en-US" alt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rrowheads="1"/>
          </p:cNvSpPr>
          <p:nvPr>
            <p:ph type="title"/>
          </p:nvPr>
        </p:nvSpPr>
        <p:spPr>
          <a:xfrm>
            <a:off x="250825" y="1268413"/>
            <a:ext cx="8540750" cy="3055937"/>
          </a:xfrm>
        </p:spPr>
        <p:txBody>
          <a:bodyPr/>
          <a:lstStyle/>
          <a:p>
            <a:r>
              <a:rPr lang="en-US" altLang="en-US"/>
              <a:t>Now that you have made the diagnosis – what next?</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Rot="1" noChangeArrowheads="1"/>
          </p:cNvSpPr>
          <p:nvPr>
            <p:ph type="title"/>
          </p:nvPr>
        </p:nvSpPr>
        <p:spPr/>
        <p:txBody>
          <a:bodyPr/>
          <a:lstStyle/>
          <a:p>
            <a:r>
              <a:rPr lang="en-US" altLang="en-US"/>
              <a:t>Differential diagnosis</a:t>
            </a:r>
          </a:p>
        </p:txBody>
      </p:sp>
      <p:sp>
        <p:nvSpPr>
          <p:cNvPr id="94211" name="Rectangle 3"/>
          <p:cNvSpPr>
            <a:spLocks noGrp="1" noRot="1" noChangeArrowheads="1"/>
          </p:cNvSpPr>
          <p:nvPr>
            <p:ph type="body" idx="1"/>
          </p:nvPr>
        </p:nvSpPr>
        <p:spPr/>
        <p:txBody>
          <a:bodyPr/>
          <a:lstStyle/>
          <a:p>
            <a:pPr>
              <a:lnSpc>
                <a:spcPct val="80000"/>
              </a:lnSpc>
              <a:buFont typeface="Arial" panose="020B0604020202020204" pitchFamily="34" charset="0"/>
              <a:buNone/>
            </a:pPr>
            <a:r>
              <a:rPr lang="en-US" altLang="en-US" sz="1600"/>
              <a:t>I: Infection - Sepsis, encephalitis, meningitis, syphilis, central nervous system (CNS) abscess, malaria</a:t>
            </a:r>
          </a:p>
          <a:p>
            <a:pPr>
              <a:lnSpc>
                <a:spcPct val="80000"/>
              </a:lnSpc>
              <a:buFont typeface="Arial" panose="020B0604020202020204" pitchFamily="34" charset="0"/>
              <a:buNone/>
            </a:pPr>
            <a:endParaRPr lang="en-US" altLang="en-US" sz="1600"/>
          </a:p>
          <a:p>
            <a:pPr>
              <a:lnSpc>
                <a:spcPct val="80000"/>
              </a:lnSpc>
              <a:buFont typeface="Arial" panose="020B0604020202020204" pitchFamily="34" charset="0"/>
              <a:buNone/>
            </a:pPr>
            <a:r>
              <a:rPr lang="en-US" altLang="en-US" sz="1600"/>
              <a:t>W: Withdrawal - Alcohol, barbiturates, sedative-hypnotics</a:t>
            </a:r>
          </a:p>
          <a:p>
            <a:pPr>
              <a:lnSpc>
                <a:spcPct val="80000"/>
              </a:lnSpc>
              <a:buFont typeface="Arial" panose="020B0604020202020204" pitchFamily="34" charset="0"/>
              <a:buNone/>
            </a:pPr>
            <a:r>
              <a:rPr lang="en-US" altLang="en-US" sz="1600"/>
              <a:t>A: Acute Metabolic and endocrine - Acidosis, electrolyte disturbance, hepatic or renal failure, magnesium, calcium, porphyria; endocrinopathies: diabetes, adrenal, thyroid</a:t>
            </a:r>
          </a:p>
          <a:p>
            <a:pPr>
              <a:lnSpc>
                <a:spcPct val="80000"/>
              </a:lnSpc>
              <a:buFont typeface="Arial" panose="020B0604020202020204" pitchFamily="34" charset="0"/>
              <a:buNone/>
            </a:pPr>
            <a:r>
              <a:rPr lang="en-US" altLang="en-US" sz="1600"/>
              <a:t>T: Trauma – head trauma, burns, abuse</a:t>
            </a:r>
          </a:p>
          <a:p>
            <a:pPr>
              <a:lnSpc>
                <a:spcPct val="80000"/>
              </a:lnSpc>
              <a:buFont typeface="Arial" panose="020B0604020202020204" pitchFamily="34" charset="0"/>
              <a:buNone/>
            </a:pPr>
            <a:r>
              <a:rPr lang="en-US" altLang="en-US" sz="1600"/>
              <a:t>C: CNS dz – Hemorrhage (EDH, SDH, SAH, intracerebral), stroke, vasculitis(TTP), seizures, tumor (benign, malignant primary vs metastatic)</a:t>
            </a:r>
          </a:p>
          <a:p>
            <a:pPr>
              <a:lnSpc>
                <a:spcPct val="80000"/>
              </a:lnSpc>
              <a:buFont typeface="Arial" panose="020B0604020202020204" pitchFamily="34" charset="0"/>
              <a:buNone/>
            </a:pPr>
            <a:r>
              <a:rPr lang="en-US" altLang="en-US" sz="1600"/>
              <a:t>H: Hypoxia/Hypercarbia – chronic lung dz (ie COPD), acute (Pneumonia, CO, Methemoglobinemia), global hypoperfusion</a:t>
            </a:r>
          </a:p>
          <a:p>
            <a:pPr>
              <a:lnSpc>
                <a:spcPct val="80000"/>
              </a:lnSpc>
              <a:buFont typeface="Arial" panose="020B0604020202020204" pitchFamily="34" charset="0"/>
              <a:buNone/>
            </a:pPr>
            <a:endParaRPr lang="en-US" altLang="en-US" sz="1600"/>
          </a:p>
          <a:p>
            <a:pPr>
              <a:lnSpc>
                <a:spcPct val="80000"/>
              </a:lnSpc>
              <a:buFont typeface="Arial" panose="020B0604020202020204" pitchFamily="34" charset="0"/>
              <a:buNone/>
            </a:pPr>
            <a:r>
              <a:rPr lang="en-US" altLang="en-US" sz="1600"/>
              <a:t>D: Deficiencies- Vitamin B12, hypovitaminosis, niacin, thiamine</a:t>
            </a:r>
          </a:p>
          <a:p>
            <a:pPr>
              <a:lnSpc>
                <a:spcPct val="80000"/>
              </a:lnSpc>
              <a:buFont typeface="Arial" panose="020B0604020202020204" pitchFamily="34" charset="0"/>
              <a:buNone/>
            </a:pPr>
            <a:r>
              <a:rPr lang="en-US" altLang="en-US" sz="1600"/>
              <a:t>E: Environmental: Hypothermia, hyperthermia;</a:t>
            </a:r>
          </a:p>
          <a:p>
            <a:pPr>
              <a:lnSpc>
                <a:spcPct val="80000"/>
              </a:lnSpc>
              <a:buFont typeface="Arial" panose="020B0604020202020204" pitchFamily="34" charset="0"/>
              <a:buNone/>
            </a:pPr>
            <a:r>
              <a:rPr lang="en-US" altLang="en-US" sz="1600"/>
              <a:t>A: Acute Vascular - Hypertensive emergency, subarachnoid hemorrhage, sagittal vein thrombosis</a:t>
            </a:r>
          </a:p>
          <a:p>
            <a:pPr>
              <a:lnSpc>
                <a:spcPct val="80000"/>
              </a:lnSpc>
              <a:buFont typeface="Arial" panose="020B0604020202020204" pitchFamily="34" charset="0"/>
              <a:buNone/>
            </a:pPr>
            <a:r>
              <a:rPr lang="en-US" altLang="en-US" sz="1600"/>
              <a:t>T: Toxins/Drugs - Medications, street drugs, alcohol, pesticides, industrial poisons (e.g., carbon monoxide, cyanide, solvents), serotonin syndrome, NMS</a:t>
            </a:r>
          </a:p>
          <a:p>
            <a:pPr>
              <a:lnSpc>
                <a:spcPct val="80000"/>
              </a:lnSpc>
              <a:buFont typeface="Arial" panose="020B0604020202020204" pitchFamily="34" charset="0"/>
              <a:buNone/>
            </a:pPr>
            <a:r>
              <a:rPr lang="en-US" altLang="en-US" sz="1600"/>
              <a:t>H: Heavy Metals - Lead, mercury, Iron</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Rot="1" noChangeArrowheads="1"/>
          </p:cNvSpPr>
          <p:nvPr>
            <p:ph type="title"/>
          </p:nvPr>
        </p:nvSpPr>
        <p:spPr/>
        <p:txBody>
          <a:bodyPr/>
          <a:lstStyle/>
          <a:p>
            <a:r>
              <a:rPr lang="en-CA" altLang="en-US"/>
              <a:t>However…..</a:t>
            </a:r>
            <a:endParaRPr lang="en-US" altLang="en-US"/>
          </a:p>
        </p:txBody>
      </p:sp>
      <p:sp>
        <p:nvSpPr>
          <p:cNvPr id="97284" name="Rectangle 4"/>
          <p:cNvSpPr>
            <a:spLocks noChangeArrowheads="1"/>
          </p:cNvSpPr>
          <p:nvPr/>
        </p:nvSpPr>
        <p:spPr bwMode="auto">
          <a:xfrm>
            <a:off x="1476375" y="2349500"/>
            <a:ext cx="65405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30000"/>
              </a:spcBef>
            </a:pPr>
            <a:r>
              <a:rPr lang="en-CA" altLang="en-US" sz="4400"/>
              <a:t>Let’s create an approach we can use in the ED</a:t>
            </a:r>
            <a:endParaRPr lang="en-US" altLang="en-US" sz="44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728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28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1" name="Picture 3"/>
          <p:cNvPicPr>
            <a:picLocks noGrp="1"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1187450" y="1773238"/>
            <a:ext cx="6646863" cy="3502025"/>
          </a:xfr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rrowheads="1"/>
          </p:cNvSpPr>
          <p:nvPr>
            <p:ph type="title"/>
          </p:nvPr>
        </p:nvSpPr>
        <p:spPr/>
        <p:txBody>
          <a:bodyPr/>
          <a:lstStyle/>
          <a:p>
            <a:r>
              <a:rPr lang="en-CA" altLang="en-US"/>
              <a:t>Airway</a:t>
            </a:r>
            <a:endParaRPr lang="en-US" altLang="en-US"/>
          </a:p>
        </p:txBody>
      </p:sp>
      <p:sp>
        <p:nvSpPr>
          <p:cNvPr id="59395" name="Rectangle 3"/>
          <p:cNvSpPr>
            <a:spLocks noGrp="1" noRot="1" noChangeArrowheads="1"/>
          </p:cNvSpPr>
          <p:nvPr>
            <p:ph type="body" idx="1"/>
          </p:nvPr>
        </p:nvSpPr>
        <p:spPr/>
        <p:txBody>
          <a:bodyPr/>
          <a:lstStyle/>
          <a:p>
            <a:r>
              <a:rPr lang="en-CA" altLang="en-US"/>
              <a:t>“GCS &lt;8 then intubate”</a:t>
            </a:r>
          </a:p>
          <a:p>
            <a:r>
              <a:rPr lang="en-CA" altLang="en-US"/>
              <a:t>Important to take entire clinical picture into context</a:t>
            </a:r>
            <a:endParaRPr lang="en-US" altLang="en-US"/>
          </a:p>
          <a:p>
            <a:r>
              <a:rPr lang="en-US" altLang="en-US"/>
              <a:t>In the abscence of other indications, defer intubation until hypoglycemia and opioid toxicity have been excluded </a:t>
            </a:r>
          </a:p>
          <a:p>
            <a:r>
              <a:rPr lang="en-US" altLang="en-US"/>
              <a:t>maintain C-spine collar if history unknown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rrowheads="1"/>
          </p:cNvSpPr>
          <p:nvPr>
            <p:ph type="title"/>
          </p:nvPr>
        </p:nvSpPr>
        <p:spPr/>
        <p:txBody>
          <a:bodyPr/>
          <a:lstStyle/>
          <a:p>
            <a:r>
              <a:rPr lang="en-CA" altLang="en-US"/>
              <a:t>Breathing</a:t>
            </a:r>
            <a:endParaRPr lang="en-US" altLang="en-US"/>
          </a:p>
        </p:txBody>
      </p:sp>
      <p:sp>
        <p:nvSpPr>
          <p:cNvPr id="61443" name="Rectangle 3"/>
          <p:cNvSpPr>
            <a:spLocks noGrp="1" noRot="1" noChangeArrowheads="1"/>
          </p:cNvSpPr>
          <p:nvPr>
            <p:ph type="body" idx="1"/>
          </p:nvPr>
        </p:nvSpPr>
        <p:spPr/>
        <p:txBody>
          <a:bodyPr/>
          <a:lstStyle/>
          <a:p>
            <a:r>
              <a:rPr lang="en-CA" altLang="en-US" sz="2800"/>
              <a:t>Hypoxia: </a:t>
            </a:r>
            <a:r>
              <a:rPr lang="en-US" altLang="en-US" sz="2800"/>
              <a:t>pneumonia, CHF, PE, COPD </a:t>
            </a:r>
            <a:endParaRPr lang="en-CA" altLang="en-US" sz="2800"/>
          </a:p>
          <a:p>
            <a:r>
              <a:rPr lang="en-CA" altLang="en-US" sz="2800"/>
              <a:t>Respiratory depression: opioids, brainstem injury</a:t>
            </a:r>
          </a:p>
          <a:p>
            <a:r>
              <a:rPr lang="en-CA" altLang="en-US" sz="2800"/>
              <a:t>Hyperpnia:</a:t>
            </a:r>
          </a:p>
          <a:p>
            <a:pPr lvl="1"/>
            <a:r>
              <a:rPr lang="en-US" altLang="en-US" sz="2400"/>
              <a:t>Profound Met Acidosis</a:t>
            </a:r>
            <a:br>
              <a:rPr lang="en-US" altLang="en-US" sz="2400"/>
            </a:br>
            <a:r>
              <a:rPr lang="en-US" altLang="en-US" sz="2400"/>
              <a:t>       Methanol/EG</a:t>
            </a:r>
            <a:br>
              <a:rPr lang="en-US" altLang="en-US" sz="2400"/>
            </a:br>
            <a:r>
              <a:rPr lang="en-US" altLang="en-US" sz="2400"/>
              <a:t>       DKA/AKA/SKA</a:t>
            </a:r>
            <a:br>
              <a:rPr lang="en-US" altLang="en-US" sz="2400"/>
            </a:br>
            <a:r>
              <a:rPr lang="en-US" altLang="en-US" sz="2400"/>
              <a:t>       Sepsis - Pulmonary source</a:t>
            </a:r>
          </a:p>
          <a:p>
            <a:pPr lvl="1"/>
            <a:r>
              <a:rPr lang="en-US" altLang="en-US" sz="2400"/>
              <a:t>Respiratory Stimulation</a:t>
            </a:r>
            <a:br>
              <a:rPr lang="en-US" altLang="en-US" sz="2400"/>
            </a:br>
            <a:r>
              <a:rPr lang="en-US" altLang="en-US" sz="2400"/>
              <a:t>       Salicylates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Rot="1" noChangeArrowheads="1"/>
          </p:cNvSpPr>
          <p:nvPr>
            <p:ph type="title"/>
          </p:nvPr>
        </p:nvSpPr>
        <p:spPr/>
        <p:txBody>
          <a:bodyPr/>
          <a:lstStyle/>
          <a:p>
            <a:r>
              <a:rPr lang="en-CA" altLang="en-US"/>
              <a:t>Circulation</a:t>
            </a:r>
            <a:endParaRPr lang="en-US" altLang="en-US"/>
          </a:p>
        </p:txBody>
      </p:sp>
      <p:sp>
        <p:nvSpPr>
          <p:cNvPr id="63491" name="Rectangle 3"/>
          <p:cNvSpPr>
            <a:spLocks noGrp="1" noRot="1" noChangeArrowheads="1"/>
          </p:cNvSpPr>
          <p:nvPr>
            <p:ph type="body" idx="1"/>
          </p:nvPr>
        </p:nvSpPr>
        <p:spPr/>
        <p:txBody>
          <a:bodyPr/>
          <a:lstStyle/>
          <a:p>
            <a:pPr>
              <a:lnSpc>
                <a:spcPct val="90000"/>
              </a:lnSpc>
            </a:pPr>
            <a:r>
              <a:rPr lang="en-CA" altLang="en-US" sz="2800"/>
              <a:t>Tachy and Altered…too broad</a:t>
            </a:r>
            <a:endParaRPr lang="en-US" altLang="en-US" sz="2800"/>
          </a:p>
          <a:p>
            <a:pPr>
              <a:lnSpc>
                <a:spcPct val="90000"/>
              </a:lnSpc>
            </a:pPr>
            <a:r>
              <a:rPr lang="en-US" altLang="en-US" sz="2800"/>
              <a:t>Brady and Altered</a:t>
            </a:r>
          </a:p>
          <a:p>
            <a:pPr lvl="1">
              <a:lnSpc>
                <a:spcPct val="90000"/>
              </a:lnSpc>
            </a:pPr>
            <a:r>
              <a:rPr lang="en-US" altLang="en-US" sz="2400"/>
              <a:t>BB</a:t>
            </a:r>
          </a:p>
          <a:p>
            <a:pPr lvl="1">
              <a:lnSpc>
                <a:spcPct val="90000"/>
              </a:lnSpc>
            </a:pPr>
            <a:r>
              <a:rPr lang="en-US" altLang="en-US" sz="2400"/>
              <a:t>Li</a:t>
            </a:r>
          </a:p>
          <a:p>
            <a:pPr lvl="1">
              <a:lnSpc>
                <a:spcPct val="90000"/>
              </a:lnSpc>
            </a:pPr>
            <a:r>
              <a:rPr lang="en-US" altLang="en-US" sz="2400"/>
              <a:t>Organophosphates</a:t>
            </a:r>
          </a:p>
          <a:p>
            <a:pPr lvl="1">
              <a:lnSpc>
                <a:spcPct val="90000"/>
              </a:lnSpc>
            </a:pPr>
            <a:r>
              <a:rPr lang="en-US" altLang="en-US" sz="2400"/>
              <a:t>Uremic encephalopathy </a:t>
            </a:r>
          </a:p>
          <a:p>
            <a:pPr lvl="1">
              <a:lnSpc>
                <a:spcPct val="90000"/>
              </a:lnSpc>
            </a:pPr>
            <a:r>
              <a:rPr lang="en-US" altLang="en-US" sz="2400"/>
              <a:t>Hyperkalemia</a:t>
            </a:r>
          </a:p>
          <a:p>
            <a:pPr lvl="1">
              <a:lnSpc>
                <a:spcPct val="90000"/>
              </a:lnSpc>
            </a:pPr>
            <a:r>
              <a:rPr lang="en-US" altLang="en-US" sz="2400"/>
              <a:t>Ischemia </a:t>
            </a:r>
          </a:p>
          <a:p>
            <a:pPr lvl="1">
              <a:lnSpc>
                <a:spcPct val="90000"/>
              </a:lnSpc>
            </a:pPr>
            <a:r>
              <a:rPr lang="en-US" altLang="en-US" sz="2400"/>
              <a:t>shock</a:t>
            </a:r>
          </a:p>
          <a:p>
            <a:pPr>
              <a:lnSpc>
                <a:spcPct val="90000"/>
              </a:lnSpc>
              <a:buFont typeface="Arial" panose="020B0604020202020204" pitchFamily="34" charset="0"/>
              <a:buNone/>
            </a:pPr>
            <a:r>
              <a:rPr lang="en-US" altLang="en-US" sz="2800"/>
              <a:t>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rrowheads="1"/>
          </p:cNvSpPr>
          <p:nvPr>
            <p:ph type="title"/>
          </p:nvPr>
        </p:nvSpPr>
        <p:spPr/>
        <p:txBody>
          <a:bodyPr/>
          <a:lstStyle/>
          <a:p>
            <a:r>
              <a:rPr lang="en-CA" altLang="en-US"/>
              <a:t>Circulation cont</a:t>
            </a:r>
            <a:endParaRPr lang="en-US" altLang="en-US"/>
          </a:p>
        </p:txBody>
      </p:sp>
      <p:sp>
        <p:nvSpPr>
          <p:cNvPr id="64515" name="Rectangle 3"/>
          <p:cNvSpPr>
            <a:spLocks noGrp="1" noRot="1" noChangeArrowheads="1"/>
          </p:cNvSpPr>
          <p:nvPr>
            <p:ph type="body" idx="1"/>
          </p:nvPr>
        </p:nvSpPr>
        <p:spPr/>
        <p:txBody>
          <a:bodyPr/>
          <a:lstStyle/>
          <a:p>
            <a:r>
              <a:rPr lang="en-US" altLang="en-US"/>
              <a:t>Hypotension: </a:t>
            </a:r>
          </a:p>
          <a:p>
            <a:pPr lvl="1"/>
            <a:r>
              <a:rPr lang="en-US" altLang="en-US"/>
              <a:t>volume/blood loss</a:t>
            </a:r>
          </a:p>
          <a:p>
            <a:pPr lvl="1"/>
            <a:r>
              <a:rPr lang="en-US" altLang="en-US"/>
              <a:t>Sepsis</a:t>
            </a:r>
          </a:p>
          <a:p>
            <a:pPr lvl="1"/>
            <a:r>
              <a:rPr lang="en-US" altLang="en-US"/>
              <a:t>cardiogenic shock</a:t>
            </a:r>
          </a:p>
          <a:p>
            <a:pPr lvl="1"/>
            <a:r>
              <a:rPr lang="en-US" altLang="en-US"/>
              <a:t>Addisonian crisis</a:t>
            </a:r>
          </a:p>
          <a:p>
            <a:r>
              <a:rPr lang="en-US" altLang="en-US"/>
              <a:t>Hypertension: </a:t>
            </a:r>
          </a:p>
          <a:p>
            <a:pPr lvl="1"/>
            <a:r>
              <a:rPr lang="en-US" altLang="en-US"/>
              <a:t>hypertensive encephalopathy</a:t>
            </a:r>
          </a:p>
          <a:p>
            <a:pPr lvl="1"/>
            <a:r>
              <a:rPr lang="en-US" altLang="en-US"/>
              <a:t>hyperadrenergic crises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Rot="1" noChangeArrowheads="1"/>
          </p:cNvSpPr>
          <p:nvPr>
            <p:ph type="title"/>
          </p:nvPr>
        </p:nvSpPr>
        <p:spPr/>
        <p:txBody>
          <a:bodyPr/>
          <a:lstStyle/>
          <a:p>
            <a:r>
              <a:rPr lang="en-CA" altLang="en-US"/>
              <a:t>Hot and Altered</a:t>
            </a:r>
            <a:endParaRPr lang="en-US" altLang="en-US"/>
          </a:p>
        </p:txBody>
      </p:sp>
      <p:sp>
        <p:nvSpPr>
          <p:cNvPr id="65539" name="Rectangle 3"/>
          <p:cNvSpPr>
            <a:spLocks noGrp="1" noRot="1" noChangeArrowheads="1"/>
          </p:cNvSpPr>
          <p:nvPr>
            <p:ph type="body" idx="1"/>
          </p:nvPr>
        </p:nvSpPr>
        <p:spPr/>
        <p:txBody>
          <a:bodyPr/>
          <a:lstStyle/>
          <a:p>
            <a:pPr>
              <a:lnSpc>
                <a:spcPct val="80000"/>
              </a:lnSpc>
            </a:pPr>
            <a:r>
              <a:rPr lang="en-US" altLang="en-US" sz="2800"/>
              <a:t>Meningitis/Encephalitis/Abscess</a:t>
            </a:r>
          </a:p>
          <a:p>
            <a:pPr>
              <a:lnSpc>
                <a:spcPct val="80000"/>
              </a:lnSpc>
            </a:pPr>
            <a:r>
              <a:rPr lang="en-US" altLang="en-US" sz="2800"/>
              <a:t>Thyroid storm</a:t>
            </a:r>
          </a:p>
          <a:p>
            <a:pPr>
              <a:lnSpc>
                <a:spcPct val="80000"/>
              </a:lnSpc>
            </a:pPr>
            <a:r>
              <a:rPr lang="en-US" altLang="en-US" sz="2800"/>
              <a:t>Hyperthermia</a:t>
            </a:r>
          </a:p>
          <a:p>
            <a:pPr>
              <a:lnSpc>
                <a:spcPct val="80000"/>
              </a:lnSpc>
            </a:pPr>
            <a:r>
              <a:rPr lang="en-US" altLang="en-US" sz="2800"/>
              <a:t>CVA/CNS bleeds</a:t>
            </a:r>
          </a:p>
          <a:p>
            <a:pPr>
              <a:lnSpc>
                <a:spcPct val="80000"/>
              </a:lnSpc>
            </a:pPr>
            <a:r>
              <a:rPr lang="en-US" altLang="en-US" sz="2800"/>
              <a:t>Tox</a:t>
            </a:r>
          </a:p>
          <a:p>
            <a:pPr lvl="1">
              <a:lnSpc>
                <a:spcPct val="80000"/>
              </a:lnSpc>
            </a:pPr>
            <a:r>
              <a:rPr lang="en-US" altLang="en-US" sz="2400"/>
              <a:t>Sympathomimetics/Anticholinergics</a:t>
            </a:r>
          </a:p>
          <a:p>
            <a:pPr lvl="1">
              <a:lnSpc>
                <a:spcPct val="80000"/>
              </a:lnSpc>
            </a:pPr>
            <a:r>
              <a:rPr lang="en-US" altLang="en-US" sz="2400"/>
              <a:t>Withdrawal</a:t>
            </a:r>
          </a:p>
          <a:p>
            <a:pPr lvl="1">
              <a:lnSpc>
                <a:spcPct val="80000"/>
              </a:lnSpc>
            </a:pPr>
            <a:r>
              <a:rPr lang="en-US" altLang="en-US" sz="2400"/>
              <a:t>NMS/SS/MH</a:t>
            </a:r>
          </a:p>
          <a:p>
            <a:pPr lvl="1">
              <a:lnSpc>
                <a:spcPct val="80000"/>
              </a:lnSpc>
            </a:pPr>
            <a:r>
              <a:rPr lang="en-US" altLang="en-US" sz="2400"/>
              <a:t>Cholinergics</a:t>
            </a:r>
          </a:p>
          <a:p>
            <a:pPr lvl="1">
              <a:lnSpc>
                <a:spcPct val="80000"/>
              </a:lnSpc>
            </a:pPr>
            <a:r>
              <a:rPr lang="en-US" altLang="en-US" sz="2400"/>
              <a:t>ASA</a:t>
            </a:r>
            <a:br>
              <a:rPr lang="en-US" altLang="en-US" sz="2400"/>
            </a:br>
            <a:endParaRPr lang="en-US" altLang="en-US" sz="240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rrowheads="1"/>
          </p:cNvSpPr>
          <p:nvPr>
            <p:ph type="title"/>
          </p:nvPr>
        </p:nvSpPr>
        <p:spPr/>
        <p:txBody>
          <a:bodyPr/>
          <a:lstStyle/>
          <a:p>
            <a:r>
              <a:rPr lang="en-US" altLang="en-US"/>
              <a:t>Cold and Altered</a:t>
            </a:r>
          </a:p>
        </p:txBody>
      </p:sp>
      <p:sp>
        <p:nvSpPr>
          <p:cNvPr id="66563" name="Rectangle 3"/>
          <p:cNvSpPr>
            <a:spLocks noGrp="1" noRot="1" noChangeArrowheads="1"/>
          </p:cNvSpPr>
          <p:nvPr>
            <p:ph type="body" idx="1"/>
          </p:nvPr>
        </p:nvSpPr>
        <p:spPr/>
        <p:txBody>
          <a:bodyPr/>
          <a:lstStyle/>
          <a:p>
            <a:r>
              <a:rPr lang="en-US" altLang="en-US"/>
              <a:t>Environmental</a:t>
            </a:r>
          </a:p>
          <a:p>
            <a:r>
              <a:rPr lang="en-US" altLang="en-US"/>
              <a:t>Infection</a:t>
            </a:r>
          </a:p>
          <a:p>
            <a:r>
              <a:rPr lang="en-US" altLang="en-US"/>
              <a:t>Thyroid</a:t>
            </a:r>
          </a:p>
          <a:p>
            <a:r>
              <a:rPr lang="en-US" altLang="en-US"/>
              <a:t>Wernicke’s (hypothalamic dysfunction)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Rot="1" noChangeArrowheads="1"/>
          </p:cNvSpPr>
          <p:nvPr>
            <p:ph type="title"/>
          </p:nvPr>
        </p:nvSpPr>
        <p:spPr/>
        <p:txBody>
          <a:bodyPr/>
          <a:lstStyle/>
          <a:p>
            <a:r>
              <a:rPr lang="en-CA" altLang="en-US"/>
              <a:t>Objectives</a:t>
            </a:r>
            <a:endParaRPr lang="en-US" altLang="en-US"/>
          </a:p>
        </p:txBody>
      </p:sp>
      <p:sp>
        <p:nvSpPr>
          <p:cNvPr id="6147" name="Rectangle 3"/>
          <p:cNvSpPr>
            <a:spLocks noGrp="1" noRot="1" noChangeArrowheads="1"/>
          </p:cNvSpPr>
          <p:nvPr>
            <p:ph type="body" idx="1"/>
          </p:nvPr>
        </p:nvSpPr>
        <p:spPr/>
        <p:txBody>
          <a:bodyPr/>
          <a:lstStyle/>
          <a:p>
            <a:r>
              <a:rPr lang="en-CA" altLang="en-US" dirty="0"/>
              <a:t>Background</a:t>
            </a:r>
          </a:p>
          <a:p>
            <a:r>
              <a:rPr lang="en-CA" altLang="en-US" dirty="0"/>
              <a:t>Assessment</a:t>
            </a:r>
          </a:p>
          <a:p>
            <a:r>
              <a:rPr lang="en-CA" altLang="en-US" dirty="0"/>
              <a:t>Approach to the diagnosis</a:t>
            </a:r>
          </a:p>
          <a:p>
            <a:r>
              <a:rPr lang="en-CA" altLang="en-US" dirty="0"/>
              <a:t>Managing the undifferentiated altered LOC </a:t>
            </a:r>
            <a:r>
              <a:rPr lang="en-CA" altLang="en-US" dirty="0" smtClean="0"/>
              <a:t>patient</a:t>
            </a:r>
            <a:endParaRPr lang="en-CA" alt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14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14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14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uild="allAtOnce"/>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Rot="1" noChangeArrowheads="1"/>
          </p:cNvSpPr>
          <p:nvPr>
            <p:ph type="title"/>
          </p:nvPr>
        </p:nvSpPr>
        <p:spPr/>
        <p:txBody>
          <a:bodyPr/>
          <a:lstStyle/>
          <a:p>
            <a:r>
              <a:rPr lang="en-CA" altLang="en-US"/>
              <a:t>Glucose</a:t>
            </a:r>
            <a:endParaRPr lang="en-US" altLang="en-US"/>
          </a:p>
        </p:txBody>
      </p:sp>
      <p:sp>
        <p:nvSpPr>
          <p:cNvPr id="67587" name="Rectangle 3"/>
          <p:cNvSpPr>
            <a:spLocks noGrp="1" noRot="1" noChangeArrowheads="1"/>
          </p:cNvSpPr>
          <p:nvPr>
            <p:ph type="body" idx="1"/>
          </p:nvPr>
        </p:nvSpPr>
        <p:spPr/>
        <p:txBody>
          <a:bodyPr/>
          <a:lstStyle/>
          <a:p>
            <a:r>
              <a:rPr lang="en-CA" altLang="en-US"/>
              <a:t>Consider it the 5</a:t>
            </a:r>
            <a:r>
              <a:rPr lang="en-CA" altLang="en-US" baseline="30000"/>
              <a:t>th</a:t>
            </a:r>
            <a:r>
              <a:rPr lang="en-CA" altLang="en-US"/>
              <a:t> vital sign</a:t>
            </a:r>
          </a:p>
          <a:p>
            <a:r>
              <a:rPr lang="en-CA" altLang="en-US"/>
              <a:t>If hypoglycemic, treat with 1-2 amps of D50</a:t>
            </a:r>
          </a:p>
          <a:p>
            <a:endParaRPr lang="en-CA" altLang="en-US"/>
          </a:p>
          <a:p>
            <a:pPr>
              <a:buFont typeface="Arial" panose="020B0604020202020204" pitchFamily="34" charset="0"/>
              <a:buNone/>
            </a:pPr>
            <a:endParaRPr lang="en-US" altLang="en-US"/>
          </a:p>
        </p:txBody>
      </p:sp>
      <p:pic>
        <p:nvPicPr>
          <p:cNvPr id="6758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3800" y="3500438"/>
            <a:ext cx="3313113" cy="2484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rrowheads="1"/>
          </p:cNvSpPr>
          <p:nvPr>
            <p:ph type="title"/>
          </p:nvPr>
        </p:nvSpPr>
        <p:spPr/>
        <p:txBody>
          <a:bodyPr/>
          <a:lstStyle/>
          <a:p>
            <a:r>
              <a:rPr lang="en-CA" altLang="en-US"/>
              <a:t>Coma cocktail - DONT</a:t>
            </a:r>
            <a:endParaRPr lang="en-US" altLang="en-US"/>
          </a:p>
        </p:txBody>
      </p:sp>
      <p:sp>
        <p:nvSpPr>
          <p:cNvPr id="68611" name="Rectangle 3"/>
          <p:cNvSpPr>
            <a:spLocks noGrp="1" noRot="1" noChangeArrowheads="1"/>
          </p:cNvSpPr>
          <p:nvPr>
            <p:ph type="body" idx="1"/>
          </p:nvPr>
        </p:nvSpPr>
        <p:spPr/>
        <p:txBody>
          <a:bodyPr/>
          <a:lstStyle/>
          <a:p>
            <a:r>
              <a:rPr lang="en-CA" altLang="en-US"/>
              <a:t>Dextrose</a:t>
            </a:r>
          </a:p>
          <a:p>
            <a:r>
              <a:rPr lang="en-CA" altLang="en-US"/>
              <a:t>Oxygen</a:t>
            </a:r>
          </a:p>
          <a:p>
            <a:r>
              <a:rPr lang="en-CA" altLang="en-US"/>
              <a:t>Naloxone</a:t>
            </a:r>
          </a:p>
          <a:p>
            <a:r>
              <a:rPr lang="en-CA" altLang="en-US"/>
              <a:t>Thiamine</a:t>
            </a:r>
          </a:p>
          <a:p>
            <a:endParaRPr lang="en-CA" altLang="en-US"/>
          </a:p>
          <a:p>
            <a:r>
              <a:rPr lang="en-CA" altLang="en-US"/>
              <a:t>Flumazanil?</a:t>
            </a:r>
            <a:endParaRPr lang="en-US" alt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Rot="1" noChangeArrowheads="1"/>
          </p:cNvSpPr>
          <p:nvPr>
            <p:ph type="title"/>
          </p:nvPr>
        </p:nvSpPr>
        <p:spPr/>
        <p:txBody>
          <a:bodyPr/>
          <a:lstStyle/>
          <a:p>
            <a:r>
              <a:rPr lang="en-CA" altLang="en-US"/>
              <a:t>Raised ICP?</a:t>
            </a:r>
            <a:endParaRPr lang="en-US" altLang="en-US"/>
          </a:p>
        </p:txBody>
      </p:sp>
      <p:sp>
        <p:nvSpPr>
          <p:cNvPr id="70659" name="Rectangle 3"/>
          <p:cNvSpPr>
            <a:spLocks noGrp="1" noRot="1" noChangeArrowheads="1"/>
          </p:cNvSpPr>
          <p:nvPr>
            <p:ph type="body" idx="1"/>
          </p:nvPr>
        </p:nvSpPr>
        <p:spPr/>
        <p:txBody>
          <a:bodyPr/>
          <a:lstStyle/>
          <a:p>
            <a:r>
              <a:rPr lang="en-US" altLang="en-US"/>
              <a:t>deep coma </a:t>
            </a:r>
          </a:p>
          <a:p>
            <a:r>
              <a:rPr lang="en-US" altLang="en-US"/>
              <a:t>unilateral dilated pupil (unexplained by drug effect or eye disease) </a:t>
            </a:r>
          </a:p>
          <a:p>
            <a:r>
              <a:rPr lang="en-US" altLang="en-US"/>
              <a:t>abnormal posturing </a:t>
            </a:r>
          </a:p>
          <a:p>
            <a:r>
              <a:rPr lang="en-US" altLang="en-US"/>
              <a:t>abnormal breathing patterns </a:t>
            </a:r>
          </a:p>
          <a:p>
            <a:pPr lvl="1">
              <a:buFont typeface="Wingdings" panose="05000000000000000000" pitchFamily="2" charset="2"/>
              <a:buNone/>
            </a:pPr>
            <a:r>
              <a:rPr lang="en-US" altLang="en-US"/>
              <a:t>+/- hypertension and bradycardia </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Rot="1" noChangeArrowheads="1"/>
          </p:cNvSpPr>
          <p:nvPr>
            <p:ph type="title"/>
          </p:nvPr>
        </p:nvSpPr>
        <p:spPr/>
        <p:txBody>
          <a:bodyPr/>
          <a:lstStyle/>
          <a:p>
            <a:r>
              <a:rPr lang="en-CA" altLang="en-US"/>
              <a:t>Treat Fever</a:t>
            </a:r>
            <a:endParaRPr lang="en-US" altLang="en-US"/>
          </a:p>
        </p:txBody>
      </p:sp>
      <p:sp>
        <p:nvSpPr>
          <p:cNvPr id="72707" name="Rectangle 3"/>
          <p:cNvSpPr>
            <a:spLocks noGrp="1" noRot="1" noChangeArrowheads="1"/>
          </p:cNvSpPr>
          <p:nvPr>
            <p:ph type="body" idx="1"/>
          </p:nvPr>
        </p:nvSpPr>
        <p:spPr/>
        <p:txBody>
          <a:bodyPr/>
          <a:lstStyle/>
          <a:p>
            <a:r>
              <a:rPr lang="en-CA" altLang="en-US"/>
              <a:t>Acetominophen</a:t>
            </a:r>
          </a:p>
          <a:p>
            <a:r>
              <a:rPr lang="en-CA" altLang="en-US"/>
              <a:t>Cooling</a:t>
            </a:r>
          </a:p>
          <a:p>
            <a:r>
              <a:rPr lang="en-CA" altLang="en-US"/>
              <a:t>Benzodiazepines</a:t>
            </a:r>
            <a:endParaRPr lang="en-US" alt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Rot="1" noChangeArrowheads="1"/>
          </p:cNvSpPr>
          <p:nvPr>
            <p:ph type="title"/>
          </p:nvPr>
        </p:nvSpPr>
        <p:spPr/>
        <p:txBody>
          <a:bodyPr/>
          <a:lstStyle/>
          <a:p>
            <a:r>
              <a:rPr lang="en-CA" altLang="en-US" sz="4000"/>
              <a:t>Consider early antibiotics</a:t>
            </a:r>
            <a:br>
              <a:rPr lang="en-CA" altLang="en-US" sz="4000"/>
            </a:br>
            <a:r>
              <a:rPr lang="en-CA" altLang="en-US" sz="4000"/>
              <a:t>for sepsis/menigitis</a:t>
            </a:r>
            <a:endParaRPr lang="en-US" altLang="en-US" sz="4000"/>
          </a:p>
        </p:txBody>
      </p:sp>
      <p:sp>
        <p:nvSpPr>
          <p:cNvPr id="81923" name="Rectangle 3"/>
          <p:cNvSpPr>
            <a:spLocks noGrp="1" noRot="1" noChangeArrowheads="1"/>
          </p:cNvSpPr>
          <p:nvPr>
            <p:ph type="body" idx="1"/>
          </p:nvPr>
        </p:nvSpPr>
        <p:spPr/>
        <p:txBody>
          <a:bodyPr/>
          <a:lstStyle/>
          <a:p>
            <a:r>
              <a:rPr lang="en-CA" altLang="en-US"/>
              <a:t>Early Abx shown to be important in severe infections</a:t>
            </a:r>
            <a:endParaRPr lang="en-US" altLang="en-US"/>
          </a:p>
          <a:p>
            <a:r>
              <a:rPr lang="en-US" altLang="en-US"/>
              <a:t>Draw blood cultures prior to starting Abx</a:t>
            </a:r>
          </a:p>
          <a:p>
            <a:r>
              <a:rPr lang="en-US" altLang="en-US"/>
              <a:t>Give Abx before sending to CT if high suspicion of infection</a:t>
            </a:r>
            <a:br>
              <a:rPr lang="en-US" altLang="en-US"/>
            </a:br>
            <a:endParaRPr lang="en-US" altLang="en-US"/>
          </a:p>
          <a:p>
            <a:pPr>
              <a:buFont typeface="Arial" panose="020B0604020202020204" pitchFamily="34" charset="0"/>
              <a:buNone/>
            </a:pPr>
            <a:r>
              <a:rPr lang="en-US" altLang="en-US"/>
              <a:t>	</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Rot="1" noChangeArrowheads="1"/>
          </p:cNvSpPr>
          <p:nvPr>
            <p:ph type="title"/>
          </p:nvPr>
        </p:nvSpPr>
        <p:spPr/>
        <p:txBody>
          <a:bodyPr/>
          <a:lstStyle/>
          <a:p>
            <a:r>
              <a:rPr lang="en-US" altLang="en-US" sz="4000"/>
              <a:t>Drug therapy for agitated patients</a:t>
            </a:r>
          </a:p>
        </p:txBody>
      </p:sp>
      <p:sp>
        <p:nvSpPr>
          <p:cNvPr id="84995" name="Rectangle 3"/>
          <p:cNvSpPr>
            <a:spLocks noGrp="1" noRot="1" noChangeArrowheads="1"/>
          </p:cNvSpPr>
          <p:nvPr>
            <p:ph type="body" idx="1"/>
          </p:nvPr>
        </p:nvSpPr>
        <p:spPr/>
        <p:txBody>
          <a:bodyPr/>
          <a:lstStyle/>
          <a:p>
            <a:pPr>
              <a:lnSpc>
                <a:spcPct val="80000"/>
              </a:lnSpc>
              <a:buFont typeface="Arial" panose="020B0604020202020204" pitchFamily="34" charset="0"/>
              <a:buNone/>
            </a:pPr>
            <a:r>
              <a:rPr lang="en-US" altLang="en-US" sz="2800"/>
              <a:t>Drug induced: benzodiazepines</a:t>
            </a:r>
          </a:p>
          <a:p>
            <a:pPr>
              <a:lnSpc>
                <a:spcPct val="80000"/>
              </a:lnSpc>
              <a:buFont typeface="Arial" panose="020B0604020202020204" pitchFamily="34" charset="0"/>
              <a:buNone/>
            </a:pPr>
            <a:r>
              <a:rPr lang="en-US" altLang="en-US" sz="2800"/>
              <a:t>Drug withdrawal: benzodiazepines</a:t>
            </a:r>
          </a:p>
          <a:p>
            <a:pPr>
              <a:lnSpc>
                <a:spcPct val="80000"/>
              </a:lnSpc>
              <a:buFont typeface="Arial" panose="020B0604020202020204" pitchFamily="34" charset="0"/>
              <a:buNone/>
            </a:pPr>
            <a:r>
              <a:rPr lang="en-US" altLang="en-US" sz="2800"/>
              <a:t>Psychiatric: antipsychotic</a:t>
            </a:r>
          </a:p>
          <a:p>
            <a:pPr>
              <a:lnSpc>
                <a:spcPct val="80000"/>
              </a:lnSpc>
              <a:buFont typeface="Arial" panose="020B0604020202020204" pitchFamily="34" charset="0"/>
              <a:buNone/>
            </a:pPr>
            <a:r>
              <a:rPr lang="en-US" altLang="en-US" sz="2800"/>
              <a:t>Dementia: antipsychotic</a:t>
            </a:r>
          </a:p>
          <a:p>
            <a:pPr>
              <a:lnSpc>
                <a:spcPct val="80000"/>
              </a:lnSpc>
              <a:buFont typeface="Arial" panose="020B0604020202020204" pitchFamily="34" charset="0"/>
              <a:buNone/>
            </a:pPr>
            <a:r>
              <a:rPr lang="en-US" altLang="en-US" sz="2800"/>
              <a:t>Unknown: benzodiazepines </a:t>
            </a:r>
          </a:p>
          <a:p>
            <a:pPr>
              <a:lnSpc>
                <a:spcPct val="80000"/>
              </a:lnSpc>
              <a:buFont typeface="Arial" panose="020B0604020202020204" pitchFamily="34" charset="0"/>
              <a:buNone/>
            </a:pPr>
            <a:endParaRPr lang="en-CA" altLang="en-US" sz="2800"/>
          </a:p>
          <a:p>
            <a:pPr>
              <a:lnSpc>
                <a:spcPct val="80000"/>
              </a:lnSpc>
            </a:pPr>
            <a:r>
              <a:rPr lang="en-CA" altLang="en-US" sz="2800"/>
              <a:t>Lorazepam 1-2 mg IV </a:t>
            </a:r>
          </a:p>
          <a:p>
            <a:pPr>
              <a:lnSpc>
                <a:spcPct val="80000"/>
              </a:lnSpc>
            </a:pPr>
            <a:r>
              <a:rPr lang="en-CA" altLang="en-US" sz="2800"/>
              <a:t>Midazolam 2.5-5 mg IM</a:t>
            </a:r>
            <a:endParaRPr lang="en-US" altLang="en-US" sz="2800"/>
          </a:p>
          <a:p>
            <a:pPr>
              <a:lnSpc>
                <a:spcPct val="80000"/>
              </a:lnSpc>
            </a:pPr>
            <a:r>
              <a:rPr lang="en-US" altLang="en-US" sz="2800"/>
              <a:t>halperidol 0.5-1.0 mg IV =&gt; double the dose every 20-30 minutes prn</a:t>
            </a:r>
          </a:p>
          <a:p>
            <a:pPr>
              <a:lnSpc>
                <a:spcPct val="80000"/>
              </a:lnSpc>
              <a:buFont typeface="Arial" panose="020B0604020202020204" pitchFamily="34" charset="0"/>
              <a:buNone/>
            </a:pPr>
            <a:endParaRPr lang="en-US" altLang="en-US" sz="280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Rot="1" noChangeArrowheads="1"/>
          </p:cNvSpPr>
          <p:nvPr>
            <p:ph type="title"/>
          </p:nvPr>
        </p:nvSpPr>
        <p:spPr>
          <a:xfrm>
            <a:off x="323850" y="692150"/>
            <a:ext cx="8685213" cy="3889375"/>
          </a:xfrm>
        </p:spPr>
        <p:txBody>
          <a:bodyPr/>
          <a:lstStyle/>
          <a:p>
            <a:r>
              <a:rPr lang="en-CA" altLang="en-US"/>
              <a:t>Now that you have treated life threatening emergencies and have calmed the patient down…..</a:t>
            </a:r>
            <a:br>
              <a:rPr lang="en-CA" altLang="en-US"/>
            </a:br>
            <a:r>
              <a:rPr lang="en-CA" altLang="en-US"/>
              <a:t>Time to figure out what is going on</a:t>
            </a:r>
            <a:endParaRPr lang="en-US" alt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Rot="1" noChangeArrowheads="1"/>
          </p:cNvSpPr>
          <p:nvPr>
            <p:ph type="title"/>
          </p:nvPr>
        </p:nvSpPr>
        <p:spPr/>
        <p:txBody>
          <a:bodyPr/>
          <a:lstStyle/>
          <a:p>
            <a:r>
              <a:rPr lang="en-CA" altLang="en-US"/>
              <a:t>History</a:t>
            </a:r>
            <a:endParaRPr lang="en-US" altLang="en-US"/>
          </a:p>
        </p:txBody>
      </p:sp>
      <p:sp>
        <p:nvSpPr>
          <p:cNvPr id="75779" name="Rectangle 3"/>
          <p:cNvSpPr>
            <a:spLocks noGrp="1" noRot="1" noChangeArrowheads="1"/>
          </p:cNvSpPr>
          <p:nvPr>
            <p:ph type="body" idx="1"/>
          </p:nvPr>
        </p:nvSpPr>
        <p:spPr/>
        <p:txBody>
          <a:bodyPr/>
          <a:lstStyle/>
          <a:p>
            <a:r>
              <a:rPr lang="en-CA" altLang="en-US"/>
              <a:t>Collateral</a:t>
            </a:r>
          </a:p>
          <a:p>
            <a:r>
              <a:rPr lang="en-CA" altLang="en-US"/>
              <a:t>Baseline</a:t>
            </a:r>
          </a:p>
          <a:p>
            <a:r>
              <a:rPr lang="en-CA" altLang="en-US"/>
              <a:t>Change in mental status</a:t>
            </a:r>
          </a:p>
          <a:p>
            <a:r>
              <a:rPr lang="en-CA" altLang="en-US"/>
              <a:t>PMHx</a:t>
            </a:r>
          </a:p>
          <a:p>
            <a:r>
              <a:rPr lang="en-CA" altLang="en-US"/>
              <a:t>Medications/toxins</a:t>
            </a:r>
          </a:p>
          <a:p>
            <a:r>
              <a:rPr lang="en-CA" altLang="en-US"/>
              <a:t>Social history</a:t>
            </a:r>
          </a:p>
          <a:p>
            <a:r>
              <a:rPr lang="en-CA" altLang="en-US"/>
              <a:t>ROS</a:t>
            </a:r>
            <a:endParaRPr lang="en-US" alt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Rot="1" noChangeArrowheads="1"/>
          </p:cNvSpPr>
          <p:nvPr>
            <p:ph type="title"/>
          </p:nvPr>
        </p:nvSpPr>
        <p:spPr/>
        <p:txBody>
          <a:bodyPr/>
          <a:lstStyle/>
          <a:p>
            <a:r>
              <a:rPr lang="en-CA" altLang="en-US"/>
              <a:t>Collateral</a:t>
            </a:r>
            <a:endParaRPr lang="en-US" altLang="en-US"/>
          </a:p>
        </p:txBody>
      </p:sp>
      <p:sp>
        <p:nvSpPr>
          <p:cNvPr id="101379" name="Rectangle 3"/>
          <p:cNvSpPr>
            <a:spLocks noGrp="1" noRot="1" noChangeArrowheads="1"/>
          </p:cNvSpPr>
          <p:nvPr>
            <p:ph type="body" idx="1"/>
          </p:nvPr>
        </p:nvSpPr>
        <p:spPr/>
        <p:txBody>
          <a:bodyPr/>
          <a:lstStyle/>
          <a:p>
            <a:r>
              <a:rPr lang="en-US" altLang="en-US"/>
              <a:t>EMS: onset, location, evidence of trauma,  information about home environment, medications in home</a:t>
            </a:r>
          </a:p>
          <a:p>
            <a:r>
              <a:rPr lang="en-US" altLang="en-US"/>
              <a:t>Family/friends: focal signs prior to LOC, prodromal symptoms (fevers, HA, etc), ingestions, access to medications</a:t>
            </a:r>
          </a:p>
          <a:p>
            <a:r>
              <a:rPr lang="en-US" altLang="en-US"/>
              <a:t>Other: Old charts, net care, medic alert bracelet </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Rot="1" noChangeArrowheads="1"/>
          </p:cNvSpPr>
          <p:nvPr>
            <p:ph type="title"/>
          </p:nvPr>
        </p:nvSpPr>
        <p:spPr/>
        <p:txBody>
          <a:bodyPr/>
          <a:lstStyle/>
          <a:p>
            <a:r>
              <a:rPr lang="en-CA" altLang="en-US"/>
              <a:t>Baseline</a:t>
            </a:r>
            <a:endParaRPr lang="en-US" altLang="en-US"/>
          </a:p>
        </p:txBody>
      </p:sp>
      <p:sp>
        <p:nvSpPr>
          <p:cNvPr id="102403" name="Rectangle 3"/>
          <p:cNvSpPr>
            <a:spLocks noGrp="1" noRot="1" noChangeArrowheads="1"/>
          </p:cNvSpPr>
          <p:nvPr>
            <p:ph type="body" idx="1"/>
          </p:nvPr>
        </p:nvSpPr>
        <p:spPr/>
        <p:txBody>
          <a:bodyPr/>
          <a:lstStyle/>
          <a:p>
            <a:pPr>
              <a:lnSpc>
                <a:spcPct val="90000"/>
              </a:lnSpc>
            </a:pPr>
            <a:r>
              <a:rPr lang="en-US" altLang="en-US" sz="2800"/>
              <a:t>mental and behavioural status; normally fully oriented, cognitively intact, attentive and capable of normal social functioning. </a:t>
            </a:r>
          </a:p>
          <a:p>
            <a:pPr>
              <a:lnSpc>
                <a:spcPct val="90000"/>
              </a:lnSpc>
            </a:pPr>
            <a:r>
              <a:rPr lang="en-US" altLang="en-US" sz="2800"/>
              <a:t>if the patient has an abnormal baseline mental status =&gt; try and semi-quantitate the degree and time course of any mental status changes (when he last drove a car, balanced a checkbook, fed himself, dressed himself, had a coherent conversation and so on)</a:t>
            </a:r>
          </a:p>
          <a:p>
            <a:pPr>
              <a:lnSpc>
                <a:spcPct val="90000"/>
              </a:lnSpc>
            </a:pPr>
            <a:r>
              <a:rPr lang="en-US" altLang="en-US" sz="2800"/>
              <a:t>social functioning, occupational status, physical status</a:t>
            </a:r>
          </a:p>
          <a:p>
            <a:pPr>
              <a:lnSpc>
                <a:spcPct val="90000"/>
              </a:lnSpc>
            </a:pPr>
            <a:endParaRPr lang="en-US" altLang="en-US" sz="28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Rot="1" noChangeArrowheads="1"/>
          </p:cNvSpPr>
          <p:nvPr>
            <p:ph type="title"/>
          </p:nvPr>
        </p:nvSpPr>
        <p:spPr/>
        <p:txBody>
          <a:bodyPr/>
          <a:lstStyle/>
          <a:p>
            <a:r>
              <a:rPr lang="en-CA" altLang="en-US"/>
              <a:t>What is not included?	</a:t>
            </a:r>
            <a:endParaRPr lang="en-US" altLang="en-US"/>
          </a:p>
        </p:txBody>
      </p:sp>
      <p:sp>
        <p:nvSpPr>
          <p:cNvPr id="7171" name="Rectangle 3"/>
          <p:cNvSpPr>
            <a:spLocks noGrp="1" noRot="1" noChangeArrowheads="1"/>
          </p:cNvSpPr>
          <p:nvPr>
            <p:ph type="body" idx="1"/>
          </p:nvPr>
        </p:nvSpPr>
        <p:spPr/>
        <p:txBody>
          <a:bodyPr/>
          <a:lstStyle/>
          <a:p>
            <a:r>
              <a:rPr lang="en-CA" altLang="en-US" dirty="0"/>
              <a:t>An exhaustive review of the work-up or  management of specific causes of altered </a:t>
            </a:r>
            <a:r>
              <a:rPr lang="en-CA" altLang="en-US" dirty="0" smtClean="0"/>
              <a:t>LOC</a:t>
            </a:r>
            <a:endParaRPr lang="en-US" alt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Rot="1" noChangeArrowheads="1"/>
          </p:cNvSpPr>
          <p:nvPr>
            <p:ph type="title"/>
          </p:nvPr>
        </p:nvSpPr>
        <p:spPr/>
        <p:txBody>
          <a:bodyPr/>
          <a:lstStyle/>
          <a:p>
            <a:r>
              <a:rPr lang="en-CA" altLang="en-US"/>
              <a:t>Change in Mental Status</a:t>
            </a:r>
            <a:endParaRPr lang="en-US" altLang="en-US"/>
          </a:p>
        </p:txBody>
      </p:sp>
      <p:sp>
        <p:nvSpPr>
          <p:cNvPr id="104451" name="Rectangle 3"/>
          <p:cNvSpPr>
            <a:spLocks noGrp="1" noRot="1" noChangeArrowheads="1"/>
          </p:cNvSpPr>
          <p:nvPr>
            <p:ph type="body" idx="1"/>
          </p:nvPr>
        </p:nvSpPr>
        <p:spPr/>
        <p:txBody>
          <a:bodyPr/>
          <a:lstStyle/>
          <a:p>
            <a:pPr>
              <a:lnSpc>
                <a:spcPct val="80000"/>
              </a:lnSpc>
            </a:pPr>
            <a:r>
              <a:rPr lang="en-US" altLang="en-US" sz="2000"/>
              <a:t>time of onset</a:t>
            </a:r>
          </a:p>
          <a:p>
            <a:pPr>
              <a:lnSpc>
                <a:spcPct val="80000"/>
              </a:lnSpc>
            </a:pPr>
            <a:r>
              <a:rPr lang="en-US" altLang="en-US" sz="2000"/>
              <a:t>course and lability</a:t>
            </a:r>
          </a:p>
          <a:p>
            <a:pPr>
              <a:lnSpc>
                <a:spcPct val="80000"/>
              </a:lnSpc>
            </a:pPr>
            <a:r>
              <a:rPr lang="en-US" altLang="en-US" sz="2000"/>
              <a:t>precipitating events (seizure, head injury)</a:t>
            </a:r>
          </a:p>
          <a:p>
            <a:pPr>
              <a:lnSpc>
                <a:spcPct val="80000"/>
              </a:lnSpc>
            </a:pPr>
            <a:r>
              <a:rPr lang="en-US" altLang="en-US" sz="2000"/>
              <a:t>presence of lucid intervals</a:t>
            </a:r>
          </a:p>
          <a:p>
            <a:pPr>
              <a:lnSpc>
                <a:spcPct val="80000"/>
              </a:lnSpc>
            </a:pPr>
            <a:r>
              <a:rPr lang="en-US" altLang="en-US" sz="2000"/>
              <a:t>changes in sleep-awake cycle; Disturbance in the sleep-wake cycle often occurs early in the course of delirium.</a:t>
            </a:r>
          </a:p>
          <a:p>
            <a:pPr>
              <a:lnSpc>
                <a:spcPct val="80000"/>
              </a:lnSpc>
            </a:pPr>
            <a:r>
              <a:rPr lang="en-US" altLang="en-US" sz="2000"/>
              <a:t>"sundowning" phenomenon</a:t>
            </a:r>
          </a:p>
          <a:p>
            <a:pPr>
              <a:lnSpc>
                <a:spcPct val="80000"/>
              </a:lnSpc>
            </a:pPr>
            <a:r>
              <a:rPr lang="en-US" altLang="en-US" sz="2000"/>
              <a:t>degree of attentiveness and distractability; the ability to sustain a conversation or a task</a:t>
            </a:r>
          </a:p>
          <a:p>
            <a:pPr>
              <a:lnSpc>
                <a:spcPct val="80000"/>
              </a:lnSpc>
            </a:pPr>
            <a:r>
              <a:rPr lang="en-US" altLang="en-US" sz="2000"/>
              <a:t>short term memory changes</a:t>
            </a:r>
          </a:p>
          <a:p>
            <a:pPr>
              <a:lnSpc>
                <a:spcPct val="80000"/>
              </a:lnSpc>
            </a:pPr>
            <a:r>
              <a:rPr lang="en-US" altLang="en-US" sz="2000"/>
              <a:t>perceptual disturbances -illusions, hallucinations, delusions</a:t>
            </a:r>
          </a:p>
          <a:p>
            <a:pPr>
              <a:lnSpc>
                <a:spcPct val="80000"/>
              </a:lnSpc>
            </a:pPr>
            <a:r>
              <a:rPr lang="en-US" altLang="en-US" sz="2000"/>
              <a:t>emotional lability and poor capacity to modulate emotional behaviour</a:t>
            </a:r>
          </a:p>
          <a:p>
            <a:pPr>
              <a:lnSpc>
                <a:spcPct val="80000"/>
              </a:lnSpc>
            </a:pPr>
            <a:r>
              <a:rPr lang="en-US" altLang="en-US" sz="2000"/>
              <a:t>psychomotor disturbances - asterixis, myoclonus, motor restlessness</a:t>
            </a:r>
          </a:p>
          <a:p>
            <a:pPr>
              <a:lnSpc>
                <a:spcPct val="80000"/>
              </a:lnSpc>
            </a:pPr>
            <a:endParaRPr lang="en-US" altLang="en-US" sz="200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Rot="1" noChangeArrowheads="1"/>
          </p:cNvSpPr>
          <p:nvPr>
            <p:ph type="title"/>
          </p:nvPr>
        </p:nvSpPr>
        <p:spPr/>
        <p:txBody>
          <a:bodyPr/>
          <a:lstStyle/>
          <a:p>
            <a:r>
              <a:rPr lang="en-CA" altLang="en-US"/>
              <a:t>PMHx</a:t>
            </a:r>
            <a:endParaRPr lang="en-US" altLang="en-US"/>
          </a:p>
        </p:txBody>
      </p:sp>
      <p:sp>
        <p:nvSpPr>
          <p:cNvPr id="105475" name="Rectangle 3"/>
          <p:cNvSpPr>
            <a:spLocks noGrp="1" noRot="1" noChangeArrowheads="1"/>
          </p:cNvSpPr>
          <p:nvPr>
            <p:ph type="body" idx="1"/>
          </p:nvPr>
        </p:nvSpPr>
        <p:spPr/>
        <p:txBody>
          <a:bodyPr/>
          <a:lstStyle/>
          <a:p>
            <a:pPr>
              <a:lnSpc>
                <a:spcPct val="90000"/>
              </a:lnSpc>
            </a:pPr>
            <a:r>
              <a:rPr lang="en-US" altLang="en-US" sz="2400"/>
              <a:t>Chronic illnesses (hepatic or renal failure, endocrinopathies, COPD, DM, CHF)</a:t>
            </a:r>
          </a:p>
          <a:p>
            <a:pPr>
              <a:lnSpc>
                <a:spcPct val="90000"/>
              </a:lnSpc>
            </a:pPr>
            <a:r>
              <a:rPr lang="en-US" altLang="en-US" sz="2400"/>
              <a:t>immunosuppression</a:t>
            </a:r>
          </a:p>
          <a:p>
            <a:pPr>
              <a:lnSpc>
                <a:spcPct val="90000"/>
              </a:lnSpc>
            </a:pPr>
            <a:r>
              <a:rPr lang="en-US" altLang="en-US" sz="2400"/>
              <a:t>Previous history of alcoholism or Wernicke's encephalopathy</a:t>
            </a:r>
          </a:p>
          <a:p>
            <a:pPr>
              <a:lnSpc>
                <a:spcPct val="90000"/>
              </a:lnSpc>
            </a:pPr>
            <a:r>
              <a:rPr lang="en-US" altLang="en-US" sz="2400"/>
              <a:t>Physical, emotional, mental disabilities </a:t>
            </a:r>
          </a:p>
          <a:p>
            <a:pPr>
              <a:lnSpc>
                <a:spcPct val="90000"/>
              </a:lnSpc>
            </a:pPr>
            <a:r>
              <a:rPr lang="en-US" altLang="en-US" sz="2400"/>
              <a:t>Recent hospitalisations</a:t>
            </a:r>
          </a:p>
          <a:p>
            <a:pPr>
              <a:lnSpc>
                <a:spcPct val="90000"/>
              </a:lnSpc>
            </a:pPr>
            <a:r>
              <a:rPr lang="en-US" altLang="en-US" sz="2400"/>
              <a:t>Recent surgery</a:t>
            </a:r>
          </a:p>
          <a:p>
            <a:pPr>
              <a:lnSpc>
                <a:spcPct val="90000"/>
              </a:lnSpc>
            </a:pPr>
            <a:r>
              <a:rPr lang="en-US" altLang="en-US" sz="2400"/>
              <a:t>Recent cancer treatment (paraneoplastic syndrome) </a:t>
            </a:r>
          </a:p>
          <a:p>
            <a:pPr>
              <a:lnSpc>
                <a:spcPct val="90000"/>
              </a:lnSpc>
            </a:pPr>
            <a:r>
              <a:rPr lang="en-US" altLang="en-US" sz="2400"/>
              <a:t>Recent outpatient therapy or dialysis</a:t>
            </a:r>
          </a:p>
          <a:p>
            <a:pPr>
              <a:lnSpc>
                <a:spcPct val="90000"/>
              </a:lnSpc>
            </a:pPr>
            <a:r>
              <a:rPr lang="en-US" altLang="en-US" sz="2400"/>
              <a:t>Recent depression or suicide ideation</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Rot="1" noChangeArrowheads="1"/>
          </p:cNvSpPr>
          <p:nvPr>
            <p:ph type="title"/>
          </p:nvPr>
        </p:nvSpPr>
        <p:spPr/>
        <p:txBody>
          <a:bodyPr/>
          <a:lstStyle/>
          <a:p>
            <a:r>
              <a:rPr lang="en-CA" altLang="en-US"/>
              <a:t>Meds/toxins</a:t>
            </a:r>
            <a:endParaRPr lang="en-US" altLang="en-US"/>
          </a:p>
        </p:txBody>
      </p:sp>
      <p:sp>
        <p:nvSpPr>
          <p:cNvPr id="106499" name="Rectangle 3"/>
          <p:cNvSpPr>
            <a:spLocks noGrp="1" noRot="1" noChangeArrowheads="1"/>
          </p:cNvSpPr>
          <p:nvPr>
            <p:ph type="body" idx="1"/>
          </p:nvPr>
        </p:nvSpPr>
        <p:spPr/>
        <p:txBody>
          <a:bodyPr/>
          <a:lstStyle/>
          <a:p>
            <a:pPr>
              <a:lnSpc>
                <a:spcPct val="80000"/>
              </a:lnSpc>
            </a:pPr>
            <a:r>
              <a:rPr lang="en-US" altLang="en-US" sz="2000"/>
              <a:t>Overt/occult alcohol or illicit drug abuse</a:t>
            </a:r>
          </a:p>
          <a:p>
            <a:pPr>
              <a:lnSpc>
                <a:spcPct val="80000"/>
              </a:lnSpc>
            </a:pPr>
            <a:r>
              <a:rPr lang="en-US" altLang="en-US" sz="2000"/>
              <a:t>Any sudden withdrawal from alcohol or sedative drugs</a:t>
            </a:r>
          </a:p>
          <a:p>
            <a:pPr>
              <a:lnSpc>
                <a:spcPct val="80000"/>
              </a:lnSpc>
            </a:pPr>
            <a:r>
              <a:rPr lang="en-US" altLang="en-US" sz="2000"/>
              <a:t>Any new psychotropic drugs (inluding over-the-counter medications with anti-cholinergic properties eg. decongestants and cough preperations)</a:t>
            </a:r>
          </a:p>
          <a:p>
            <a:pPr>
              <a:lnSpc>
                <a:spcPct val="80000"/>
              </a:lnSpc>
            </a:pPr>
            <a:r>
              <a:rPr lang="en-US" altLang="en-US" sz="2000"/>
              <a:t>Any new drugs or drug dose changes; clue to recent medication changes can be that the patient was recently in the office or admitted to the hospital before the onset of delirium.</a:t>
            </a:r>
          </a:p>
          <a:p>
            <a:pPr>
              <a:lnSpc>
                <a:spcPct val="80000"/>
              </a:lnSpc>
            </a:pPr>
            <a:r>
              <a:rPr lang="en-US" altLang="en-US" sz="2000"/>
              <a:t>Any salicylate abuse</a:t>
            </a:r>
          </a:p>
          <a:p>
            <a:pPr>
              <a:lnSpc>
                <a:spcPct val="80000"/>
              </a:lnSpc>
            </a:pPr>
            <a:r>
              <a:rPr lang="en-US" altLang="en-US" sz="2000"/>
              <a:t>Use of nutritional supplements or alternative medicines</a:t>
            </a:r>
          </a:p>
          <a:p>
            <a:pPr>
              <a:lnSpc>
                <a:spcPct val="80000"/>
              </a:lnSpc>
            </a:pPr>
            <a:r>
              <a:rPr lang="en-US" altLang="en-US" sz="2000"/>
              <a:t>Intentional/accidental exposure to pesticides, heavy metals, plant toxins</a:t>
            </a:r>
          </a:p>
          <a:p>
            <a:pPr>
              <a:lnSpc>
                <a:spcPct val="80000"/>
              </a:lnSpc>
            </a:pPr>
            <a:r>
              <a:rPr lang="en-US" altLang="en-US" sz="2000"/>
              <a:t>Intentional/accidental exposure to extreme enviromental temperatures</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Rot="1" noChangeArrowheads="1"/>
          </p:cNvSpPr>
          <p:nvPr>
            <p:ph type="title"/>
          </p:nvPr>
        </p:nvSpPr>
        <p:spPr/>
        <p:txBody>
          <a:bodyPr/>
          <a:lstStyle/>
          <a:p>
            <a:r>
              <a:rPr lang="en-CA" altLang="en-US"/>
              <a:t>Meds to watch for</a:t>
            </a:r>
            <a:endParaRPr lang="en-US" altLang="en-US"/>
          </a:p>
        </p:txBody>
      </p:sp>
      <p:sp>
        <p:nvSpPr>
          <p:cNvPr id="107523" name="Rectangle 3"/>
          <p:cNvSpPr>
            <a:spLocks noGrp="1" noRot="1" noChangeArrowheads="1"/>
          </p:cNvSpPr>
          <p:nvPr>
            <p:ph type="body" idx="1"/>
          </p:nvPr>
        </p:nvSpPr>
        <p:spPr/>
        <p:txBody>
          <a:bodyPr/>
          <a:lstStyle/>
          <a:p>
            <a:pPr>
              <a:lnSpc>
                <a:spcPct val="90000"/>
              </a:lnSpc>
            </a:pPr>
            <a:r>
              <a:rPr lang="en-US" altLang="en-US" sz="2400"/>
              <a:t>antibiotics</a:t>
            </a:r>
          </a:p>
          <a:p>
            <a:pPr>
              <a:lnSpc>
                <a:spcPct val="90000"/>
              </a:lnSpc>
            </a:pPr>
            <a:r>
              <a:rPr lang="en-US" altLang="en-US" sz="2400"/>
              <a:t>anticholinergic drugs</a:t>
            </a:r>
          </a:p>
          <a:p>
            <a:pPr>
              <a:lnSpc>
                <a:spcPct val="90000"/>
              </a:lnSpc>
            </a:pPr>
            <a:r>
              <a:rPr lang="en-US" altLang="en-US" sz="2400"/>
              <a:t>Anticonvulsants</a:t>
            </a:r>
          </a:p>
          <a:p>
            <a:pPr>
              <a:lnSpc>
                <a:spcPct val="90000"/>
              </a:lnSpc>
            </a:pPr>
            <a:r>
              <a:rPr lang="en-US" altLang="en-US" sz="2400"/>
              <a:t>anti-inflammatory agents (corticosteroids)</a:t>
            </a:r>
          </a:p>
          <a:p>
            <a:pPr>
              <a:lnSpc>
                <a:spcPct val="90000"/>
              </a:lnSpc>
            </a:pPr>
            <a:r>
              <a:rPr lang="en-US" altLang="en-US" sz="2400"/>
              <a:t>cardiovascular medications (beta-blockers, antidysrhythmics, antihypertensives, cardiac glycosides)</a:t>
            </a:r>
          </a:p>
          <a:p>
            <a:pPr>
              <a:lnSpc>
                <a:spcPct val="90000"/>
              </a:lnSpc>
            </a:pPr>
            <a:r>
              <a:rPr lang="en-US" altLang="en-US" sz="2400"/>
              <a:t>Sympathomimetics</a:t>
            </a:r>
          </a:p>
          <a:p>
            <a:pPr>
              <a:lnSpc>
                <a:spcPct val="90000"/>
              </a:lnSpc>
            </a:pPr>
            <a:r>
              <a:rPr lang="en-US" altLang="en-US" sz="2400"/>
              <a:t>sedative-hypnotics</a:t>
            </a:r>
          </a:p>
          <a:p>
            <a:pPr>
              <a:lnSpc>
                <a:spcPct val="90000"/>
              </a:lnSpc>
            </a:pPr>
            <a:r>
              <a:rPr lang="en-US" altLang="en-US" sz="2400"/>
              <a:t>Narcotics</a:t>
            </a:r>
          </a:p>
          <a:p>
            <a:pPr>
              <a:lnSpc>
                <a:spcPct val="90000"/>
              </a:lnSpc>
            </a:pPr>
            <a:r>
              <a:rPr lang="en-US" altLang="en-US" sz="2400"/>
              <a:t>Psychiatric medications (antidepressants, antipsychotics, mood stabilizers) </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Rot="1" noChangeArrowheads="1"/>
          </p:cNvSpPr>
          <p:nvPr>
            <p:ph type="title"/>
          </p:nvPr>
        </p:nvSpPr>
        <p:spPr/>
        <p:txBody>
          <a:bodyPr/>
          <a:lstStyle/>
          <a:p>
            <a:r>
              <a:rPr lang="en-CA" altLang="en-US"/>
              <a:t>Social History</a:t>
            </a:r>
            <a:endParaRPr lang="en-US" altLang="en-US"/>
          </a:p>
        </p:txBody>
      </p:sp>
      <p:sp>
        <p:nvSpPr>
          <p:cNvPr id="110595" name="Rectangle 3"/>
          <p:cNvSpPr>
            <a:spLocks noGrp="1" noRot="1" noChangeArrowheads="1"/>
          </p:cNvSpPr>
          <p:nvPr>
            <p:ph type="body" idx="1"/>
          </p:nvPr>
        </p:nvSpPr>
        <p:spPr/>
        <p:txBody>
          <a:bodyPr/>
          <a:lstStyle/>
          <a:p>
            <a:r>
              <a:rPr lang="en-US" altLang="en-US" sz="2800"/>
              <a:t>ability to dress and groom oneself , ability to feed onself and ability to perform social tasks such as shopping and house-keeping</a:t>
            </a:r>
          </a:p>
          <a:p>
            <a:r>
              <a:rPr lang="en-US" altLang="en-US" sz="2800"/>
              <a:t>Home enviroment and social support systems </a:t>
            </a:r>
          </a:p>
          <a:p>
            <a:r>
              <a:rPr lang="en-US" altLang="en-US" sz="2800"/>
              <a:t>nutritional status (thiamine deficiency, Vit B12 and folate deiciency)</a:t>
            </a:r>
          </a:p>
          <a:p>
            <a:r>
              <a:rPr lang="en-US" altLang="en-US" sz="2800"/>
              <a:t>Any recent life-altering social or emotional events </a:t>
            </a:r>
          </a:p>
          <a:p>
            <a:r>
              <a:rPr lang="en-US" altLang="en-US" sz="2800"/>
              <a:t>any recent scuba diving (? air embolism) or foreign travel (malaria)</a:t>
            </a:r>
          </a:p>
          <a:p>
            <a:endParaRPr lang="en-US" altLang="en-US" sz="280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Rot="1" noChangeArrowheads="1"/>
          </p:cNvSpPr>
          <p:nvPr>
            <p:ph type="title"/>
          </p:nvPr>
        </p:nvSpPr>
        <p:spPr/>
        <p:txBody>
          <a:bodyPr/>
          <a:lstStyle/>
          <a:p>
            <a:r>
              <a:rPr lang="en-CA" altLang="en-US"/>
              <a:t>Review of Symptoms</a:t>
            </a:r>
            <a:endParaRPr lang="en-US" altLang="en-US"/>
          </a:p>
        </p:txBody>
      </p:sp>
      <p:sp>
        <p:nvSpPr>
          <p:cNvPr id="111619" name="Rectangle 3"/>
          <p:cNvSpPr>
            <a:spLocks noGrp="1" noRot="1" noChangeArrowheads="1"/>
          </p:cNvSpPr>
          <p:nvPr>
            <p:ph type="body" idx="1"/>
          </p:nvPr>
        </p:nvSpPr>
        <p:spPr/>
        <p:txBody>
          <a:bodyPr/>
          <a:lstStyle/>
          <a:p>
            <a:pPr>
              <a:lnSpc>
                <a:spcPct val="80000"/>
              </a:lnSpc>
            </a:pPr>
            <a:r>
              <a:rPr lang="en-US" altLang="en-US" sz="2000"/>
              <a:t>Recent physical illness </a:t>
            </a:r>
          </a:p>
          <a:p>
            <a:pPr>
              <a:lnSpc>
                <a:spcPct val="80000"/>
              </a:lnSpc>
            </a:pPr>
            <a:r>
              <a:rPr lang="en-US" altLang="en-US" sz="2000"/>
              <a:t>recent head injury (subdural hematoma)</a:t>
            </a:r>
          </a:p>
          <a:p>
            <a:pPr>
              <a:lnSpc>
                <a:spcPct val="80000"/>
              </a:lnSpc>
            </a:pPr>
            <a:r>
              <a:rPr lang="en-US" altLang="en-US" sz="2000"/>
              <a:t>constitutional symptoms</a:t>
            </a:r>
          </a:p>
          <a:p>
            <a:pPr lvl="1">
              <a:lnSpc>
                <a:spcPct val="80000"/>
              </a:lnSpc>
            </a:pPr>
            <a:r>
              <a:rPr lang="en-US" altLang="en-US" sz="1800"/>
              <a:t>fever (infectious process)</a:t>
            </a:r>
          </a:p>
          <a:p>
            <a:pPr lvl="1">
              <a:lnSpc>
                <a:spcPct val="80000"/>
              </a:lnSpc>
            </a:pPr>
            <a:r>
              <a:rPr lang="en-US" altLang="en-US" sz="1800"/>
              <a:t>weight loss (malignancy)</a:t>
            </a:r>
          </a:p>
          <a:p>
            <a:pPr lvl="1">
              <a:lnSpc>
                <a:spcPct val="80000"/>
              </a:lnSpc>
            </a:pPr>
            <a:r>
              <a:rPr lang="en-US" altLang="en-US" sz="1800"/>
              <a:t>night sweats (infections, TB)</a:t>
            </a:r>
          </a:p>
          <a:p>
            <a:pPr>
              <a:lnSpc>
                <a:spcPct val="80000"/>
              </a:lnSpc>
            </a:pPr>
            <a:r>
              <a:rPr lang="en-US" altLang="en-US" sz="2000"/>
              <a:t>Specific neurological symptoms suggesting neurological disease</a:t>
            </a:r>
          </a:p>
          <a:p>
            <a:pPr lvl="1">
              <a:lnSpc>
                <a:spcPct val="80000"/>
              </a:lnSpc>
            </a:pPr>
            <a:r>
              <a:rPr lang="en-US" altLang="en-US" sz="1800"/>
              <a:t>gait problems (hydrocephalus, frontal strokes)</a:t>
            </a:r>
          </a:p>
          <a:p>
            <a:pPr lvl="1">
              <a:lnSpc>
                <a:spcPct val="80000"/>
              </a:lnSpc>
            </a:pPr>
            <a:r>
              <a:rPr lang="en-US" altLang="en-US" sz="1800"/>
              <a:t>incontinence (hydrocephalus, frontal strokes)</a:t>
            </a:r>
          </a:p>
          <a:p>
            <a:pPr lvl="1">
              <a:lnSpc>
                <a:spcPct val="80000"/>
              </a:lnSpc>
            </a:pPr>
            <a:r>
              <a:rPr lang="en-US" altLang="en-US" sz="1800"/>
              <a:t>focal neurological signs (suggestive of a SAH, subdural hematoma, CVA or tumor)</a:t>
            </a:r>
          </a:p>
          <a:p>
            <a:pPr lvl="1">
              <a:lnSpc>
                <a:spcPct val="80000"/>
              </a:lnSpc>
            </a:pPr>
            <a:r>
              <a:rPr lang="en-US" altLang="en-US" sz="1800"/>
              <a:t>headache</a:t>
            </a:r>
          </a:p>
          <a:p>
            <a:pPr lvl="1">
              <a:lnSpc>
                <a:spcPct val="80000"/>
              </a:lnSpc>
            </a:pPr>
            <a:r>
              <a:rPr lang="en-US" altLang="en-US" sz="1800"/>
              <a:t>abrupt changes in language facility</a:t>
            </a:r>
          </a:p>
          <a:p>
            <a:pPr lvl="1">
              <a:lnSpc>
                <a:spcPct val="80000"/>
              </a:lnSpc>
            </a:pPr>
            <a:r>
              <a:rPr lang="en-US" altLang="en-US" sz="1800"/>
              <a:t>psychomotor automatisms (complex partial seizures)</a:t>
            </a:r>
          </a:p>
          <a:p>
            <a:pPr>
              <a:lnSpc>
                <a:spcPct val="80000"/>
              </a:lnSpc>
            </a:pPr>
            <a:r>
              <a:rPr lang="en-US" altLang="en-US" sz="2000"/>
              <a:t>Specific disease symptoms suggestive of acute organ dysfunction (AMI, CHF, pneumonia, UTI, thyrotoxicosis) </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Rot="1" noChangeArrowheads="1"/>
          </p:cNvSpPr>
          <p:nvPr>
            <p:ph type="title"/>
          </p:nvPr>
        </p:nvSpPr>
        <p:spPr/>
        <p:txBody>
          <a:bodyPr/>
          <a:lstStyle/>
          <a:p>
            <a:r>
              <a:rPr lang="en-CA" altLang="en-US"/>
              <a:t>Physical Exam</a:t>
            </a:r>
            <a:endParaRPr lang="en-US" altLang="en-US"/>
          </a:p>
        </p:txBody>
      </p:sp>
      <p:sp>
        <p:nvSpPr>
          <p:cNvPr id="76803" name="Rectangle 3"/>
          <p:cNvSpPr>
            <a:spLocks noGrp="1" noRot="1" noChangeArrowheads="1"/>
          </p:cNvSpPr>
          <p:nvPr>
            <p:ph type="body" idx="1"/>
          </p:nvPr>
        </p:nvSpPr>
        <p:spPr/>
        <p:txBody>
          <a:bodyPr/>
          <a:lstStyle/>
          <a:p>
            <a:r>
              <a:rPr lang="en-CA" altLang="en-US"/>
              <a:t>Complete physical exam </a:t>
            </a:r>
          </a:p>
          <a:p>
            <a:r>
              <a:rPr lang="en-CA" altLang="en-US"/>
              <a:t>Look for </a:t>
            </a:r>
            <a:r>
              <a:rPr lang="en-US" altLang="en-US"/>
              <a:t>physical evidence of diseases that may have precipitated altered LOC</a:t>
            </a:r>
          </a:p>
          <a:p>
            <a:r>
              <a:rPr lang="en-CA" altLang="en-US"/>
              <a:t>Mental status exam to diagnose subtle delirium and to help differentiate delirium from dementia</a:t>
            </a:r>
          </a:p>
          <a:p>
            <a:endParaRPr lang="en-US" altLang="en-US"/>
          </a:p>
          <a:p>
            <a:endParaRPr lang="en-US" altLang="en-US"/>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Rot="1" noChangeArrowheads="1"/>
          </p:cNvSpPr>
          <p:nvPr>
            <p:ph type="title"/>
          </p:nvPr>
        </p:nvSpPr>
        <p:spPr/>
        <p:txBody>
          <a:bodyPr/>
          <a:lstStyle/>
          <a:p>
            <a:endParaRPr lang="en-US" altLang="en-US"/>
          </a:p>
        </p:txBody>
      </p:sp>
      <p:pic>
        <p:nvPicPr>
          <p:cNvPr id="129027" name="Picture 3"/>
          <p:cNvPicPr>
            <a:picLocks noGrp="1"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1835150" y="1600200"/>
            <a:ext cx="4752975" cy="3311525"/>
          </a:xfr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Rot="1" noChangeArrowheads="1"/>
          </p:cNvSpPr>
          <p:nvPr>
            <p:ph type="title"/>
          </p:nvPr>
        </p:nvSpPr>
        <p:spPr/>
        <p:txBody>
          <a:bodyPr/>
          <a:lstStyle/>
          <a:p>
            <a:endParaRPr lang="en-US" altLang="en-US"/>
          </a:p>
        </p:txBody>
      </p:sp>
      <p:pic>
        <p:nvPicPr>
          <p:cNvPr id="131075" name="Picture 3"/>
          <p:cNvPicPr>
            <a:picLocks noGrp="1"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1403350" y="2349500"/>
            <a:ext cx="6718300" cy="3538538"/>
          </a:xfr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Rot="1" noChangeArrowheads="1"/>
          </p:cNvSpPr>
          <p:nvPr>
            <p:ph type="title"/>
          </p:nvPr>
        </p:nvSpPr>
        <p:spPr/>
        <p:txBody>
          <a:bodyPr/>
          <a:lstStyle/>
          <a:p>
            <a:endParaRPr lang="en-US" altLang="en-US"/>
          </a:p>
        </p:txBody>
      </p:sp>
      <p:pic>
        <p:nvPicPr>
          <p:cNvPr id="133123" name="Picture 3"/>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1908175" y="2446338"/>
            <a:ext cx="5543550" cy="2921000"/>
          </a:xfrm>
        </p:spPr>
      </p:pic>
      <mc:AlternateContent xmlns:mc="http://schemas.openxmlformats.org/markup-compatibility/2006" xmlns:p14="http://schemas.microsoft.com/office/powerpoint/2010/main">
        <mc:Choice Requires="p14">
          <p:contentPart p14:bwMode="auto" r:id="rId3">
            <p14:nvContentPartPr>
              <p14:cNvPr id="133125" name="Ink 5"/>
              <p14:cNvContentPartPr>
                <a14:cpLocks xmlns:a14="http://schemas.microsoft.com/office/drawing/2010/main" noRot="1" noChangeAspect="1" noEditPoints="1" noChangeArrowheads="1" noChangeShapeType="1"/>
              </p14:cNvContentPartPr>
              <p14:nvPr/>
            </p14:nvContentPartPr>
            <p14:xfrm>
              <a:off x="1933575" y="5018088"/>
              <a:ext cx="5121275" cy="188912"/>
            </p14:xfrm>
          </p:contentPart>
        </mc:Choice>
        <mc:Fallback xmlns="">
          <p:pic>
            <p:nvPicPr>
              <p:cNvPr id="133125" name="Ink 5"/>
              <p:cNvPicPr>
                <a:picLocks noRot="1" noChangeAspect="1" noEditPoints="1" noChangeArrowheads="1" noChangeShapeType="1"/>
              </p:cNvPicPr>
              <p:nvPr/>
            </p:nvPicPr>
            <p:blipFill>
              <a:blip r:embed="rId4"/>
              <a:stretch>
                <a:fillRect/>
              </a:stretch>
            </p:blipFill>
            <p:spPr>
              <a:xfrm>
                <a:off x="1895426" y="4979653"/>
                <a:ext cx="5197572" cy="265782"/>
              </a:xfrm>
              <a:prstGeom prst="rect">
                <a:avLst/>
              </a:prstGeom>
            </p:spPr>
          </p:pic>
        </mc:Fallback>
      </mc:AlternateContent>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Rot="1" noChangeArrowheads="1"/>
          </p:cNvSpPr>
          <p:nvPr>
            <p:ph type="title"/>
          </p:nvPr>
        </p:nvSpPr>
        <p:spPr/>
        <p:txBody>
          <a:bodyPr/>
          <a:lstStyle/>
          <a:p>
            <a:r>
              <a:rPr lang="en-CA" altLang="en-US"/>
              <a:t>Definitions – Altered LOC</a:t>
            </a:r>
            <a:endParaRPr lang="en-US" altLang="en-US"/>
          </a:p>
        </p:txBody>
      </p:sp>
      <p:sp>
        <p:nvSpPr>
          <p:cNvPr id="9219" name="Rectangle 3"/>
          <p:cNvSpPr>
            <a:spLocks noGrp="1" noRot="1" noChangeArrowheads="1"/>
          </p:cNvSpPr>
          <p:nvPr>
            <p:ph type="body" idx="1"/>
          </p:nvPr>
        </p:nvSpPr>
        <p:spPr>
          <a:xfrm>
            <a:off x="301625" y="1600200"/>
            <a:ext cx="8540750" cy="4276725"/>
          </a:xfrm>
        </p:spPr>
        <p:txBody>
          <a:bodyPr/>
          <a:lstStyle/>
          <a:p>
            <a:pPr>
              <a:lnSpc>
                <a:spcPct val="80000"/>
              </a:lnSpc>
            </a:pPr>
            <a:r>
              <a:rPr lang="en-CA" altLang="en-US" sz="2000">
                <a:solidFill>
                  <a:srgbClr val="6699FF"/>
                </a:solidFill>
              </a:rPr>
              <a:t>Hypervigilence</a:t>
            </a:r>
            <a:r>
              <a:rPr lang="en-CA" altLang="en-US" sz="2000">
                <a:solidFill>
                  <a:schemeClr val="folHlink"/>
                </a:solidFill>
              </a:rPr>
              <a:t> </a:t>
            </a:r>
            <a:r>
              <a:rPr lang="en-CA" altLang="en-US" sz="2000"/>
              <a:t>- </a:t>
            </a:r>
            <a:r>
              <a:rPr lang="en-US" altLang="en-US" sz="2000"/>
              <a:t>abnormally increased arousal, responsiveness to stimuli, and scanning of the environment for threats. </a:t>
            </a:r>
          </a:p>
          <a:p>
            <a:pPr>
              <a:lnSpc>
                <a:spcPct val="80000"/>
              </a:lnSpc>
            </a:pPr>
            <a:endParaRPr lang="en-US" altLang="en-US" sz="2000"/>
          </a:p>
          <a:p>
            <a:pPr>
              <a:lnSpc>
                <a:spcPct val="80000"/>
              </a:lnSpc>
            </a:pPr>
            <a:r>
              <a:rPr lang="en-US" altLang="en-US" sz="2000">
                <a:solidFill>
                  <a:srgbClr val="6699FF"/>
                </a:solidFill>
              </a:rPr>
              <a:t>Obtundation</a:t>
            </a:r>
            <a:r>
              <a:rPr lang="en-US" altLang="en-US" sz="2000"/>
              <a:t> - awake but not alert. Psychomotor retardation is present</a:t>
            </a:r>
          </a:p>
          <a:p>
            <a:pPr>
              <a:lnSpc>
                <a:spcPct val="80000"/>
              </a:lnSpc>
            </a:pPr>
            <a:endParaRPr lang="en-US" altLang="en-US" sz="2000">
              <a:solidFill>
                <a:srgbClr val="6699FF"/>
              </a:solidFill>
            </a:endParaRPr>
          </a:p>
          <a:p>
            <a:pPr>
              <a:lnSpc>
                <a:spcPct val="80000"/>
              </a:lnSpc>
            </a:pPr>
            <a:r>
              <a:rPr lang="en-US" altLang="en-US" sz="2000">
                <a:solidFill>
                  <a:srgbClr val="6699FF"/>
                </a:solidFill>
              </a:rPr>
              <a:t>Drowsiness or lethargy</a:t>
            </a:r>
            <a:r>
              <a:rPr lang="en-US" altLang="en-US" sz="2000"/>
              <a:t> - simulates light sleep. The patient is arousable by touch or noise and can maintain alertness for a period of time.</a:t>
            </a:r>
          </a:p>
          <a:p>
            <a:pPr>
              <a:lnSpc>
                <a:spcPct val="80000"/>
              </a:lnSpc>
            </a:pPr>
            <a:endParaRPr lang="en-US" altLang="en-US" sz="2000">
              <a:solidFill>
                <a:srgbClr val="6699FF"/>
              </a:solidFill>
            </a:endParaRPr>
          </a:p>
          <a:p>
            <a:pPr>
              <a:lnSpc>
                <a:spcPct val="80000"/>
              </a:lnSpc>
            </a:pPr>
            <a:r>
              <a:rPr lang="en-US" altLang="en-US" sz="2000">
                <a:solidFill>
                  <a:srgbClr val="6699FF"/>
                </a:solidFill>
              </a:rPr>
              <a:t>Stupor</a:t>
            </a:r>
            <a:r>
              <a:rPr lang="en-US" altLang="en-US" sz="2000"/>
              <a:t> - can be aroused only by vigorous stimuli. Efforts to avoid stimulation are displayed. Little or no spontaneous activity, and shows little motor or verbal activity once aroused.</a:t>
            </a:r>
          </a:p>
          <a:p>
            <a:pPr>
              <a:lnSpc>
                <a:spcPct val="80000"/>
              </a:lnSpc>
            </a:pPr>
            <a:endParaRPr lang="en-US" altLang="en-US" sz="2000">
              <a:solidFill>
                <a:srgbClr val="6699FF"/>
              </a:solidFill>
            </a:endParaRPr>
          </a:p>
          <a:p>
            <a:pPr>
              <a:lnSpc>
                <a:spcPct val="80000"/>
              </a:lnSpc>
            </a:pPr>
            <a:r>
              <a:rPr lang="en-US" altLang="en-US" sz="2000">
                <a:solidFill>
                  <a:srgbClr val="6699FF"/>
                </a:solidFill>
              </a:rPr>
              <a:t>Coma</a:t>
            </a:r>
            <a:r>
              <a:rPr lang="en-US" altLang="en-US" sz="2000"/>
              <a:t> - the patient is not arousable at all to verbal or physical stimuli, and no attempt is made to avoid painful or noxious stimuli.</a:t>
            </a:r>
            <a:r>
              <a:rPr lang="en-US" altLang="en-US" sz="1800"/>
              <a:t> </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Rot="1" noChangeArrowheads="1"/>
          </p:cNvSpPr>
          <p:nvPr>
            <p:ph type="title"/>
          </p:nvPr>
        </p:nvSpPr>
        <p:spPr/>
        <p:txBody>
          <a:bodyPr/>
          <a:lstStyle/>
          <a:p>
            <a:r>
              <a:rPr lang="en-CA" altLang="en-US"/>
              <a:t>Neuro</a:t>
            </a:r>
            <a:endParaRPr lang="en-US" altLang="en-US"/>
          </a:p>
        </p:txBody>
      </p:sp>
      <p:sp>
        <p:nvSpPr>
          <p:cNvPr id="114691" name="Rectangle 3"/>
          <p:cNvSpPr>
            <a:spLocks noGrp="1" noRot="1" noChangeArrowheads="1"/>
          </p:cNvSpPr>
          <p:nvPr>
            <p:ph type="body" idx="1"/>
          </p:nvPr>
        </p:nvSpPr>
        <p:spPr/>
        <p:txBody>
          <a:bodyPr/>
          <a:lstStyle/>
          <a:p>
            <a:pPr>
              <a:lnSpc>
                <a:spcPct val="80000"/>
              </a:lnSpc>
            </a:pPr>
            <a:r>
              <a:rPr lang="en-CA" altLang="en-US" sz="2000"/>
              <a:t>Pupils (brainstem lesion, toxidromes)</a:t>
            </a:r>
            <a:endParaRPr lang="en-US" altLang="en-US" sz="2000"/>
          </a:p>
          <a:p>
            <a:pPr>
              <a:lnSpc>
                <a:spcPct val="80000"/>
              </a:lnSpc>
            </a:pPr>
            <a:r>
              <a:rPr lang="en-US" altLang="en-US" sz="2000"/>
              <a:t>nystagmus (Wernicke's encephalopathy, PCP intoxication, alchohol (s) intoxication)</a:t>
            </a:r>
          </a:p>
          <a:p>
            <a:pPr>
              <a:lnSpc>
                <a:spcPct val="80000"/>
              </a:lnSpc>
            </a:pPr>
            <a:r>
              <a:rPr lang="en-US" altLang="en-US" sz="2000"/>
              <a:t>cranial nerves (CVA, CNS tumor, Wernicke's opthalmoplegia)</a:t>
            </a:r>
          </a:p>
          <a:p>
            <a:pPr>
              <a:lnSpc>
                <a:spcPct val="80000"/>
              </a:lnSpc>
            </a:pPr>
            <a:r>
              <a:rPr lang="en-US" altLang="en-US" sz="2000"/>
              <a:t>muscle strength, tone, clonus, abnormal movements (CVA, space-occupying lesions, NMS or serotonin syndrome)</a:t>
            </a:r>
          </a:p>
          <a:p>
            <a:pPr>
              <a:lnSpc>
                <a:spcPct val="80000"/>
              </a:lnSpc>
            </a:pPr>
            <a:r>
              <a:rPr lang="en-US" altLang="en-US" sz="2000"/>
              <a:t>pathologic primitive reflexes (frontal lobe tumor, strokes or subdural)</a:t>
            </a:r>
          </a:p>
          <a:p>
            <a:pPr>
              <a:lnSpc>
                <a:spcPct val="80000"/>
              </a:lnSpc>
            </a:pPr>
            <a:r>
              <a:rPr lang="en-US" altLang="en-US" sz="2000"/>
              <a:t>gait apraxia (hydrocephalus, chronic subdural)</a:t>
            </a:r>
          </a:p>
          <a:p>
            <a:pPr>
              <a:lnSpc>
                <a:spcPct val="80000"/>
              </a:lnSpc>
            </a:pPr>
            <a:r>
              <a:rPr lang="en-US" altLang="en-US" sz="2000"/>
              <a:t>peripheral neuropathy (alcoholic, porphyria, paraneoplastic, vitamin B12 deficiency)</a:t>
            </a:r>
          </a:p>
          <a:p>
            <a:pPr>
              <a:lnSpc>
                <a:spcPct val="80000"/>
              </a:lnSpc>
            </a:pPr>
            <a:r>
              <a:rPr lang="en-US" altLang="en-US" sz="2000"/>
              <a:t>circumoral and distal limb paresthesias and tetany (hypocalcemia)</a:t>
            </a:r>
          </a:p>
          <a:p>
            <a:pPr>
              <a:lnSpc>
                <a:spcPct val="80000"/>
              </a:lnSpc>
            </a:pPr>
            <a:r>
              <a:rPr lang="en-US" altLang="en-US" sz="2000"/>
              <a:t>Reflexes: generalized hyperreflexia can be found in serotonin syndrome, tetanus, rabies and strychnine poisoning; while delayed "hung up" reflexes are found in myxedema coma</a:t>
            </a:r>
          </a:p>
          <a:p>
            <a:pPr>
              <a:lnSpc>
                <a:spcPct val="80000"/>
              </a:lnSpc>
            </a:pPr>
            <a:endParaRPr lang="en-US" altLang="en-US" sz="200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Rot="1" noChangeArrowheads="1"/>
          </p:cNvSpPr>
          <p:nvPr>
            <p:ph type="title"/>
          </p:nvPr>
        </p:nvSpPr>
        <p:spPr/>
        <p:txBody>
          <a:bodyPr/>
          <a:lstStyle/>
          <a:p>
            <a:r>
              <a:rPr lang="en-CA" altLang="en-US"/>
              <a:t>Skin</a:t>
            </a:r>
            <a:endParaRPr lang="en-US" altLang="en-US"/>
          </a:p>
        </p:txBody>
      </p:sp>
      <p:sp>
        <p:nvSpPr>
          <p:cNvPr id="112643" name="Rectangle 3"/>
          <p:cNvSpPr>
            <a:spLocks noGrp="1" noRot="1" noChangeArrowheads="1"/>
          </p:cNvSpPr>
          <p:nvPr>
            <p:ph type="body" idx="1"/>
          </p:nvPr>
        </p:nvSpPr>
        <p:spPr/>
        <p:txBody>
          <a:bodyPr/>
          <a:lstStyle/>
          <a:p>
            <a:pPr>
              <a:lnSpc>
                <a:spcPct val="80000"/>
              </a:lnSpc>
            </a:pPr>
            <a:r>
              <a:rPr lang="en-US" altLang="en-US" sz="2000"/>
              <a:t>increased pigmentation</a:t>
            </a:r>
          </a:p>
          <a:p>
            <a:pPr>
              <a:lnSpc>
                <a:spcPct val="80000"/>
              </a:lnSpc>
            </a:pPr>
            <a:r>
              <a:rPr lang="en-CA" altLang="en-US" sz="2000"/>
              <a:t>Jaundice, spider nevi, caput medusa</a:t>
            </a:r>
            <a:endParaRPr lang="en-US" altLang="en-US" sz="2000"/>
          </a:p>
          <a:p>
            <a:pPr>
              <a:lnSpc>
                <a:spcPct val="80000"/>
              </a:lnSpc>
            </a:pPr>
            <a:r>
              <a:rPr lang="en-US" altLang="en-US" sz="2000"/>
              <a:t>Needle tracks</a:t>
            </a:r>
          </a:p>
          <a:p>
            <a:pPr>
              <a:lnSpc>
                <a:spcPct val="80000"/>
              </a:lnSpc>
            </a:pPr>
            <a:r>
              <a:rPr lang="en-US" altLang="en-US" sz="2000"/>
              <a:t>cyanosis unresponsive to oxygen (methemoglobinemia)</a:t>
            </a:r>
          </a:p>
          <a:p>
            <a:pPr>
              <a:lnSpc>
                <a:spcPct val="80000"/>
              </a:lnSpc>
            </a:pPr>
            <a:r>
              <a:rPr lang="en-US" altLang="en-US" sz="2000"/>
              <a:t>feathering burns (lightning injury)</a:t>
            </a:r>
          </a:p>
          <a:p>
            <a:pPr>
              <a:lnSpc>
                <a:spcPct val="80000"/>
              </a:lnSpc>
            </a:pPr>
            <a:r>
              <a:rPr lang="en-US" altLang="en-US" sz="2000"/>
              <a:t>Petechiae and Ecchymosis: </a:t>
            </a:r>
          </a:p>
          <a:p>
            <a:pPr lvl="1">
              <a:lnSpc>
                <a:spcPct val="80000"/>
              </a:lnSpc>
            </a:pPr>
            <a:r>
              <a:rPr lang="en-US" altLang="en-US" sz="1800"/>
              <a:t>Confined to head and neck – seizure or strangulation or emesis</a:t>
            </a:r>
          </a:p>
          <a:p>
            <a:pPr lvl="1">
              <a:lnSpc>
                <a:spcPct val="80000"/>
              </a:lnSpc>
            </a:pPr>
            <a:r>
              <a:rPr lang="en-US" altLang="en-US" sz="1800"/>
              <a:t>Bleeding diathesis – thrombocytopenia, DIC</a:t>
            </a:r>
          </a:p>
          <a:p>
            <a:pPr lvl="1">
              <a:lnSpc>
                <a:spcPct val="80000"/>
              </a:lnSpc>
            </a:pPr>
            <a:r>
              <a:rPr lang="en-US" altLang="en-US" sz="1800"/>
              <a:t>Vasculitis</a:t>
            </a:r>
          </a:p>
          <a:p>
            <a:pPr lvl="1">
              <a:lnSpc>
                <a:spcPct val="80000"/>
              </a:lnSpc>
            </a:pPr>
            <a:r>
              <a:rPr lang="en-US" altLang="en-US" sz="1800"/>
              <a:t>menigococcemia</a:t>
            </a:r>
          </a:p>
          <a:p>
            <a:pPr>
              <a:lnSpc>
                <a:spcPct val="80000"/>
              </a:lnSpc>
            </a:pPr>
            <a:r>
              <a:rPr lang="en-US" altLang="en-US" sz="2000"/>
              <a:t>perspiration:  Fevers, Hypoglycemia, pheochromocytoma</a:t>
            </a:r>
            <a:br>
              <a:rPr lang="en-US" altLang="en-US" sz="2000"/>
            </a:br>
            <a:r>
              <a:rPr lang="en-US" altLang="en-US" sz="2000"/>
              <a:t>- dry, warm, flushed - think tox</a:t>
            </a:r>
          </a:p>
          <a:p>
            <a:pPr>
              <a:lnSpc>
                <a:spcPct val="80000"/>
              </a:lnSpc>
            </a:pPr>
            <a:r>
              <a:rPr lang="en-CA" altLang="en-US" sz="2000"/>
              <a:t>Cellulitis/nec fasc</a:t>
            </a:r>
          </a:p>
          <a:p>
            <a:pPr>
              <a:lnSpc>
                <a:spcPct val="80000"/>
              </a:lnSpc>
            </a:pPr>
            <a:r>
              <a:rPr lang="en-US" altLang="en-US" sz="2000"/>
              <a:t>uremic frost, anasarca (renal failure)</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Rot="1" noChangeArrowheads="1"/>
          </p:cNvSpPr>
          <p:nvPr>
            <p:ph type="title"/>
          </p:nvPr>
        </p:nvSpPr>
        <p:spPr/>
        <p:txBody>
          <a:bodyPr/>
          <a:lstStyle/>
          <a:p>
            <a:r>
              <a:rPr lang="en-CA" altLang="en-US"/>
              <a:t>HEENT</a:t>
            </a:r>
            <a:endParaRPr lang="en-US" altLang="en-US"/>
          </a:p>
        </p:txBody>
      </p:sp>
      <p:sp>
        <p:nvSpPr>
          <p:cNvPr id="116739" name="Rectangle 3"/>
          <p:cNvSpPr>
            <a:spLocks noGrp="1" noRot="1" noChangeArrowheads="1"/>
          </p:cNvSpPr>
          <p:nvPr>
            <p:ph type="body" idx="1"/>
          </p:nvPr>
        </p:nvSpPr>
        <p:spPr/>
        <p:txBody>
          <a:bodyPr/>
          <a:lstStyle/>
          <a:p>
            <a:pPr>
              <a:lnSpc>
                <a:spcPct val="90000"/>
              </a:lnSpc>
            </a:pPr>
            <a:r>
              <a:rPr lang="en-CA" altLang="en-US" sz="2800"/>
              <a:t>Stiff neck, positive Jolt test</a:t>
            </a:r>
            <a:endParaRPr lang="en-US" altLang="en-US" sz="2800"/>
          </a:p>
          <a:p>
            <a:pPr>
              <a:lnSpc>
                <a:spcPct val="90000"/>
              </a:lnSpc>
            </a:pPr>
            <a:r>
              <a:rPr lang="en-US" altLang="en-US" sz="2800"/>
              <a:t>Cherry red lips: CO</a:t>
            </a:r>
          </a:p>
          <a:p>
            <a:pPr>
              <a:lnSpc>
                <a:spcPct val="90000"/>
              </a:lnSpc>
            </a:pPr>
            <a:r>
              <a:rPr lang="en-US" altLang="en-US" sz="2800"/>
              <a:t>skull - scalp hematoma, Battle's sign, hemotympanum, CSF otorrhea, raccoon eyes, diffuse subconjunctival hemorrhage, epistaxis, CSF rhinorrhea (traumatic head injury); palpable shunt (shunt malfunction) </a:t>
            </a:r>
          </a:p>
          <a:p>
            <a:pPr>
              <a:lnSpc>
                <a:spcPct val="90000"/>
              </a:lnSpc>
            </a:pPr>
            <a:r>
              <a:rPr lang="en-US" altLang="en-US" sz="2800"/>
              <a:t>Tongue bitten on lateral aspect (seizures)</a:t>
            </a:r>
          </a:p>
          <a:p>
            <a:pPr>
              <a:lnSpc>
                <a:spcPct val="90000"/>
              </a:lnSpc>
            </a:pPr>
            <a:r>
              <a:rPr lang="en-US" altLang="en-US" sz="2800"/>
              <a:t>odor of breath – alcohol, almonds (cyanide), acetone (DKA), ammonia (fetor hepaticus) </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Rot="1" noChangeArrowheads="1"/>
          </p:cNvSpPr>
          <p:nvPr>
            <p:ph type="title"/>
          </p:nvPr>
        </p:nvSpPr>
        <p:spPr/>
        <p:txBody>
          <a:bodyPr/>
          <a:lstStyle/>
          <a:p>
            <a:r>
              <a:rPr lang="en-CA" altLang="en-US"/>
              <a:t>Cardiac/Resp/Abdo</a:t>
            </a:r>
            <a:endParaRPr lang="en-US" altLang="en-US"/>
          </a:p>
        </p:txBody>
      </p:sp>
      <p:sp>
        <p:nvSpPr>
          <p:cNvPr id="113667" name="Rectangle 3"/>
          <p:cNvSpPr>
            <a:spLocks noGrp="1" noRot="1" noChangeArrowheads="1"/>
          </p:cNvSpPr>
          <p:nvPr>
            <p:ph type="body" idx="1"/>
          </p:nvPr>
        </p:nvSpPr>
        <p:spPr/>
        <p:txBody>
          <a:bodyPr/>
          <a:lstStyle/>
          <a:p>
            <a:pPr>
              <a:lnSpc>
                <a:spcPct val="90000"/>
              </a:lnSpc>
            </a:pPr>
            <a:r>
              <a:rPr lang="en-US" altLang="en-US"/>
              <a:t>cardiac ischemia/AMI (abnormal heart sounds, murmurs)</a:t>
            </a:r>
          </a:p>
          <a:p>
            <a:pPr>
              <a:lnSpc>
                <a:spcPct val="90000"/>
              </a:lnSpc>
            </a:pPr>
            <a:r>
              <a:rPr lang="en-US" altLang="en-US"/>
              <a:t>CHF (tachypnea, abnormal heart sounds, murmurs, rales, hepatomegealy, pedal edema)</a:t>
            </a:r>
          </a:p>
          <a:p>
            <a:pPr>
              <a:lnSpc>
                <a:spcPct val="90000"/>
              </a:lnSpc>
            </a:pPr>
            <a:r>
              <a:rPr lang="en-US" altLang="en-US"/>
              <a:t>pneumonia (tachypnea, rales, bronchial breathing)</a:t>
            </a:r>
          </a:p>
          <a:p>
            <a:pPr>
              <a:lnSpc>
                <a:spcPct val="90000"/>
              </a:lnSpc>
            </a:pPr>
            <a:r>
              <a:rPr lang="en-CA" altLang="en-US"/>
              <a:t>Intra-abdominal infections (peritonitis, ascites)</a:t>
            </a:r>
            <a:endParaRPr lang="en-US" altLang="en-US"/>
          </a:p>
          <a:p>
            <a:pPr>
              <a:lnSpc>
                <a:spcPct val="90000"/>
              </a:lnSpc>
            </a:pPr>
            <a:endParaRPr lang="en-US" altLang="en-US"/>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Rot="1" noChangeArrowheads="1"/>
          </p:cNvSpPr>
          <p:nvPr>
            <p:ph type="title"/>
          </p:nvPr>
        </p:nvSpPr>
        <p:spPr/>
        <p:txBody>
          <a:bodyPr/>
          <a:lstStyle/>
          <a:p>
            <a:r>
              <a:rPr lang="en-CA" altLang="en-US"/>
              <a:t>Syndromes</a:t>
            </a:r>
            <a:endParaRPr lang="en-US" altLang="en-US"/>
          </a:p>
        </p:txBody>
      </p:sp>
      <p:sp>
        <p:nvSpPr>
          <p:cNvPr id="117763" name="Rectangle 3"/>
          <p:cNvSpPr>
            <a:spLocks noGrp="1" noRot="1" noChangeArrowheads="1"/>
          </p:cNvSpPr>
          <p:nvPr>
            <p:ph type="body" idx="1"/>
          </p:nvPr>
        </p:nvSpPr>
        <p:spPr/>
        <p:txBody>
          <a:bodyPr/>
          <a:lstStyle/>
          <a:p>
            <a:r>
              <a:rPr lang="en-US" altLang="en-US" sz="2800"/>
              <a:t>liver failure - jaundice, spider nevi, caput medusae, ascites, hepatomegaly or shrunken hard liver, genital atrophy, gynecomastia, fetor hepaticus</a:t>
            </a:r>
          </a:p>
          <a:p>
            <a:r>
              <a:rPr lang="en-US" altLang="en-US" sz="2800"/>
              <a:t>Thyrotoxicosis - enlarged thyroid, autonomic hyperactivity, exopthalmos, pretibial myxedema</a:t>
            </a:r>
          </a:p>
          <a:p>
            <a:r>
              <a:rPr lang="en-US" altLang="en-US" sz="2800"/>
              <a:t>toxidromes eg. anticholinergic toxicity (red flushed skin, mydriasis, tachycardia, hypertension, urinary retention, decreased bowel sounds)</a:t>
            </a:r>
          </a:p>
          <a:p>
            <a:endParaRPr lang="en-US" altLang="en-US" sz="280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Rot="1" noChangeArrowheads="1"/>
          </p:cNvSpPr>
          <p:nvPr>
            <p:ph type="title"/>
          </p:nvPr>
        </p:nvSpPr>
        <p:spPr/>
        <p:txBody>
          <a:bodyPr/>
          <a:lstStyle/>
          <a:p>
            <a:r>
              <a:rPr lang="en-CA" altLang="en-US"/>
              <a:t>Mental Status exam?</a:t>
            </a:r>
            <a:endParaRPr lang="en-US" altLang="en-US"/>
          </a:p>
        </p:txBody>
      </p:sp>
      <p:sp>
        <p:nvSpPr>
          <p:cNvPr id="124931" name="Rectangle 3"/>
          <p:cNvSpPr>
            <a:spLocks noGrp="1" noRot="1" noChangeArrowheads="1"/>
          </p:cNvSpPr>
          <p:nvPr>
            <p:ph type="body" idx="1"/>
          </p:nvPr>
        </p:nvSpPr>
        <p:spPr/>
        <p:txBody>
          <a:bodyPr/>
          <a:lstStyle/>
          <a:p>
            <a:r>
              <a:rPr lang="en-CA" altLang="en-US"/>
              <a:t>Do I have to do a MMSE?</a:t>
            </a:r>
          </a:p>
          <a:p>
            <a:r>
              <a:rPr lang="en-CA" altLang="en-US"/>
              <a:t>Exam should include assessment of:</a:t>
            </a:r>
          </a:p>
          <a:p>
            <a:pPr lvl="1"/>
            <a:r>
              <a:rPr lang="en-US" altLang="en-US"/>
              <a:t>the patient's ability to focus and sustain attention </a:t>
            </a:r>
          </a:p>
          <a:p>
            <a:pPr lvl="1"/>
            <a:r>
              <a:rPr lang="en-US" altLang="en-US"/>
              <a:t>the patient's capacity to think in an organized manner </a:t>
            </a:r>
          </a:p>
          <a:p>
            <a:pPr lvl="1"/>
            <a:r>
              <a:rPr lang="en-US" altLang="en-US"/>
              <a:t>the patient's short-term memory </a:t>
            </a:r>
          </a:p>
          <a:p>
            <a:pPr lvl="1">
              <a:buFont typeface="Wingdings" panose="05000000000000000000" pitchFamily="2" charset="2"/>
              <a:buNone/>
            </a:pPr>
            <a:r>
              <a:rPr lang="en-CA" altLang="en-US"/>
              <a:t>* A change in baseline in any of these should make you think of delirium</a:t>
            </a:r>
            <a:endParaRPr lang="en-US" altLang="en-US"/>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Rot="1" noChangeArrowheads="1"/>
          </p:cNvSpPr>
          <p:nvPr>
            <p:ph type="title"/>
          </p:nvPr>
        </p:nvSpPr>
        <p:spPr/>
        <p:txBody>
          <a:bodyPr/>
          <a:lstStyle/>
          <a:p>
            <a:r>
              <a:rPr lang="en-CA" altLang="en-US"/>
              <a:t>Comatose patients</a:t>
            </a:r>
            <a:endParaRPr lang="en-US" altLang="en-US"/>
          </a:p>
        </p:txBody>
      </p:sp>
      <p:sp>
        <p:nvSpPr>
          <p:cNvPr id="120835" name="Rectangle 3"/>
          <p:cNvSpPr>
            <a:spLocks noGrp="1" noRot="1" noChangeArrowheads="1"/>
          </p:cNvSpPr>
          <p:nvPr>
            <p:ph type="body" idx="1"/>
          </p:nvPr>
        </p:nvSpPr>
        <p:spPr/>
        <p:txBody>
          <a:bodyPr/>
          <a:lstStyle/>
          <a:p>
            <a:r>
              <a:rPr lang="en-CA" altLang="en-US"/>
              <a:t>Clues to help determine cause of coma:</a:t>
            </a:r>
          </a:p>
          <a:p>
            <a:pPr lvl="1"/>
            <a:r>
              <a:rPr lang="en-CA" altLang="en-US"/>
              <a:t>Pupils</a:t>
            </a:r>
          </a:p>
          <a:p>
            <a:pPr lvl="1"/>
            <a:r>
              <a:rPr lang="en-CA" altLang="en-US"/>
              <a:t>Eye Movements</a:t>
            </a:r>
          </a:p>
          <a:p>
            <a:pPr lvl="1"/>
            <a:r>
              <a:rPr lang="en-CA" altLang="en-US"/>
              <a:t>Breathing</a:t>
            </a:r>
          </a:p>
          <a:p>
            <a:pPr lvl="1"/>
            <a:r>
              <a:rPr lang="en-CA" altLang="en-US"/>
              <a:t>Posturing</a:t>
            </a:r>
            <a:endParaRPr lang="en-US" altLang="en-US"/>
          </a:p>
          <a:p>
            <a:endParaRPr lang="en-US" altLang="en-US"/>
          </a:p>
        </p:txBody>
      </p:sp>
      <p:pic>
        <p:nvPicPr>
          <p:cNvPr id="12083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7175" y="2636838"/>
            <a:ext cx="4829175" cy="4010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Rot="1" noChangeArrowheads="1"/>
          </p:cNvSpPr>
          <p:nvPr>
            <p:ph type="title"/>
          </p:nvPr>
        </p:nvSpPr>
        <p:spPr/>
        <p:txBody>
          <a:bodyPr/>
          <a:lstStyle/>
          <a:p>
            <a:r>
              <a:rPr lang="en-CA" altLang="en-US"/>
              <a:t>Bloodwork</a:t>
            </a:r>
            <a:endParaRPr lang="en-US" altLang="en-US"/>
          </a:p>
        </p:txBody>
      </p:sp>
      <p:sp>
        <p:nvSpPr>
          <p:cNvPr id="77827" name="Rectangle 3"/>
          <p:cNvSpPr>
            <a:spLocks noGrp="1" noRot="1" noChangeArrowheads="1"/>
          </p:cNvSpPr>
          <p:nvPr>
            <p:ph type="body" idx="1"/>
          </p:nvPr>
        </p:nvSpPr>
        <p:spPr/>
        <p:txBody>
          <a:bodyPr/>
          <a:lstStyle/>
          <a:p>
            <a:pPr>
              <a:lnSpc>
                <a:spcPct val="90000"/>
              </a:lnSpc>
            </a:pPr>
            <a:r>
              <a:rPr lang="en-CA" altLang="en-US" sz="2400"/>
              <a:t>CBC</a:t>
            </a:r>
          </a:p>
          <a:p>
            <a:pPr>
              <a:lnSpc>
                <a:spcPct val="90000"/>
              </a:lnSpc>
            </a:pPr>
            <a:r>
              <a:rPr lang="en-CA" altLang="en-US" sz="2400"/>
              <a:t>Extended Lytes including Ca, Mg</a:t>
            </a:r>
          </a:p>
          <a:p>
            <a:pPr>
              <a:lnSpc>
                <a:spcPct val="90000"/>
              </a:lnSpc>
            </a:pPr>
            <a:r>
              <a:rPr lang="en-CA" altLang="en-US" sz="2400"/>
              <a:t>Osmolality</a:t>
            </a:r>
          </a:p>
          <a:p>
            <a:pPr>
              <a:lnSpc>
                <a:spcPct val="90000"/>
              </a:lnSpc>
            </a:pPr>
            <a:r>
              <a:rPr lang="en-CA" altLang="en-US" sz="2400"/>
              <a:t>Cr, BUN</a:t>
            </a:r>
          </a:p>
          <a:p>
            <a:pPr>
              <a:lnSpc>
                <a:spcPct val="90000"/>
              </a:lnSpc>
            </a:pPr>
            <a:r>
              <a:rPr lang="en-CA" altLang="en-US" sz="2400"/>
              <a:t>LFTs</a:t>
            </a:r>
          </a:p>
          <a:p>
            <a:pPr>
              <a:lnSpc>
                <a:spcPct val="90000"/>
              </a:lnSpc>
            </a:pPr>
            <a:r>
              <a:rPr lang="en-CA" altLang="en-US" sz="2400"/>
              <a:t>CK</a:t>
            </a:r>
          </a:p>
          <a:p>
            <a:pPr>
              <a:lnSpc>
                <a:spcPct val="90000"/>
              </a:lnSpc>
            </a:pPr>
            <a:r>
              <a:rPr lang="en-CA" altLang="en-US" sz="2400"/>
              <a:t>TSH, T3, T4</a:t>
            </a:r>
          </a:p>
          <a:p>
            <a:pPr>
              <a:lnSpc>
                <a:spcPct val="90000"/>
              </a:lnSpc>
            </a:pPr>
            <a:r>
              <a:rPr lang="en-CA" altLang="en-US" sz="2400"/>
              <a:t>TnT</a:t>
            </a:r>
          </a:p>
          <a:p>
            <a:pPr>
              <a:lnSpc>
                <a:spcPct val="90000"/>
              </a:lnSpc>
            </a:pPr>
            <a:r>
              <a:rPr lang="en-CA" altLang="en-US" sz="2400"/>
              <a:t>Serum drug levels: ASA, APAP, Li, anti-epileptics, digoxin</a:t>
            </a:r>
          </a:p>
          <a:p>
            <a:pPr>
              <a:lnSpc>
                <a:spcPct val="90000"/>
              </a:lnSpc>
            </a:pPr>
            <a:r>
              <a:rPr lang="en-CA" altLang="en-US" sz="2400"/>
              <a:t>RPR, HIV</a:t>
            </a:r>
          </a:p>
          <a:p>
            <a:pPr>
              <a:lnSpc>
                <a:spcPct val="90000"/>
              </a:lnSpc>
            </a:pPr>
            <a:r>
              <a:rPr lang="en-CA" altLang="en-US" sz="2400"/>
              <a:t>Heavy metal testing</a:t>
            </a:r>
            <a:endParaRPr lang="en-US" altLang="en-US" sz="240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Rot="1" noChangeArrowheads="1"/>
          </p:cNvSpPr>
          <p:nvPr>
            <p:ph type="title"/>
          </p:nvPr>
        </p:nvSpPr>
        <p:spPr/>
        <p:txBody>
          <a:bodyPr/>
          <a:lstStyle/>
          <a:p>
            <a:r>
              <a:rPr lang="en-CA" altLang="en-US"/>
              <a:t>Blood gas</a:t>
            </a:r>
            <a:endParaRPr lang="en-US" altLang="en-US"/>
          </a:p>
        </p:txBody>
      </p:sp>
      <p:sp>
        <p:nvSpPr>
          <p:cNvPr id="88067" name="Rectangle 3"/>
          <p:cNvSpPr>
            <a:spLocks noGrp="1" noRot="1" noChangeArrowheads="1"/>
          </p:cNvSpPr>
          <p:nvPr>
            <p:ph type="body" idx="1"/>
          </p:nvPr>
        </p:nvSpPr>
        <p:spPr/>
        <p:txBody>
          <a:bodyPr/>
          <a:lstStyle/>
          <a:p>
            <a:r>
              <a:rPr lang="en-US" altLang="en-US"/>
              <a:t>pH/pCO2/pO2/HCO3</a:t>
            </a:r>
          </a:p>
          <a:p>
            <a:r>
              <a:rPr lang="en-US" altLang="en-US"/>
              <a:t>Lactate</a:t>
            </a:r>
          </a:p>
          <a:p>
            <a:r>
              <a:rPr lang="en-US" altLang="en-US"/>
              <a:t>CO level </a:t>
            </a:r>
          </a:p>
          <a:p>
            <a:r>
              <a:rPr lang="en-CA" altLang="en-US"/>
              <a:t>Methemoglobin</a:t>
            </a:r>
            <a:endParaRPr lang="en-US" altLang="en-US"/>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Rot="1" noChangeArrowheads="1"/>
          </p:cNvSpPr>
          <p:nvPr>
            <p:ph type="title"/>
          </p:nvPr>
        </p:nvSpPr>
        <p:spPr/>
        <p:txBody>
          <a:bodyPr/>
          <a:lstStyle/>
          <a:p>
            <a:r>
              <a:rPr lang="en-CA" altLang="en-US"/>
              <a:t>Urine</a:t>
            </a:r>
            <a:endParaRPr lang="en-US" altLang="en-US"/>
          </a:p>
        </p:txBody>
      </p:sp>
      <p:sp>
        <p:nvSpPr>
          <p:cNvPr id="90115" name="Rectangle 3"/>
          <p:cNvSpPr>
            <a:spLocks noGrp="1" noRot="1" noChangeArrowheads="1"/>
          </p:cNvSpPr>
          <p:nvPr>
            <p:ph type="body" idx="1"/>
          </p:nvPr>
        </p:nvSpPr>
        <p:spPr/>
        <p:txBody>
          <a:bodyPr/>
          <a:lstStyle/>
          <a:p>
            <a:r>
              <a:rPr lang="en-CA" altLang="en-US"/>
              <a:t>Urinalysis</a:t>
            </a:r>
          </a:p>
          <a:p>
            <a:r>
              <a:rPr lang="en-CA" altLang="en-US"/>
              <a:t>Urine pregnancy</a:t>
            </a:r>
          </a:p>
          <a:p>
            <a:r>
              <a:rPr lang="en-CA" altLang="en-US"/>
              <a:t>Urine drugs of Abuse?</a:t>
            </a:r>
            <a:endParaRPr lang="en-US" alt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7" name="Rectangle 5"/>
          <p:cNvSpPr>
            <a:spLocks noGrp="1" noRot="1" noChangeArrowheads="1"/>
          </p:cNvSpPr>
          <p:nvPr>
            <p:ph type="title"/>
          </p:nvPr>
        </p:nvSpPr>
        <p:spPr/>
        <p:txBody>
          <a:bodyPr/>
          <a:lstStyle/>
          <a:p>
            <a:r>
              <a:rPr lang="en-CA" altLang="en-US"/>
              <a:t>Pathophysiology</a:t>
            </a:r>
            <a:endParaRPr lang="en-US" altLang="en-US"/>
          </a:p>
        </p:txBody>
      </p:sp>
      <p:pic>
        <p:nvPicPr>
          <p:cNvPr id="38916" name="Reticular%20Activating%20System.mp4">
            <a:hlinkClick r:id="" action="ppaction://media"/>
          </p:cNvPr>
          <p:cNvPicPr>
            <a:picLocks noGrp="1" noRot="1" noChangeAspect="1" noChangeArrowheads="1"/>
          </p:cNvPicPr>
          <p:nvPr>
            <p:ph idx="1"/>
            <a:videoFile r:link="rId1"/>
          </p:nvPr>
        </p:nvPicPr>
        <p:blipFill>
          <a:blip r:embed="rId4">
            <a:extLst>
              <a:ext uri="{28A0092B-C50C-407E-A947-70E740481C1C}">
                <a14:useLocalDpi xmlns:a14="http://schemas.microsoft.com/office/drawing/2010/main" val="0"/>
              </a:ext>
            </a:extLst>
          </a:blip>
          <a:srcRect/>
          <a:stretch>
            <a:fillRect/>
          </a:stretch>
        </p:blipFill>
        <p:spPr>
          <a:xfrm>
            <a:off x="1403350" y="1473200"/>
            <a:ext cx="5905500" cy="4429125"/>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8916"/>
                    </p:tgtEl>
                  </p:cond>
                </p:stCondLst>
                <p:endSync evt="end" delay="0">
                  <p:rtn val="all"/>
                </p:endSync>
                <p:childTnLst>
                  <p:par>
                    <p:cTn id="3" fill="hold" nodeType="clickPar">
                      <p:stCondLst>
                        <p:cond delay="0"/>
                      </p:stCondLst>
                      <p:childTnLst>
                        <p:par>
                          <p:cTn id="4" fill="hold" nodeType="withGroup">
                            <p:stCondLst>
                              <p:cond delay="0"/>
                            </p:stCondLst>
                            <p:childTnLst>
                              <p:par>
                                <p:cTn id="5" presetID="2" presetClass="mediacall" presetSubtype="0" fill="hold" nodeType="clickEffect">
                                  <p:stCondLst>
                                    <p:cond delay="0"/>
                                  </p:stCondLst>
                                  <p:childTnLst>
                                    <p:cmd type="call" cmd="togglePause">
                                      <p:cBhvr>
                                        <p:cTn id="6" dur="1" fill="hold"/>
                                        <p:tgtEl>
                                          <p:spTgt spid="38916"/>
                                        </p:tgtEl>
                                      </p:cBhvr>
                                    </p:cmd>
                                  </p:childTnLst>
                                </p:cTn>
                              </p:par>
                            </p:childTnLst>
                          </p:cTn>
                        </p:par>
                      </p:childTnLst>
                    </p:cTn>
                  </p:par>
                </p:childTnLst>
              </p:cTn>
              <p:nextCondLst>
                <p:cond evt="onClick" delay="0">
                  <p:tgtEl>
                    <p:spTgt spid="38916"/>
                  </p:tgtEl>
                </p:cond>
              </p:nextCondLst>
            </p:seq>
            <p:video>
              <p:cMediaNode>
                <p:cTn id="7" fill="hold" display="0">
                  <p:stCondLst>
                    <p:cond delay="indefinite"/>
                  </p:stCondLst>
                  <p:endCondLst>
                    <p:cond evt="onNext" delay="0">
                      <p:tgtEl>
                        <p:sldTgt/>
                      </p:tgtEl>
                    </p:cond>
                    <p:cond evt="onPrev" delay="0">
                      <p:tgtEl>
                        <p:sldTgt/>
                      </p:tgtEl>
                    </p:cond>
                  </p:endCondLst>
                </p:cTn>
                <p:tgtEl>
                  <p:spTgt spid="38916"/>
                </p:tgtEl>
              </p:cMediaNode>
            </p:video>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Rot="1" noChangeArrowheads="1"/>
          </p:cNvSpPr>
          <p:nvPr>
            <p:ph type="title"/>
          </p:nvPr>
        </p:nvSpPr>
        <p:spPr/>
        <p:txBody>
          <a:bodyPr/>
          <a:lstStyle/>
          <a:p>
            <a:r>
              <a:rPr lang="en-CA" altLang="en-US"/>
              <a:t>Ancillary studies</a:t>
            </a:r>
            <a:endParaRPr lang="en-US" altLang="en-US"/>
          </a:p>
        </p:txBody>
      </p:sp>
      <p:sp>
        <p:nvSpPr>
          <p:cNvPr id="92163" name="Rectangle 3"/>
          <p:cNvSpPr>
            <a:spLocks noGrp="1" noRot="1" noChangeArrowheads="1"/>
          </p:cNvSpPr>
          <p:nvPr>
            <p:ph type="body" idx="1"/>
          </p:nvPr>
        </p:nvSpPr>
        <p:spPr/>
        <p:txBody>
          <a:bodyPr/>
          <a:lstStyle/>
          <a:p>
            <a:r>
              <a:rPr lang="en-CA" altLang="en-US"/>
              <a:t>ECG</a:t>
            </a:r>
          </a:p>
          <a:p>
            <a:r>
              <a:rPr lang="en-CA" altLang="en-US"/>
              <a:t>CXR</a:t>
            </a:r>
          </a:p>
          <a:p>
            <a:r>
              <a:rPr lang="en-CA" altLang="en-US"/>
              <a:t>CT head</a:t>
            </a:r>
          </a:p>
          <a:p>
            <a:r>
              <a:rPr lang="en-CA" altLang="en-US"/>
              <a:t>LP</a:t>
            </a:r>
          </a:p>
          <a:p>
            <a:r>
              <a:rPr lang="en-CA" altLang="en-US"/>
              <a:t>Blood cultures</a:t>
            </a:r>
          </a:p>
          <a:p>
            <a:r>
              <a:rPr lang="en-CA" altLang="en-US"/>
              <a:t>EEG</a:t>
            </a:r>
          </a:p>
          <a:p>
            <a:pPr algn="ctr">
              <a:buFont typeface="Arial" panose="020B0604020202020204" pitchFamily="34" charset="0"/>
              <a:buNone/>
            </a:pPr>
            <a:endParaRPr lang="en-US" altLang="en-US"/>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Rot="1" noChangeArrowheads="1"/>
          </p:cNvSpPr>
          <p:nvPr>
            <p:ph type="title"/>
          </p:nvPr>
        </p:nvSpPr>
        <p:spPr/>
        <p:txBody>
          <a:bodyPr/>
          <a:lstStyle/>
          <a:p>
            <a:r>
              <a:rPr lang="en-US" altLang="en-US" sz="4000"/>
              <a:t>when is it okay to defer the CT scan?</a:t>
            </a:r>
          </a:p>
        </p:txBody>
      </p:sp>
      <p:sp>
        <p:nvSpPr>
          <p:cNvPr id="78851" name="Rectangle 3"/>
          <p:cNvSpPr>
            <a:spLocks noGrp="1" noRot="1" noChangeArrowheads="1"/>
          </p:cNvSpPr>
          <p:nvPr>
            <p:ph type="body" idx="1"/>
          </p:nvPr>
        </p:nvSpPr>
        <p:spPr/>
        <p:txBody>
          <a:bodyPr/>
          <a:lstStyle/>
          <a:p>
            <a:r>
              <a:rPr lang="en-US" altLang="en-US"/>
              <a:t>metabolic cause of the coma that is readily reversible</a:t>
            </a:r>
          </a:p>
          <a:p>
            <a:r>
              <a:rPr lang="en-US" altLang="en-US"/>
              <a:t>if drug intoxication is definitely the known cause of the coma</a:t>
            </a:r>
          </a:p>
          <a:p>
            <a:r>
              <a:rPr lang="en-US" altLang="en-US"/>
              <a:t>carefully observe the patient's mental status for any unexpected lack of improvement, or unexplained deterioration, during treatment of a particular etiology</a:t>
            </a:r>
          </a:p>
          <a:p>
            <a:endParaRPr lang="en-US" altLang="en-US"/>
          </a:p>
          <a:p>
            <a:endParaRPr lang="en-US" altLang="en-US"/>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Rot="1" noChangeArrowheads="1"/>
          </p:cNvSpPr>
          <p:nvPr>
            <p:ph type="title"/>
          </p:nvPr>
        </p:nvSpPr>
        <p:spPr/>
        <p:txBody>
          <a:bodyPr/>
          <a:lstStyle/>
          <a:p>
            <a:r>
              <a:rPr lang="en-US" altLang="en-US"/>
              <a:t>Differential diagnosis</a:t>
            </a:r>
          </a:p>
        </p:txBody>
      </p:sp>
      <p:sp>
        <p:nvSpPr>
          <p:cNvPr id="126979" name="Rectangle 3"/>
          <p:cNvSpPr>
            <a:spLocks noGrp="1" noRot="1" noChangeArrowheads="1"/>
          </p:cNvSpPr>
          <p:nvPr>
            <p:ph type="body" idx="1"/>
          </p:nvPr>
        </p:nvSpPr>
        <p:spPr/>
        <p:txBody>
          <a:bodyPr/>
          <a:lstStyle/>
          <a:p>
            <a:pPr>
              <a:lnSpc>
                <a:spcPct val="80000"/>
              </a:lnSpc>
              <a:buFont typeface="Arial" panose="020B0604020202020204" pitchFamily="34" charset="0"/>
              <a:buNone/>
            </a:pPr>
            <a:r>
              <a:rPr lang="en-US" altLang="en-US" sz="1600">
                <a:effectLst/>
              </a:rPr>
              <a:t>I: Infection - Sepsis, encephalitis, meningitis, </a:t>
            </a:r>
            <a:r>
              <a:rPr lang="en-US" altLang="en-US" sz="1600">
                <a:solidFill>
                  <a:srgbClr val="FF3300"/>
                </a:solidFill>
                <a:effectLst/>
              </a:rPr>
              <a:t>syphilis</a:t>
            </a:r>
            <a:r>
              <a:rPr lang="en-US" altLang="en-US" sz="1600">
                <a:effectLst/>
              </a:rPr>
              <a:t>, </a:t>
            </a:r>
            <a:r>
              <a:rPr lang="en-US" altLang="en-US" sz="1600">
                <a:solidFill>
                  <a:srgbClr val="FF3300"/>
                </a:solidFill>
                <a:effectLst/>
              </a:rPr>
              <a:t>central nervous system (CNS) abscess, malaria</a:t>
            </a:r>
          </a:p>
          <a:p>
            <a:pPr>
              <a:lnSpc>
                <a:spcPct val="80000"/>
              </a:lnSpc>
              <a:buFont typeface="Arial" panose="020B0604020202020204" pitchFamily="34" charset="0"/>
              <a:buNone/>
            </a:pPr>
            <a:endParaRPr lang="en-US" altLang="en-US" sz="1600">
              <a:solidFill>
                <a:srgbClr val="FF3300"/>
              </a:solidFill>
              <a:effectLst/>
            </a:endParaRPr>
          </a:p>
          <a:p>
            <a:pPr>
              <a:lnSpc>
                <a:spcPct val="80000"/>
              </a:lnSpc>
              <a:buFont typeface="Arial" panose="020B0604020202020204" pitchFamily="34" charset="0"/>
              <a:buNone/>
            </a:pPr>
            <a:r>
              <a:rPr lang="en-US" altLang="en-US" sz="1600">
                <a:effectLst/>
              </a:rPr>
              <a:t>W: </a:t>
            </a:r>
            <a:r>
              <a:rPr lang="en-US" altLang="en-US" sz="1600">
                <a:solidFill>
                  <a:srgbClr val="FF3300"/>
                </a:solidFill>
                <a:effectLst/>
              </a:rPr>
              <a:t>Withdrawal </a:t>
            </a:r>
            <a:r>
              <a:rPr lang="en-US" altLang="en-US" sz="1600">
                <a:effectLst/>
              </a:rPr>
              <a:t>- Alcohol, barbiturates, sedative-hypnotics</a:t>
            </a:r>
          </a:p>
          <a:p>
            <a:pPr>
              <a:lnSpc>
                <a:spcPct val="80000"/>
              </a:lnSpc>
              <a:buFont typeface="Arial" panose="020B0604020202020204" pitchFamily="34" charset="0"/>
              <a:buNone/>
            </a:pPr>
            <a:r>
              <a:rPr lang="en-US" altLang="en-US" sz="1600">
                <a:effectLst/>
              </a:rPr>
              <a:t>A: Acute Metabolic and endocrine - Acidosis, electrolyte disturbance, hepatic or renal failure, magnesium, calcium, </a:t>
            </a:r>
            <a:r>
              <a:rPr lang="en-US" altLang="en-US" sz="1600">
                <a:solidFill>
                  <a:srgbClr val="FF3300"/>
                </a:solidFill>
                <a:effectLst/>
              </a:rPr>
              <a:t>porphyria</a:t>
            </a:r>
            <a:r>
              <a:rPr lang="en-US" altLang="en-US" sz="1600">
                <a:effectLst/>
              </a:rPr>
              <a:t>; endocrinopathies: diabetes, </a:t>
            </a:r>
            <a:r>
              <a:rPr lang="en-US" altLang="en-US" sz="1600">
                <a:solidFill>
                  <a:srgbClr val="FF3300"/>
                </a:solidFill>
                <a:effectLst/>
              </a:rPr>
              <a:t>adrenal, thyroid</a:t>
            </a:r>
          </a:p>
          <a:p>
            <a:pPr>
              <a:lnSpc>
                <a:spcPct val="80000"/>
              </a:lnSpc>
              <a:buFont typeface="Arial" panose="020B0604020202020204" pitchFamily="34" charset="0"/>
              <a:buNone/>
            </a:pPr>
            <a:r>
              <a:rPr lang="en-US" altLang="en-US" sz="1600">
                <a:effectLst/>
              </a:rPr>
              <a:t>T: Trauma - Head trauma, burns, abuse</a:t>
            </a:r>
          </a:p>
          <a:p>
            <a:pPr>
              <a:lnSpc>
                <a:spcPct val="80000"/>
              </a:lnSpc>
              <a:buFont typeface="Arial" panose="020B0604020202020204" pitchFamily="34" charset="0"/>
              <a:buNone/>
            </a:pPr>
            <a:r>
              <a:rPr lang="en-US" altLang="en-US" sz="1600">
                <a:effectLst/>
              </a:rPr>
              <a:t>C: CNS dz - Hemorrhage, stroke, </a:t>
            </a:r>
            <a:r>
              <a:rPr lang="en-US" altLang="en-US" sz="1600">
                <a:solidFill>
                  <a:srgbClr val="FF3300"/>
                </a:solidFill>
                <a:effectLst/>
              </a:rPr>
              <a:t>vasculitis(TTP), seizures</a:t>
            </a:r>
            <a:r>
              <a:rPr lang="en-US" altLang="en-US" sz="1600">
                <a:effectLst/>
              </a:rPr>
              <a:t>, tumor</a:t>
            </a:r>
          </a:p>
          <a:p>
            <a:pPr>
              <a:lnSpc>
                <a:spcPct val="80000"/>
              </a:lnSpc>
              <a:buFont typeface="Arial" panose="020B0604020202020204" pitchFamily="34" charset="0"/>
              <a:buNone/>
            </a:pPr>
            <a:r>
              <a:rPr lang="en-US" altLang="en-US" sz="1600">
                <a:effectLst/>
              </a:rPr>
              <a:t>H: Hypoxia/Hypercarbia – chronic lung dz (ie COPD), acute (Pneumonia, CO, Methemoglobinemia), global hypoperfusion</a:t>
            </a:r>
          </a:p>
          <a:p>
            <a:pPr>
              <a:lnSpc>
                <a:spcPct val="80000"/>
              </a:lnSpc>
              <a:buFont typeface="Arial" panose="020B0604020202020204" pitchFamily="34" charset="0"/>
              <a:buNone/>
            </a:pPr>
            <a:endParaRPr lang="en-US" altLang="en-US" sz="1600">
              <a:effectLst/>
            </a:endParaRPr>
          </a:p>
          <a:p>
            <a:pPr>
              <a:lnSpc>
                <a:spcPct val="80000"/>
              </a:lnSpc>
              <a:buFont typeface="Arial" panose="020B0604020202020204" pitchFamily="34" charset="0"/>
              <a:buNone/>
            </a:pPr>
            <a:r>
              <a:rPr lang="en-US" altLang="en-US" sz="1600">
                <a:effectLst/>
              </a:rPr>
              <a:t>D: Deficiencies- </a:t>
            </a:r>
            <a:r>
              <a:rPr lang="en-US" altLang="en-US" sz="1600">
                <a:solidFill>
                  <a:srgbClr val="FF3300"/>
                </a:solidFill>
                <a:effectLst/>
              </a:rPr>
              <a:t>Vitamin B12, hypovitaminosis, niacin,</a:t>
            </a:r>
            <a:r>
              <a:rPr lang="en-US" altLang="en-US" sz="1600">
                <a:effectLst/>
              </a:rPr>
              <a:t> thiamine</a:t>
            </a:r>
          </a:p>
          <a:p>
            <a:pPr>
              <a:lnSpc>
                <a:spcPct val="80000"/>
              </a:lnSpc>
              <a:buFont typeface="Arial" panose="020B0604020202020204" pitchFamily="34" charset="0"/>
              <a:buNone/>
            </a:pPr>
            <a:r>
              <a:rPr lang="en-US" altLang="en-US" sz="1600">
                <a:effectLst/>
              </a:rPr>
              <a:t>E: Environmental: Hypothermia, hyperthermia;</a:t>
            </a:r>
          </a:p>
          <a:p>
            <a:pPr>
              <a:lnSpc>
                <a:spcPct val="80000"/>
              </a:lnSpc>
              <a:buFont typeface="Arial" panose="020B0604020202020204" pitchFamily="34" charset="0"/>
              <a:buNone/>
            </a:pPr>
            <a:r>
              <a:rPr lang="en-US" altLang="en-US" sz="1600">
                <a:effectLst/>
              </a:rPr>
              <a:t>A: Acute Vascular - Hypertensive emergency, subarachnoid hemorrhage, </a:t>
            </a:r>
            <a:r>
              <a:rPr lang="en-US" altLang="en-US" sz="1600">
                <a:solidFill>
                  <a:srgbClr val="FF3300"/>
                </a:solidFill>
                <a:effectLst/>
              </a:rPr>
              <a:t>sagittal vein thrombosis</a:t>
            </a:r>
          </a:p>
          <a:p>
            <a:pPr>
              <a:lnSpc>
                <a:spcPct val="80000"/>
              </a:lnSpc>
              <a:buFont typeface="Arial" panose="020B0604020202020204" pitchFamily="34" charset="0"/>
              <a:buNone/>
            </a:pPr>
            <a:r>
              <a:rPr lang="en-US" altLang="en-US" sz="1600">
                <a:effectLst/>
              </a:rPr>
              <a:t>T: </a:t>
            </a:r>
            <a:r>
              <a:rPr lang="en-US" altLang="en-US" sz="1600">
                <a:solidFill>
                  <a:srgbClr val="FF3300"/>
                </a:solidFill>
                <a:effectLst/>
              </a:rPr>
              <a:t>Toxins/Drugs</a:t>
            </a:r>
            <a:r>
              <a:rPr lang="en-US" altLang="en-US" sz="1600">
                <a:effectLst/>
              </a:rPr>
              <a:t> - Medications, street drugs, alcohol, pesticides, industrial poisons (e.g., carbon monoxide, cyanide, solvents)</a:t>
            </a:r>
          </a:p>
          <a:p>
            <a:pPr>
              <a:lnSpc>
                <a:spcPct val="80000"/>
              </a:lnSpc>
              <a:buFont typeface="Arial" panose="020B0604020202020204" pitchFamily="34" charset="0"/>
              <a:buNone/>
            </a:pPr>
            <a:r>
              <a:rPr lang="en-US" altLang="en-US" sz="1600">
                <a:effectLst/>
              </a:rPr>
              <a:t>H: </a:t>
            </a:r>
            <a:r>
              <a:rPr lang="en-US" altLang="en-US" sz="1600">
                <a:solidFill>
                  <a:srgbClr val="FF3300"/>
                </a:solidFill>
                <a:effectLst/>
              </a:rPr>
              <a:t>Heavy Metals</a:t>
            </a:r>
            <a:r>
              <a:rPr lang="en-US" altLang="en-US" sz="1600">
                <a:effectLst/>
              </a:rPr>
              <a:t> - Lead, mercury, Iron</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Rot="1" noChangeArrowheads="1"/>
          </p:cNvSpPr>
          <p:nvPr>
            <p:ph type="title"/>
          </p:nvPr>
        </p:nvSpPr>
        <p:spPr>
          <a:xfrm>
            <a:off x="179388" y="2420938"/>
            <a:ext cx="8540750" cy="1143000"/>
          </a:xfrm>
        </p:spPr>
        <p:txBody>
          <a:bodyPr/>
          <a:lstStyle/>
          <a:p>
            <a:r>
              <a:rPr lang="en-CA" altLang="en-US" sz="5400" dirty="0" smtClean="0"/>
              <a:t>Thanks for your attention</a:t>
            </a:r>
            <a:endParaRPr lang="en-US" altLang="en-US" sz="54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rrowheads="1"/>
          </p:cNvSpPr>
          <p:nvPr>
            <p:ph type="title"/>
          </p:nvPr>
        </p:nvSpPr>
        <p:spPr/>
        <p:txBody>
          <a:bodyPr/>
          <a:lstStyle/>
          <a:p>
            <a:r>
              <a:rPr lang="en-CA" altLang="en-US"/>
              <a:t>Recognizing Altered LOC</a:t>
            </a:r>
            <a:endParaRPr lang="en-US" altLang="en-US"/>
          </a:p>
        </p:txBody>
      </p:sp>
      <p:sp>
        <p:nvSpPr>
          <p:cNvPr id="43011" name="Rectangle 3"/>
          <p:cNvSpPr>
            <a:spLocks noGrp="1" noRot="1" noChangeArrowheads="1"/>
          </p:cNvSpPr>
          <p:nvPr>
            <p:ph type="body" idx="1"/>
          </p:nvPr>
        </p:nvSpPr>
        <p:spPr/>
        <p:txBody>
          <a:bodyPr/>
          <a:lstStyle/>
          <a:p>
            <a:pPr>
              <a:buFont typeface="Arial" panose="020B0604020202020204" pitchFamily="34" charset="0"/>
              <a:buNone/>
            </a:pPr>
            <a:r>
              <a:rPr lang="en-US" altLang="en-US"/>
              <a:t>The evaluation of a patient’s mental status</a:t>
            </a:r>
          </a:p>
          <a:p>
            <a:pPr>
              <a:buFont typeface="Arial" panose="020B0604020202020204" pitchFamily="34" charset="0"/>
              <a:buNone/>
            </a:pPr>
            <a:r>
              <a:rPr lang="en-US" altLang="en-US"/>
              <a:t>involves an assessment of two factors: </a:t>
            </a:r>
          </a:p>
          <a:p>
            <a:pPr>
              <a:buFont typeface="Arial" panose="020B0604020202020204" pitchFamily="34" charset="0"/>
              <a:buNone/>
            </a:pPr>
            <a:endParaRPr lang="en-US" altLang="en-US"/>
          </a:p>
          <a:p>
            <a:pPr>
              <a:buFont typeface="Arial" panose="020B0604020202020204" pitchFamily="34" charset="0"/>
              <a:buNone/>
            </a:pPr>
            <a:r>
              <a:rPr lang="en-US" altLang="en-US"/>
              <a:t>1) level of consciousness</a:t>
            </a:r>
          </a:p>
          <a:p>
            <a:pPr>
              <a:buFont typeface="Arial" panose="020B0604020202020204" pitchFamily="34" charset="0"/>
              <a:buNone/>
            </a:pPr>
            <a:r>
              <a:rPr lang="en-US" altLang="en-US"/>
              <a:t>2) content of consciousness or cognitive function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rrowheads="1"/>
          </p:cNvSpPr>
          <p:nvPr>
            <p:ph type="title"/>
          </p:nvPr>
        </p:nvSpPr>
        <p:spPr/>
        <p:txBody>
          <a:bodyPr/>
          <a:lstStyle/>
          <a:p>
            <a:r>
              <a:rPr lang="en-CA" altLang="en-US"/>
              <a:t>Assessing Level of consciousness</a:t>
            </a:r>
            <a:endParaRPr lang="en-US" altLang="en-US"/>
          </a:p>
        </p:txBody>
      </p:sp>
      <p:sp>
        <p:nvSpPr>
          <p:cNvPr id="44035" name="Rectangle 3"/>
          <p:cNvSpPr>
            <a:spLocks noGrp="1" noRot="1" noChangeArrowheads="1"/>
          </p:cNvSpPr>
          <p:nvPr>
            <p:ph type="body" idx="1"/>
          </p:nvPr>
        </p:nvSpPr>
        <p:spPr/>
        <p:txBody>
          <a:bodyPr/>
          <a:lstStyle/>
          <a:p>
            <a:r>
              <a:rPr lang="en-CA" altLang="en-US"/>
              <a:t>Several scales have been created to assess LOC</a:t>
            </a:r>
          </a:p>
          <a:p>
            <a:r>
              <a:rPr lang="en-CA" altLang="en-US"/>
              <a:t>GCS, AVPU, ACDU, SMS</a:t>
            </a:r>
          </a:p>
          <a:p>
            <a:r>
              <a:rPr lang="en-CA" altLang="en-US"/>
              <a:t>GCS most common in Calgary</a:t>
            </a:r>
          </a:p>
          <a:p>
            <a:endParaRPr lang="en-US" alt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rrowheads="1"/>
          </p:cNvSpPr>
          <p:nvPr>
            <p:ph type="title"/>
          </p:nvPr>
        </p:nvSpPr>
        <p:spPr/>
        <p:txBody>
          <a:bodyPr/>
          <a:lstStyle/>
          <a:p>
            <a:r>
              <a:rPr lang="en-CA" altLang="en-US"/>
              <a:t>Glascow Coma Score</a:t>
            </a:r>
            <a:endParaRPr lang="en-US" altLang="en-US"/>
          </a:p>
        </p:txBody>
      </p:sp>
      <p:pic>
        <p:nvPicPr>
          <p:cNvPr id="4" name="Picture 3"/>
          <p:cNvPicPr>
            <a:picLocks noChangeAspect="1"/>
          </p:cNvPicPr>
          <p:nvPr/>
        </p:nvPicPr>
        <p:blipFill>
          <a:blip r:embed="rId3"/>
          <a:stretch>
            <a:fillRect/>
          </a:stretch>
        </p:blipFill>
        <p:spPr>
          <a:xfrm>
            <a:off x="130159" y="1998588"/>
            <a:ext cx="8780561" cy="285434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rrowheads="1"/>
          </p:cNvSpPr>
          <p:nvPr>
            <p:ph type="title"/>
          </p:nvPr>
        </p:nvSpPr>
        <p:spPr/>
        <p:txBody>
          <a:bodyPr/>
          <a:lstStyle/>
          <a:p>
            <a:r>
              <a:rPr lang="en-CA" altLang="en-US"/>
              <a:t>Simplified Motor Score</a:t>
            </a:r>
            <a:endParaRPr lang="en-US" altLang="en-US"/>
          </a:p>
        </p:txBody>
      </p:sp>
      <p:sp>
        <p:nvSpPr>
          <p:cNvPr id="48131" name="Rectangle 3"/>
          <p:cNvSpPr>
            <a:spLocks noGrp="1" noRot="1" noChangeArrowheads="1"/>
          </p:cNvSpPr>
          <p:nvPr>
            <p:ph type="body" idx="1"/>
          </p:nvPr>
        </p:nvSpPr>
        <p:spPr/>
        <p:txBody>
          <a:bodyPr/>
          <a:lstStyle/>
          <a:p>
            <a:r>
              <a:rPr lang="en-CA" altLang="en-US" sz="2800"/>
              <a:t>SMS is as good as GCS for predicting important clinical outcomes (</a:t>
            </a:r>
            <a:r>
              <a:rPr lang="en-US" altLang="en-US" sz="2800"/>
              <a:t>emergency intubation, clinically significant brain injury, neurosurgical intervention, and mortality) </a:t>
            </a:r>
            <a:r>
              <a:rPr lang="en-CA" altLang="en-US" sz="2800"/>
              <a:t>and has been found to have higher inter-rater reliability</a:t>
            </a:r>
            <a:endParaRPr lang="en-US" altLang="en-US" sz="2800"/>
          </a:p>
          <a:p>
            <a:r>
              <a:rPr lang="en-CA" altLang="en-US" sz="2800" b="1"/>
              <a:t>3 point scale: </a:t>
            </a:r>
          </a:p>
          <a:p>
            <a:pPr>
              <a:buFont typeface="Arial" panose="020B0604020202020204" pitchFamily="34" charset="0"/>
              <a:buNone/>
            </a:pPr>
            <a:r>
              <a:rPr lang="en-US" altLang="en-US" sz="2800" b="1"/>
              <a:t>obeys commands=2</a:t>
            </a:r>
          </a:p>
          <a:p>
            <a:pPr>
              <a:buFont typeface="Arial" panose="020B0604020202020204" pitchFamily="34" charset="0"/>
              <a:buNone/>
            </a:pPr>
            <a:r>
              <a:rPr lang="en-US" altLang="en-US" sz="2800" b="1"/>
              <a:t>localizes pain=1</a:t>
            </a:r>
          </a:p>
          <a:p>
            <a:pPr>
              <a:buFont typeface="Arial" panose="020B0604020202020204" pitchFamily="34" charset="0"/>
              <a:buNone/>
            </a:pPr>
            <a:r>
              <a:rPr lang="en-US" altLang="en-US" sz="2800" b="1"/>
              <a:t>withdrawals to pain or worse=0</a:t>
            </a:r>
            <a:r>
              <a:rPr lang="en-US" altLang="en-US" sz="2800"/>
              <a:t> </a:t>
            </a:r>
          </a:p>
        </p:txBody>
      </p:sp>
    </p:spTree>
  </p:cSld>
  <p:clrMapOvr>
    <a:masterClrMapping/>
  </p:clrMapOvr>
</p:sld>
</file>

<file path=ppt/theme/theme1.xml><?xml version="1.0" encoding="utf-8"?>
<a:theme xmlns:a="http://schemas.openxmlformats.org/drawingml/2006/main" name="Compass">
  <a:themeElements>
    <a:clrScheme name="Compass 2">
      <a:dk1>
        <a:srgbClr val="5B5D6B"/>
      </a:dk1>
      <a:lt1>
        <a:srgbClr val="FFFFFF"/>
      </a:lt1>
      <a:dk2>
        <a:srgbClr val="5A5C6C"/>
      </a:dk2>
      <a:lt2>
        <a:srgbClr val="FFFFCC"/>
      </a:lt2>
      <a:accent1>
        <a:srgbClr val="9966FF"/>
      </a:accent1>
      <a:accent2>
        <a:srgbClr val="9383B3"/>
      </a:accent2>
      <a:accent3>
        <a:srgbClr val="B5B5BA"/>
      </a:accent3>
      <a:accent4>
        <a:srgbClr val="DADADA"/>
      </a:accent4>
      <a:accent5>
        <a:srgbClr val="CAB8FF"/>
      </a:accent5>
      <a:accent6>
        <a:srgbClr val="8576A2"/>
      </a:accent6>
      <a:hlink>
        <a:srgbClr val="A3C145"/>
      </a:hlink>
      <a:folHlink>
        <a:srgbClr val="6FA9B7"/>
      </a:folHlink>
    </a:clrScheme>
    <a:fontScheme name="Compass">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Tahoma" panose="020B060403050404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Tahoma" panose="020B0604030504040204" pitchFamily="34" charset="0"/>
          </a:defRPr>
        </a:defPPr>
      </a:lstStyle>
    </a:lnDef>
  </a:objectDefaults>
  <a:extraClrSchemeLst>
    <a:extraClrScheme>
      <a:clrScheme name="Compass 1">
        <a:dk1>
          <a:srgbClr val="00007A"/>
        </a:dk1>
        <a:lt1>
          <a:srgbClr val="FFFFFF"/>
        </a:lt1>
        <a:dk2>
          <a:srgbClr val="000066"/>
        </a:dk2>
        <a:lt2>
          <a:srgbClr val="CCECFF"/>
        </a:lt2>
        <a:accent1>
          <a:srgbClr val="6F64C2"/>
        </a:accent1>
        <a:accent2>
          <a:srgbClr val="0089BA"/>
        </a:accent2>
        <a:accent3>
          <a:srgbClr val="AAAAB8"/>
        </a:accent3>
        <a:accent4>
          <a:srgbClr val="DADADA"/>
        </a:accent4>
        <a:accent5>
          <a:srgbClr val="BBB8DD"/>
        </a:accent5>
        <a:accent6>
          <a:srgbClr val="007CA8"/>
        </a:accent6>
        <a:hlink>
          <a:srgbClr val="66CCFF"/>
        </a:hlink>
        <a:folHlink>
          <a:srgbClr val="00CC99"/>
        </a:folHlink>
      </a:clrScheme>
      <a:clrMap bg1="dk2" tx1="lt1" bg2="dk1" tx2="lt2" accent1="accent1" accent2="accent2" accent3="accent3" accent4="accent4" accent5="accent5" accent6="accent6" hlink="hlink" folHlink="folHlink"/>
    </a:extraClrScheme>
    <a:extraClrScheme>
      <a:clrScheme name="Compass 2">
        <a:dk1>
          <a:srgbClr val="5B5D6B"/>
        </a:dk1>
        <a:lt1>
          <a:srgbClr val="FFFFFF"/>
        </a:lt1>
        <a:dk2>
          <a:srgbClr val="5A5C6C"/>
        </a:dk2>
        <a:lt2>
          <a:srgbClr val="FFFFCC"/>
        </a:lt2>
        <a:accent1>
          <a:srgbClr val="9966FF"/>
        </a:accent1>
        <a:accent2>
          <a:srgbClr val="9383B3"/>
        </a:accent2>
        <a:accent3>
          <a:srgbClr val="B5B5BA"/>
        </a:accent3>
        <a:accent4>
          <a:srgbClr val="DADADA"/>
        </a:accent4>
        <a:accent5>
          <a:srgbClr val="CAB8FF"/>
        </a:accent5>
        <a:accent6>
          <a:srgbClr val="8576A2"/>
        </a:accent6>
        <a:hlink>
          <a:srgbClr val="A3C145"/>
        </a:hlink>
        <a:folHlink>
          <a:srgbClr val="6FA9B7"/>
        </a:folHlink>
      </a:clrScheme>
      <a:clrMap bg1="dk2" tx1="lt1" bg2="dk1" tx2="lt2" accent1="accent1" accent2="accent2" accent3="accent3" accent4="accent4" accent5="accent5" accent6="accent6" hlink="hlink" folHlink="folHlink"/>
    </a:extraClrScheme>
    <a:extraClrScheme>
      <a:clrScheme name="Compass 3">
        <a:dk1>
          <a:srgbClr val="860000"/>
        </a:dk1>
        <a:lt1>
          <a:srgbClr val="FFFFFF"/>
        </a:lt1>
        <a:dk2>
          <a:srgbClr val="800000"/>
        </a:dk2>
        <a:lt2>
          <a:srgbClr val="FFFFCC"/>
        </a:lt2>
        <a:accent1>
          <a:srgbClr val="FF6600"/>
        </a:accent1>
        <a:accent2>
          <a:srgbClr val="FF9933"/>
        </a:accent2>
        <a:accent3>
          <a:srgbClr val="C0AAAA"/>
        </a:accent3>
        <a:accent4>
          <a:srgbClr val="DADADA"/>
        </a:accent4>
        <a:accent5>
          <a:srgbClr val="FFB8AA"/>
        </a:accent5>
        <a:accent6>
          <a:srgbClr val="E78A2D"/>
        </a:accent6>
        <a:hlink>
          <a:srgbClr val="FFCC00"/>
        </a:hlink>
        <a:folHlink>
          <a:srgbClr val="CC9900"/>
        </a:folHlink>
      </a:clrScheme>
      <a:clrMap bg1="dk2" tx1="lt1" bg2="dk1" tx2="lt2" accent1="accent1" accent2="accent2" accent3="accent3" accent4="accent4" accent5="accent5" accent6="accent6" hlink="hlink" folHlink="folHlink"/>
    </a:extraClrScheme>
    <a:extraClrScheme>
      <a:clrScheme name="Compass 4">
        <a:dk1>
          <a:srgbClr val="676A5C"/>
        </a:dk1>
        <a:lt1>
          <a:srgbClr val="FFFFFF"/>
        </a:lt1>
        <a:dk2>
          <a:srgbClr val="686B5D"/>
        </a:dk2>
        <a:lt2>
          <a:srgbClr val="FFFFCC"/>
        </a:lt2>
        <a:accent1>
          <a:srgbClr val="CC6600"/>
        </a:accent1>
        <a:accent2>
          <a:srgbClr val="809EA8"/>
        </a:accent2>
        <a:accent3>
          <a:srgbClr val="B9BAB6"/>
        </a:accent3>
        <a:accent4>
          <a:srgbClr val="DADADA"/>
        </a:accent4>
        <a:accent5>
          <a:srgbClr val="E2B8AA"/>
        </a:accent5>
        <a:accent6>
          <a:srgbClr val="738F98"/>
        </a:accent6>
        <a:hlink>
          <a:srgbClr val="DDBF4F"/>
        </a:hlink>
        <a:folHlink>
          <a:srgbClr val="B7B6A3"/>
        </a:folHlink>
      </a:clrScheme>
      <a:clrMap bg1="dk2" tx1="lt1" bg2="dk1" tx2="lt2" accent1="accent1" accent2="accent2" accent3="accent3" accent4="accent4" accent5="accent5" accent6="accent6" hlink="hlink" folHlink="folHlink"/>
    </a:extraClrScheme>
    <a:extraClrScheme>
      <a:clrScheme name="Compass 5">
        <a:dk1>
          <a:srgbClr val="AC835E"/>
        </a:dk1>
        <a:lt1>
          <a:srgbClr val="FFFFFF"/>
        </a:lt1>
        <a:dk2>
          <a:srgbClr val="AE8764"/>
        </a:dk2>
        <a:lt2>
          <a:srgbClr val="FFFFCC"/>
        </a:lt2>
        <a:accent1>
          <a:srgbClr val="CC6600"/>
        </a:accent1>
        <a:accent2>
          <a:srgbClr val="FF5050"/>
        </a:accent2>
        <a:accent3>
          <a:srgbClr val="D3C3B8"/>
        </a:accent3>
        <a:accent4>
          <a:srgbClr val="DADADA"/>
        </a:accent4>
        <a:accent5>
          <a:srgbClr val="E2B8AA"/>
        </a:accent5>
        <a:accent6>
          <a:srgbClr val="E74848"/>
        </a:accent6>
        <a:hlink>
          <a:srgbClr val="FFCC99"/>
        </a:hlink>
        <a:folHlink>
          <a:srgbClr val="FF9966"/>
        </a:folHlink>
      </a:clrScheme>
      <a:clrMap bg1="dk2" tx1="lt1" bg2="dk1" tx2="lt2" accent1="accent1" accent2="accent2" accent3="accent3" accent4="accent4" accent5="accent5" accent6="accent6" hlink="hlink" folHlink="folHlink"/>
    </a:extraClrScheme>
    <a:extraClrScheme>
      <a:clrScheme name="Compass 6">
        <a:dk1>
          <a:srgbClr val="526133"/>
        </a:dk1>
        <a:lt1>
          <a:srgbClr val="FFFFFF"/>
        </a:lt1>
        <a:dk2>
          <a:srgbClr val="4E5D31"/>
        </a:dk2>
        <a:lt2>
          <a:srgbClr val="FFFFCC"/>
        </a:lt2>
        <a:accent1>
          <a:srgbClr val="99CC00"/>
        </a:accent1>
        <a:accent2>
          <a:srgbClr val="7A9505"/>
        </a:accent2>
        <a:accent3>
          <a:srgbClr val="B2B6AD"/>
        </a:accent3>
        <a:accent4>
          <a:srgbClr val="DADADA"/>
        </a:accent4>
        <a:accent5>
          <a:srgbClr val="CAE2AA"/>
        </a:accent5>
        <a:accent6>
          <a:srgbClr val="6E8704"/>
        </a:accent6>
        <a:hlink>
          <a:srgbClr val="FFCC00"/>
        </a:hlink>
        <a:folHlink>
          <a:srgbClr val="CCCC00"/>
        </a:folHlink>
      </a:clrScheme>
      <a:clrMap bg1="dk2" tx1="lt1" bg2="dk1" tx2="lt2" accent1="accent1" accent2="accent2" accent3="accent3" accent4="accent4" accent5="accent5" accent6="accent6" hlink="hlink" folHlink="folHlink"/>
    </a:extraClrScheme>
    <a:extraClrScheme>
      <a:clrScheme name="Compass 7">
        <a:dk1>
          <a:srgbClr val="000000"/>
        </a:dk1>
        <a:lt1>
          <a:srgbClr val="DDDCC5"/>
        </a:lt1>
        <a:dk2>
          <a:srgbClr val="95934B"/>
        </a:dk2>
        <a:lt2>
          <a:srgbClr val="DBDAC3"/>
        </a:lt2>
        <a:accent1>
          <a:srgbClr val="EAEBE1"/>
        </a:accent1>
        <a:accent2>
          <a:srgbClr val="9DB0B7"/>
        </a:accent2>
        <a:accent3>
          <a:srgbClr val="EBEBDF"/>
        </a:accent3>
        <a:accent4>
          <a:srgbClr val="000000"/>
        </a:accent4>
        <a:accent5>
          <a:srgbClr val="F3F3EE"/>
        </a:accent5>
        <a:accent6>
          <a:srgbClr val="8E9FA6"/>
        </a:accent6>
        <a:hlink>
          <a:srgbClr val="009900"/>
        </a:hlink>
        <a:folHlink>
          <a:srgbClr val="808000"/>
        </a:folHlink>
      </a:clrScheme>
      <a:clrMap bg1="lt1" tx1="dk1" bg2="lt2" tx2="dk2" accent1="accent1" accent2="accent2" accent3="accent3" accent4="accent4" accent5="accent5" accent6="accent6" hlink="hlink" folHlink="folHlink"/>
    </a:extraClrScheme>
    <a:extraClrScheme>
      <a:clrScheme name="Compass 8">
        <a:dk1>
          <a:srgbClr val="007E7B"/>
        </a:dk1>
        <a:lt1>
          <a:srgbClr val="FFFFFF"/>
        </a:lt1>
        <a:dk2>
          <a:srgbClr val="008080"/>
        </a:dk2>
        <a:lt2>
          <a:srgbClr val="FFFF99"/>
        </a:lt2>
        <a:accent1>
          <a:srgbClr val="33CCCC"/>
        </a:accent1>
        <a:accent2>
          <a:srgbClr val="00CC66"/>
        </a:accent2>
        <a:accent3>
          <a:srgbClr val="AAC0C0"/>
        </a:accent3>
        <a:accent4>
          <a:srgbClr val="DADADA"/>
        </a:accent4>
        <a:accent5>
          <a:srgbClr val="ADE2E2"/>
        </a:accent5>
        <a:accent6>
          <a:srgbClr val="00B95C"/>
        </a:accent6>
        <a:hlink>
          <a:srgbClr val="CCFFCC"/>
        </a:hlink>
        <a:folHlink>
          <a:srgbClr val="FFFFCC"/>
        </a:folHlink>
      </a:clrScheme>
      <a:clrMap bg1="dk2" tx1="lt1" bg2="dk1" tx2="lt2" accent1="accent1" accent2="accent2" accent3="accent3" accent4="accent4" accent5="accent5" accent6="accent6" hlink="hlink" folHlink="folHlink"/>
    </a:extraClrScheme>
    <a:extraClrScheme>
      <a:clrScheme name="Compass 9">
        <a:dk1>
          <a:srgbClr val="000000"/>
        </a:dk1>
        <a:lt1>
          <a:srgbClr val="FFFFFF"/>
        </a:lt1>
        <a:dk2>
          <a:srgbClr val="000000"/>
        </a:dk2>
        <a:lt2>
          <a:srgbClr val="FEFEFE"/>
        </a:lt2>
        <a:accent1>
          <a:srgbClr val="E1E1FF"/>
        </a:accent1>
        <a:accent2>
          <a:srgbClr val="D9FFF8"/>
        </a:accent2>
        <a:accent3>
          <a:srgbClr val="FFFFFF"/>
        </a:accent3>
        <a:accent4>
          <a:srgbClr val="000000"/>
        </a:accent4>
        <a:accent5>
          <a:srgbClr val="EEEEFF"/>
        </a:accent5>
        <a:accent6>
          <a:srgbClr val="C4E7E1"/>
        </a:accent6>
        <a:hlink>
          <a:srgbClr val="9966FF"/>
        </a:hlink>
        <a:folHlink>
          <a:srgbClr val="666699"/>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Compass</Template>
  <TotalTime>2352</TotalTime>
  <Words>3244</Words>
  <Application>Microsoft Office PowerPoint</Application>
  <PresentationFormat>On-screen Show (4:3)</PresentationFormat>
  <Paragraphs>429</Paragraphs>
  <Slides>53</Slides>
  <Notes>28</Notes>
  <HiddenSlides>0</HiddenSlides>
  <MMClips>1</MMClips>
  <ScaleCrop>false</ScaleCrop>
  <HeadingPairs>
    <vt:vector size="4" baseType="variant">
      <vt:variant>
        <vt:lpstr>Theme</vt:lpstr>
      </vt:variant>
      <vt:variant>
        <vt:i4>1</vt:i4>
      </vt:variant>
      <vt:variant>
        <vt:lpstr>Slide Titles</vt:lpstr>
      </vt:variant>
      <vt:variant>
        <vt:i4>53</vt:i4>
      </vt:variant>
    </vt:vector>
  </HeadingPairs>
  <TitlesOfParts>
    <vt:vector size="54" baseType="lpstr">
      <vt:lpstr>Compass</vt:lpstr>
      <vt:lpstr>Approach to Altered LOC</vt:lpstr>
      <vt:lpstr>Objectives</vt:lpstr>
      <vt:lpstr>What is not included? </vt:lpstr>
      <vt:lpstr>Definitions – Altered LOC</vt:lpstr>
      <vt:lpstr>Pathophysiology</vt:lpstr>
      <vt:lpstr>Recognizing Altered LOC</vt:lpstr>
      <vt:lpstr>Assessing Level of consciousness</vt:lpstr>
      <vt:lpstr>Glascow Coma Score</vt:lpstr>
      <vt:lpstr>Simplified Motor Score</vt:lpstr>
      <vt:lpstr>Now that you have made the diagnosis – what next?</vt:lpstr>
      <vt:lpstr>Differential diagnosis</vt:lpstr>
      <vt:lpstr>However…..</vt:lpstr>
      <vt:lpstr>PowerPoint Presentation</vt:lpstr>
      <vt:lpstr>Airway</vt:lpstr>
      <vt:lpstr>Breathing</vt:lpstr>
      <vt:lpstr>Circulation</vt:lpstr>
      <vt:lpstr>Circulation cont</vt:lpstr>
      <vt:lpstr>Hot and Altered</vt:lpstr>
      <vt:lpstr>Cold and Altered</vt:lpstr>
      <vt:lpstr>Glucose</vt:lpstr>
      <vt:lpstr>Coma cocktail - DONT</vt:lpstr>
      <vt:lpstr>Raised ICP?</vt:lpstr>
      <vt:lpstr>Treat Fever</vt:lpstr>
      <vt:lpstr>Consider early antibiotics for sepsis/menigitis</vt:lpstr>
      <vt:lpstr>Drug therapy for agitated patients</vt:lpstr>
      <vt:lpstr>Now that you have treated life threatening emergencies and have calmed the patient down….. Time to figure out what is going on</vt:lpstr>
      <vt:lpstr>History</vt:lpstr>
      <vt:lpstr>Collateral</vt:lpstr>
      <vt:lpstr>Baseline</vt:lpstr>
      <vt:lpstr>Change in Mental Status</vt:lpstr>
      <vt:lpstr>PMHx</vt:lpstr>
      <vt:lpstr>Meds/toxins</vt:lpstr>
      <vt:lpstr>Meds to watch for</vt:lpstr>
      <vt:lpstr>Social History</vt:lpstr>
      <vt:lpstr>Review of Symptoms</vt:lpstr>
      <vt:lpstr>Physical Exam</vt:lpstr>
      <vt:lpstr>PowerPoint Presentation</vt:lpstr>
      <vt:lpstr>PowerPoint Presentation</vt:lpstr>
      <vt:lpstr>PowerPoint Presentation</vt:lpstr>
      <vt:lpstr>Neuro</vt:lpstr>
      <vt:lpstr>Skin</vt:lpstr>
      <vt:lpstr>HEENT</vt:lpstr>
      <vt:lpstr>Cardiac/Resp/Abdo</vt:lpstr>
      <vt:lpstr>Syndromes</vt:lpstr>
      <vt:lpstr>Mental Status exam?</vt:lpstr>
      <vt:lpstr>Comatose patients</vt:lpstr>
      <vt:lpstr>Bloodwork</vt:lpstr>
      <vt:lpstr>Blood gas</vt:lpstr>
      <vt:lpstr>Urine</vt:lpstr>
      <vt:lpstr>Ancillary studies</vt:lpstr>
      <vt:lpstr>when is it okay to defer the CT scan?</vt:lpstr>
      <vt:lpstr>Differential diagnosis</vt:lpstr>
      <vt:lpstr>Thanks for your attention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Approach to Altered LOC</dc:title>
  <dc:creator>Gabriel Piper</dc:creator>
  <cp:lastModifiedBy>MRT Pack 20 DVDs</cp:lastModifiedBy>
  <cp:revision>29</cp:revision>
  <dcterms:created xsi:type="dcterms:W3CDTF">2011-03-20T18:27:06Z</dcterms:created>
  <dcterms:modified xsi:type="dcterms:W3CDTF">2017-01-17T20:06:56Z</dcterms:modified>
</cp:coreProperties>
</file>