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DCA-D667-4B6A-B8CB-80B2B0982DB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C984-0BF8-4947-B702-F706B8F09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2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DCA-D667-4B6A-B8CB-80B2B0982DB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C984-0BF8-4947-B702-F706B8F09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4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DCA-D667-4B6A-B8CB-80B2B0982DB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C984-0BF8-4947-B702-F706B8F09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1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DCA-D667-4B6A-B8CB-80B2B0982DB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C984-0BF8-4947-B702-F706B8F09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8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DCA-D667-4B6A-B8CB-80B2B0982DB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C984-0BF8-4947-B702-F706B8F09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8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DCA-D667-4B6A-B8CB-80B2B0982DB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C984-0BF8-4947-B702-F706B8F09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7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DCA-D667-4B6A-B8CB-80B2B0982DB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C984-0BF8-4947-B702-F706B8F09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5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DCA-D667-4B6A-B8CB-80B2B0982DB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C984-0BF8-4947-B702-F706B8F09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8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DCA-D667-4B6A-B8CB-80B2B0982DB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C984-0BF8-4947-B702-F706B8F09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DCA-D667-4B6A-B8CB-80B2B0982DB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C984-0BF8-4947-B702-F706B8F09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9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DCA-D667-4B6A-B8CB-80B2B0982DB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C984-0BF8-4947-B702-F706B8F09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5DCA-D667-4B6A-B8CB-80B2B0982DB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C984-0BF8-4947-B702-F706B8F09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7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14400"/>
            <a:ext cx="85343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/>
              <a:t>* سرعت </a:t>
            </a:r>
            <a:r>
              <a:rPr lang="fa-IR" sz="2400" dirty="0"/>
              <a:t>تزريق در بالغين</a:t>
            </a:r>
            <a:r>
              <a:rPr lang="fa-IR" sz="2400" dirty="0" smtClean="0"/>
              <a:t>: 200- 300 میلی لیتر در ساعت</a:t>
            </a:r>
          </a:p>
          <a:p>
            <a:pPr algn="r" rtl="1"/>
            <a:r>
              <a:rPr lang="fa-IR" sz="2400" dirty="0" smtClean="0"/>
              <a:t>* سرعت </a:t>
            </a:r>
            <a:r>
              <a:rPr lang="fa-IR" sz="2400" dirty="0"/>
              <a:t>تزريق در بچه ها</a:t>
            </a:r>
            <a:r>
              <a:rPr lang="fa-IR" sz="2400" dirty="0" smtClean="0"/>
              <a:t>: 60-120 میلی لیتر در ساعت </a:t>
            </a:r>
          </a:p>
          <a:p>
            <a:pPr algn="r" rtl="1"/>
            <a:r>
              <a:rPr lang="fa-IR" sz="2400" dirty="0"/>
              <a:t>*بايد از طريق </a:t>
            </a:r>
            <a:r>
              <a:rPr lang="fa-IR" sz="2400" dirty="0" smtClean="0"/>
              <a:t>فيلتر 170 – 260 میکرونی یعنی صافی استاندارد تزریق شود .</a:t>
            </a:r>
          </a:p>
          <a:p>
            <a:pPr algn="r" rtl="1"/>
            <a:r>
              <a:rPr lang="fa-IR" sz="2400" b="1" dirty="0"/>
              <a:t>*</a:t>
            </a:r>
            <a:r>
              <a:rPr lang="fa-IR" sz="2400" dirty="0"/>
              <a:t>ميزان درماني پلاسما جهت تصحيح فاكتورهاي </a:t>
            </a:r>
            <a:r>
              <a:rPr lang="fa-IR" sz="2400" dirty="0" smtClean="0"/>
              <a:t>انعقادي 10 – 20 سی سی به ازای هر کیلوگرم وزن بدن بیمار است .</a:t>
            </a:r>
          </a:p>
          <a:p>
            <a:pPr marL="342900" indent="-342900" algn="r" rtl="1">
              <a:buFont typeface="Arial" charset="0"/>
              <a:buChar char="•"/>
            </a:pPr>
            <a:r>
              <a:rPr lang="fa-IR" sz="2400" b="1" dirty="0" smtClean="0">
                <a:solidFill>
                  <a:srgbClr val="FF0000"/>
                </a:solidFill>
              </a:rPr>
              <a:t>درتزريق پلاسما احتياجي به كراس مچ نيست ولي همگروهي سيستم خونی بین دهنده و گیرنده باید رعایت کرد .</a:t>
            </a:r>
          </a:p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 </a:t>
            </a:r>
            <a:r>
              <a:rPr lang="fa-IR" sz="2400" b="1" dirty="0" smtClean="0">
                <a:solidFill>
                  <a:srgbClr val="002060"/>
                </a:solidFill>
              </a:rPr>
              <a:t>- چنانچه پلاسمای همگروه با بیمار یافت نشود میتوان از پلاسمای اهداکننده </a:t>
            </a:r>
            <a:r>
              <a:rPr lang="en-US" sz="2400" b="1" dirty="0" smtClean="0">
                <a:solidFill>
                  <a:srgbClr val="002060"/>
                </a:solidFill>
              </a:rPr>
              <a:t>AB</a:t>
            </a:r>
            <a:r>
              <a:rPr lang="fa-IR" sz="2400" b="1" dirty="0" smtClean="0">
                <a:solidFill>
                  <a:srgbClr val="002060"/>
                </a:solidFill>
              </a:rPr>
              <a:t> به عنوان دهنده همگانی استفاده کرد .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400" dirty="0"/>
              <a:t>تجويز روتين </a:t>
            </a:r>
            <a:r>
              <a:rPr lang="en-US" sz="2400" dirty="0" err="1"/>
              <a:t>RhIG</a:t>
            </a:r>
            <a:r>
              <a:rPr lang="en-US" sz="2400" dirty="0"/>
              <a:t> </a:t>
            </a:r>
            <a:r>
              <a:rPr lang="fa-IR" sz="2400" dirty="0" smtClean="0"/>
              <a:t>بعد </a:t>
            </a:r>
            <a:r>
              <a:rPr lang="fa-IR" sz="2400" dirty="0"/>
              <a:t>از تزريق حجم هاي نسبتا كوچك پلاسما انديكاسيون نداشته اگرچه منطقي است در </a:t>
            </a:r>
            <a:r>
              <a:rPr lang="fa-IR" sz="2400" dirty="0" smtClean="0"/>
              <a:t>خانمهاي</a:t>
            </a:r>
            <a:r>
              <a:rPr lang="en-US" sz="2400" dirty="0"/>
              <a:t> Rh</a:t>
            </a:r>
            <a:r>
              <a:rPr lang="en-US" sz="2400" dirty="0" smtClean="0"/>
              <a:t> </a:t>
            </a:r>
            <a:r>
              <a:rPr lang="fa-IR" sz="2400" dirty="0" smtClean="0"/>
              <a:t>منفی </a:t>
            </a:r>
            <a:r>
              <a:rPr lang="fa-IR" sz="2400" dirty="0"/>
              <a:t>در سنين باروري كه </a:t>
            </a:r>
            <a:r>
              <a:rPr lang="fa-IR" sz="2400" dirty="0" smtClean="0"/>
              <a:t>تحت</a:t>
            </a:r>
            <a:r>
              <a:rPr lang="en-US" sz="2400" dirty="0"/>
              <a:t> plasma exchange</a:t>
            </a:r>
            <a:r>
              <a:rPr lang="en-US" sz="2400" dirty="0" smtClean="0"/>
              <a:t> </a:t>
            </a:r>
            <a:r>
              <a:rPr lang="fa-IR" sz="2400" dirty="0" smtClean="0"/>
              <a:t> قرار میگیرند </a:t>
            </a:r>
            <a:r>
              <a:rPr lang="fa-IR" sz="2400" dirty="0"/>
              <a:t>هر 3هفته </a:t>
            </a:r>
            <a:r>
              <a:rPr lang="fa-IR" sz="2400" dirty="0" smtClean="0"/>
              <a:t>يكبار</a:t>
            </a:r>
            <a:r>
              <a:rPr lang="fa-IR" sz="2400" dirty="0"/>
              <a:t> به ميزان 50 ميكروگرم</a:t>
            </a:r>
            <a:r>
              <a:rPr lang="fa-IR" sz="2400" dirty="0" smtClean="0"/>
              <a:t> </a:t>
            </a:r>
            <a:r>
              <a:rPr lang="en-US" sz="2400" dirty="0" err="1"/>
              <a:t>RhIG</a:t>
            </a:r>
            <a:r>
              <a:rPr lang="fa-IR" sz="2400" dirty="0" smtClean="0"/>
              <a:t> هستند دريافت </a:t>
            </a:r>
            <a:r>
              <a:rPr lang="fa-IR" sz="2400" dirty="0"/>
              <a:t>نمايند. </a:t>
            </a:r>
          </a:p>
          <a:p>
            <a:pPr algn="r" rtl="1"/>
            <a:endParaRPr lang="fa-IR" sz="2400" b="1" dirty="0" smtClean="0">
              <a:solidFill>
                <a:srgbClr val="002060"/>
              </a:solidFill>
            </a:endParaRPr>
          </a:p>
          <a:p>
            <a:pPr algn="r"/>
            <a:r>
              <a:rPr lang="fa-IR" sz="2400" b="1" dirty="0" smtClean="0">
                <a:solidFill>
                  <a:srgbClr val="FF0000"/>
                </a:solidFill>
              </a:rPr>
              <a:t>  </a:t>
            </a:r>
            <a:endParaRPr lang="fa-IR" sz="2400" b="1" dirty="0" smtClean="0">
              <a:solidFill>
                <a:srgbClr val="002060"/>
              </a:solidFill>
            </a:endParaRPr>
          </a:p>
          <a:p>
            <a:pPr algn="r"/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>
                <a:solidFill>
                  <a:srgbClr val="002060"/>
                </a:solidFill>
              </a:rPr>
              <a:t>انديكاسيون هاي مهم تزريق </a:t>
            </a:r>
            <a:r>
              <a:rPr lang="fa-IR" sz="4000" b="1" dirty="0" smtClean="0">
                <a:solidFill>
                  <a:srgbClr val="002060"/>
                </a:solidFill>
              </a:rPr>
              <a:t>پلاسما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800" dirty="0" smtClean="0"/>
              <a:t>  كمبود </a:t>
            </a:r>
            <a:r>
              <a:rPr lang="fa-IR" sz="2800" dirty="0"/>
              <a:t>چندين فاكتور انعقادي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dirty="0"/>
              <a:t> </a:t>
            </a:r>
            <a:r>
              <a:rPr lang="fa-IR" sz="2800" dirty="0" smtClean="0"/>
              <a:t> كوآگولوپاتي رقتي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dirty="0"/>
              <a:t> </a:t>
            </a:r>
            <a:r>
              <a:rPr lang="fa-IR" sz="2800" dirty="0" smtClean="0"/>
              <a:t>خونريزي </a:t>
            </a:r>
            <a:r>
              <a:rPr lang="fa-IR" sz="2800" dirty="0"/>
              <a:t>در بيماري </a:t>
            </a:r>
            <a:r>
              <a:rPr lang="fa-IR" sz="2800" dirty="0" smtClean="0"/>
              <a:t>كبدي</a:t>
            </a:r>
          </a:p>
          <a:p>
            <a:pPr algn="r" rtl="1">
              <a:buFont typeface="Wingdings" pitchFamily="2" charset="2"/>
              <a:buChar char="q"/>
            </a:pPr>
            <a:r>
              <a:rPr lang="en-US" sz="2800" dirty="0" smtClean="0"/>
              <a:t>DIC</a:t>
            </a:r>
            <a:r>
              <a:rPr lang="fa-IR" sz="2800" dirty="0" smtClean="0"/>
              <a:t> 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dirty="0" smtClean="0"/>
              <a:t> برگشت </a:t>
            </a:r>
            <a:r>
              <a:rPr lang="fa-IR" sz="2800" dirty="0"/>
              <a:t>سريع اثر وارفارين درموارد خونريزي يا نياز به </a:t>
            </a:r>
            <a:r>
              <a:rPr lang="fa-IR" sz="2800" dirty="0" smtClean="0"/>
              <a:t>جراحي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dirty="0" smtClean="0"/>
              <a:t> </a:t>
            </a:r>
            <a:r>
              <a:rPr lang="en-US" sz="2800" dirty="0" smtClean="0"/>
              <a:t>TTP</a:t>
            </a:r>
            <a:endParaRPr lang="fa-IR" sz="2800" dirty="0" smtClean="0"/>
          </a:p>
          <a:p>
            <a:pPr algn="r" rtl="1">
              <a:buFont typeface="Wingdings" pitchFamily="2" charset="2"/>
              <a:buChar char="q"/>
            </a:pPr>
            <a:r>
              <a:rPr lang="fa-IR" sz="2800" dirty="0"/>
              <a:t> </a:t>
            </a:r>
            <a:r>
              <a:rPr lang="en-US" sz="2800" dirty="0" smtClean="0"/>
              <a:t>PT </a:t>
            </a:r>
            <a:r>
              <a:rPr lang="fa-IR" sz="2800" dirty="0" smtClean="0"/>
              <a:t> و </a:t>
            </a:r>
            <a:r>
              <a:rPr lang="en-US" sz="2800" dirty="0" smtClean="0"/>
              <a:t>PTT </a:t>
            </a:r>
            <a:r>
              <a:rPr lang="fa-IR" sz="2800" dirty="0" smtClean="0"/>
              <a:t> بیش از 1/5 برابر میانگین طیف مرجع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dirty="0"/>
              <a:t>كمبود فاكتورهاي انعقادي (در صورت عدم دسترسي به كنسانتره </a:t>
            </a:r>
            <a:r>
              <a:rPr lang="fa-IR" sz="2800" dirty="0" smtClean="0"/>
              <a:t>فاكتور)</a:t>
            </a:r>
          </a:p>
        </p:txBody>
      </p:sp>
    </p:spTree>
    <p:extLst>
      <p:ext uri="{BB962C8B-B14F-4D97-AF65-F5344CB8AC3E}">
        <p14:creationId xmlns:p14="http://schemas.microsoft.com/office/powerpoint/2010/main" val="39585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53400" cy="1066800"/>
          </a:xfrm>
        </p:spPr>
        <p:txBody>
          <a:bodyPr>
            <a:normAutofit/>
          </a:bodyPr>
          <a:lstStyle/>
          <a:p>
            <a:r>
              <a:rPr lang="fa-IR" sz="4000" b="1" dirty="0">
                <a:solidFill>
                  <a:srgbClr val="002060"/>
                </a:solidFill>
              </a:rPr>
              <a:t>كنترا انديكاسيون هاي تزريق پلاسما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fa-IR" dirty="0"/>
              <a:t>افزايش </a:t>
            </a:r>
            <a:r>
              <a:rPr lang="fa-IR" dirty="0" smtClean="0"/>
              <a:t>حجم</a:t>
            </a:r>
          </a:p>
          <a:p>
            <a:pPr algn="r" rt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fa-IR" dirty="0" smtClean="0"/>
              <a:t>جايگزيني ايمونوگلوبولين ها در نقص ايمني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solidFill>
                  <a:srgbClr val="C00000"/>
                </a:solidFill>
              </a:rPr>
              <a:t>حمايت </a:t>
            </a:r>
            <a:r>
              <a:rPr lang="fa-IR" dirty="0">
                <a:solidFill>
                  <a:srgbClr val="C00000"/>
                </a:solidFill>
              </a:rPr>
              <a:t>تغذيه اي</a:t>
            </a:r>
          </a:p>
          <a:p>
            <a:pPr algn="r" rt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fa-IR" dirty="0" smtClean="0"/>
              <a:t>ترميم </a:t>
            </a:r>
            <a:r>
              <a:rPr lang="fa-IR" dirty="0"/>
              <a:t>زخم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C00000"/>
                </a:solidFill>
              </a:rPr>
              <a:t>كرايو پرسيپيتات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/>
              <a:t>حجم هر واحد تقريبا 15 ميلي ليتر </a:t>
            </a:r>
            <a:r>
              <a:rPr lang="fa-IR" sz="2400" dirty="0" smtClean="0"/>
              <a:t>است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/>
              <a:t>كرايو بخشي از پلاسماي تازه بوده كه در سرما غير محلول </a:t>
            </a:r>
            <a:r>
              <a:rPr lang="fa-IR" sz="2400" dirty="0" smtClean="0"/>
              <a:t>است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/>
              <a:t>كرايو را پس از </a:t>
            </a:r>
            <a:r>
              <a:rPr lang="fa-IR" sz="2400" dirty="0" smtClean="0"/>
              <a:t>تهيه بايد </a:t>
            </a:r>
            <a:r>
              <a:rPr lang="fa-IR" sz="2400" dirty="0"/>
              <a:t>هرچه زودتر مصرف نمود و يا حداكثر در عرض دو ساعت پس از تهيه در دماي 30 - درجه سانتي گراد منجمد </a:t>
            </a:r>
            <a:r>
              <a:rPr lang="fa-IR" sz="2400" dirty="0" smtClean="0"/>
              <a:t>شود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/>
              <a:t>كرايو </a:t>
            </a:r>
            <a:r>
              <a:rPr lang="fa-IR" sz="2400" dirty="0"/>
              <a:t>بايد از طريق فيلتر </a:t>
            </a:r>
            <a:r>
              <a:rPr lang="fa-IR" sz="2400" dirty="0" smtClean="0"/>
              <a:t>170- 260ميكروني </a:t>
            </a:r>
            <a:r>
              <a:rPr lang="fa-IR" sz="2400" dirty="0"/>
              <a:t>( صافي استاندارد) تزريق شود.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/>
              <a:t>فرآورده بايد در دماي 25 - درجه سانتي گراد و پايين ترحداكثر تا سه سال نگهداري </a:t>
            </a:r>
            <a:r>
              <a:rPr lang="fa-IR" sz="2400" dirty="0" smtClean="0"/>
              <a:t>شود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/>
              <a:t>.در دماي 18 - درجه تا سه ماه </a:t>
            </a:r>
            <a:r>
              <a:rPr lang="fa-IR" sz="2400" dirty="0" smtClean="0"/>
              <a:t>قابل </a:t>
            </a:r>
            <a:r>
              <a:rPr lang="fa-IR" sz="2400" dirty="0"/>
              <a:t>نگهداري است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5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7162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Wingdings" pitchFamily="2" charset="2"/>
              <a:buChar char="v"/>
            </a:pPr>
            <a:r>
              <a:rPr lang="fa-IR" sz="3600" b="1" dirty="0">
                <a:solidFill>
                  <a:srgbClr val="C00000"/>
                </a:solidFill>
              </a:rPr>
              <a:t>براي مصرف كرايو ابتدا بايد در 37 درجه سانتي گراد ذوب شود و پس از ذوب شدن نبايد دوباره منجمد گردد و لازم است هر چه سريعتر مصرف گردد</a:t>
            </a:r>
            <a:r>
              <a:rPr lang="en-US" sz="3600" b="1" dirty="0" smtClean="0">
                <a:solidFill>
                  <a:srgbClr val="C00000"/>
                </a:solidFill>
              </a:rPr>
              <a:t>. </a:t>
            </a:r>
            <a:endParaRPr lang="fa-IR" sz="3600" b="1" dirty="0">
              <a:solidFill>
                <a:srgbClr val="C00000"/>
              </a:solidFill>
            </a:endParaRPr>
          </a:p>
          <a:p>
            <a:pPr algn="r" rtl="1"/>
            <a:r>
              <a:rPr lang="fa-IR" sz="3600" b="1" dirty="0" smtClean="0">
                <a:solidFill>
                  <a:srgbClr val="C00000"/>
                </a:solidFill>
              </a:rPr>
              <a:t>پس </a:t>
            </a:r>
            <a:r>
              <a:rPr lang="fa-IR" sz="3600" b="1" dirty="0">
                <a:solidFill>
                  <a:srgbClr val="C00000"/>
                </a:solidFill>
              </a:rPr>
              <a:t>از ذوب شدن فقط حداكثرتا 6 ساعت در دماي اتاق </a:t>
            </a:r>
            <a:r>
              <a:rPr lang="fa-IR" sz="3600" b="1" dirty="0" smtClean="0">
                <a:solidFill>
                  <a:srgbClr val="C00000"/>
                </a:solidFill>
              </a:rPr>
              <a:t>قابل </a:t>
            </a:r>
            <a:r>
              <a:rPr lang="fa-IR" sz="3600" b="1" dirty="0">
                <a:solidFill>
                  <a:srgbClr val="C00000"/>
                </a:solidFill>
              </a:rPr>
              <a:t>نگهداري </a:t>
            </a:r>
            <a:r>
              <a:rPr lang="fa-IR" sz="3600" b="1" dirty="0" smtClean="0">
                <a:solidFill>
                  <a:srgbClr val="C00000"/>
                </a:solidFill>
              </a:rPr>
              <a:t>است</a:t>
            </a:r>
          </a:p>
          <a:p>
            <a:pPr marL="571500" indent="-571500" algn="r" rtl="1">
              <a:buFont typeface="Wingdings" pitchFamily="2" charset="2"/>
              <a:buChar char="v"/>
            </a:pPr>
            <a:r>
              <a:rPr lang="fa-IR" sz="3600" b="1" dirty="0">
                <a:solidFill>
                  <a:srgbClr val="002060"/>
                </a:solidFill>
              </a:rPr>
              <a:t>انجام آزمايش سازگاري قبل از تزريق </a:t>
            </a:r>
            <a:r>
              <a:rPr lang="fa-IR" sz="3600" b="1" dirty="0" smtClean="0">
                <a:solidFill>
                  <a:srgbClr val="002060"/>
                </a:solidFill>
              </a:rPr>
              <a:t>لازم </a:t>
            </a:r>
            <a:r>
              <a:rPr lang="fa-IR" sz="3600" b="1" dirty="0">
                <a:solidFill>
                  <a:schemeClr val="tx2"/>
                </a:solidFill>
              </a:rPr>
              <a:t>نمي باشد.وچون اين فرآورده حاوي گلبول قرمز نمي باشد انجام </a:t>
            </a:r>
            <a:r>
              <a:rPr lang="fa-IR" sz="3600" b="1" dirty="0" smtClean="0">
                <a:solidFill>
                  <a:schemeClr val="tx2"/>
                </a:solidFill>
              </a:rPr>
              <a:t>آزمايش  </a:t>
            </a:r>
            <a:r>
              <a:rPr lang="en-US" sz="3600" b="1" dirty="0" smtClean="0">
                <a:solidFill>
                  <a:schemeClr val="tx2"/>
                </a:solidFill>
              </a:rPr>
              <a:t>RH</a:t>
            </a:r>
            <a:r>
              <a:rPr lang="fa-IR" sz="3600" b="1" dirty="0" smtClean="0">
                <a:solidFill>
                  <a:schemeClr val="tx2"/>
                </a:solidFill>
              </a:rPr>
              <a:t>هم </a:t>
            </a:r>
            <a:r>
              <a:rPr lang="fa-IR" sz="3600" b="1" dirty="0">
                <a:solidFill>
                  <a:schemeClr val="tx2"/>
                </a:solidFill>
              </a:rPr>
              <a:t>لازم نيست.</a:t>
            </a:r>
          </a:p>
          <a:p>
            <a:pPr algn="r" rtl="1"/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rtl="1"/>
            <a:r>
              <a:rPr lang="fa-IR" sz="4000" b="1" dirty="0"/>
              <a:t>پلاكت متراكم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400" dirty="0">
                <a:solidFill>
                  <a:srgbClr val="002060"/>
                </a:solidFill>
              </a:rPr>
              <a:t>نگهداري در دماي </a:t>
            </a:r>
            <a:r>
              <a:rPr lang="fa-IR" sz="2400" dirty="0" smtClean="0">
                <a:solidFill>
                  <a:srgbClr val="002060"/>
                </a:solidFill>
              </a:rPr>
              <a:t>2 </a:t>
            </a:r>
            <a:r>
              <a:rPr lang="fa-IR" sz="2400" dirty="0">
                <a:solidFill>
                  <a:srgbClr val="002060"/>
                </a:solidFill>
              </a:rPr>
              <a:t>± </a:t>
            </a:r>
            <a:r>
              <a:rPr lang="fa-IR" sz="2400" dirty="0" smtClean="0">
                <a:solidFill>
                  <a:srgbClr val="002060"/>
                </a:solidFill>
              </a:rPr>
              <a:t>22 </a:t>
            </a:r>
            <a:r>
              <a:rPr lang="fa-IR" sz="2400" dirty="0">
                <a:solidFill>
                  <a:srgbClr val="002060"/>
                </a:solidFill>
              </a:rPr>
              <a:t>درجه سانتي گراد ( درجه حرارت اطاق ) همراه با تكان دادن و آژيتاسيون ملايم </a:t>
            </a:r>
            <a:r>
              <a:rPr lang="fa-IR" sz="2400" dirty="0" smtClean="0">
                <a:solidFill>
                  <a:srgbClr val="002060"/>
                </a:solidFill>
              </a:rPr>
              <a:t>و </a:t>
            </a:r>
            <a:r>
              <a:rPr lang="fa-IR" sz="2400" dirty="0">
                <a:solidFill>
                  <a:srgbClr val="002060"/>
                </a:solidFill>
              </a:rPr>
              <a:t>دائمي </a:t>
            </a:r>
            <a:r>
              <a:rPr lang="fa-IR" sz="2400" b="1" dirty="0">
                <a:solidFill>
                  <a:srgbClr val="002060"/>
                </a:solidFill>
              </a:rPr>
              <a:t>تا 3 </a:t>
            </a:r>
            <a:r>
              <a:rPr lang="fa-IR" sz="2400" b="1" dirty="0" smtClean="0">
                <a:solidFill>
                  <a:srgbClr val="002060"/>
                </a:solidFill>
              </a:rPr>
              <a:t>روز</a:t>
            </a:r>
            <a:r>
              <a:rPr lang="fa-IR" sz="2400" dirty="0">
                <a:solidFill>
                  <a:srgbClr val="002060"/>
                </a:solidFill>
              </a:rPr>
              <a:t> در سيستم بسته امكان پذير </a:t>
            </a:r>
            <a:r>
              <a:rPr lang="fa-IR" sz="2400" dirty="0" smtClean="0">
                <a:solidFill>
                  <a:srgbClr val="002060"/>
                </a:solidFill>
              </a:rPr>
              <a:t>است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2400" dirty="0">
                <a:solidFill>
                  <a:srgbClr val="002060"/>
                </a:solidFill>
              </a:rPr>
              <a:t>حجم</a:t>
            </a:r>
            <a:r>
              <a:rPr lang="fa-IR" sz="2400" dirty="0" smtClean="0">
                <a:solidFill>
                  <a:srgbClr val="002060"/>
                </a:solidFill>
              </a:rPr>
              <a:t>:</a:t>
            </a:r>
            <a:r>
              <a:rPr lang="fa-IR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-70</a:t>
            </a:r>
            <a:r>
              <a:rPr lang="fa-IR" sz="2400" dirty="0" smtClean="0">
                <a:solidFill>
                  <a:srgbClr val="002060"/>
                </a:solidFill>
              </a:rPr>
              <a:t>50 </a:t>
            </a:r>
            <a:r>
              <a:rPr lang="fa-IR" sz="2400" dirty="0">
                <a:solidFill>
                  <a:srgbClr val="002060"/>
                </a:solidFill>
              </a:rPr>
              <a:t>ميلي </a:t>
            </a:r>
            <a:r>
              <a:rPr lang="fa-IR" sz="2400" dirty="0" smtClean="0">
                <a:solidFill>
                  <a:srgbClr val="002060"/>
                </a:solidFill>
              </a:rPr>
              <a:t>ليتر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2400" b="1" dirty="0" smtClean="0">
                <a:solidFill>
                  <a:srgbClr val="C00000"/>
                </a:solidFill>
              </a:rPr>
              <a:t>تزريق </a:t>
            </a:r>
            <a:r>
              <a:rPr lang="fa-IR" sz="2400" b="1" dirty="0">
                <a:solidFill>
                  <a:srgbClr val="C00000"/>
                </a:solidFill>
              </a:rPr>
              <a:t>پلاكت با پلاسماي همگروه ويا سازگار ازنظر </a:t>
            </a:r>
            <a:r>
              <a:rPr lang="fa-IR" sz="2400" b="1" dirty="0" smtClean="0">
                <a:solidFill>
                  <a:srgbClr val="C00000"/>
                </a:solidFill>
              </a:rPr>
              <a:t>سيستم</a:t>
            </a:r>
            <a:r>
              <a:rPr lang="fa-I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ABO </a:t>
            </a:r>
            <a:r>
              <a:rPr lang="fa-IR" sz="2400" b="1" dirty="0">
                <a:solidFill>
                  <a:srgbClr val="C00000"/>
                </a:solidFill>
              </a:rPr>
              <a:t>با گلبول </a:t>
            </a:r>
            <a:r>
              <a:rPr lang="fa-IR" sz="2400" b="1" dirty="0" smtClean="0">
                <a:solidFill>
                  <a:srgbClr val="C00000"/>
                </a:solidFill>
              </a:rPr>
              <a:t>قرمز </a:t>
            </a:r>
            <a:r>
              <a:rPr lang="fa-IR" sz="2400" b="1" dirty="0">
                <a:solidFill>
                  <a:srgbClr val="C00000"/>
                </a:solidFill>
              </a:rPr>
              <a:t>گيرنده توصيه </a:t>
            </a:r>
            <a:r>
              <a:rPr lang="fa-IR" sz="2400" b="1" dirty="0" smtClean="0">
                <a:solidFill>
                  <a:srgbClr val="C00000"/>
                </a:solidFill>
              </a:rPr>
              <a:t>ميگردد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b="1" dirty="0" smtClean="0">
                <a:solidFill>
                  <a:srgbClr val="FF0000"/>
                </a:solidFill>
              </a:rPr>
              <a:t>بيماران </a:t>
            </a:r>
            <a:r>
              <a:rPr lang="en-US" sz="2400" b="1" dirty="0" smtClean="0">
                <a:solidFill>
                  <a:srgbClr val="FF0000"/>
                </a:solidFill>
              </a:rPr>
              <a:t>RH</a:t>
            </a:r>
            <a:r>
              <a:rPr lang="fa-IR" sz="2400" b="1" dirty="0" smtClean="0">
                <a:solidFill>
                  <a:srgbClr val="FF0000"/>
                </a:solidFill>
              </a:rPr>
              <a:t> </a:t>
            </a:r>
            <a:r>
              <a:rPr lang="fa-IR" sz="2400" b="1" dirty="0">
                <a:solidFill>
                  <a:srgbClr val="FF0000"/>
                </a:solidFill>
              </a:rPr>
              <a:t>منفي بايستي پلاكت </a:t>
            </a:r>
            <a:r>
              <a:rPr lang="en-US" sz="2400" b="1" dirty="0" smtClean="0">
                <a:solidFill>
                  <a:srgbClr val="FF0000"/>
                </a:solidFill>
              </a:rPr>
              <a:t>Rh</a:t>
            </a:r>
            <a:r>
              <a:rPr lang="fa-IR" sz="2400" b="1" dirty="0">
                <a:solidFill>
                  <a:srgbClr val="FF0000"/>
                </a:solidFill>
              </a:rPr>
              <a:t> م</a:t>
            </a:r>
            <a:r>
              <a:rPr lang="fa-IR" sz="2400" b="1" dirty="0" smtClean="0">
                <a:solidFill>
                  <a:srgbClr val="FF0000"/>
                </a:solidFill>
              </a:rPr>
              <a:t>نفي </a:t>
            </a:r>
            <a:r>
              <a:rPr lang="fa-IR" sz="2400" b="1" dirty="0">
                <a:solidFill>
                  <a:srgbClr val="FF0000"/>
                </a:solidFill>
              </a:rPr>
              <a:t>دريافت نمايند به خصوص در بچه ها و يازنان در </a:t>
            </a:r>
            <a:r>
              <a:rPr lang="fa-IR" sz="2400" b="1" dirty="0" smtClean="0">
                <a:solidFill>
                  <a:srgbClr val="FF0000"/>
                </a:solidFill>
              </a:rPr>
              <a:t>سنين باروری </a:t>
            </a:r>
            <a:r>
              <a:rPr lang="fa-IR" sz="2400" b="1" dirty="0">
                <a:solidFill>
                  <a:srgbClr val="FF0000"/>
                </a:solidFill>
              </a:rPr>
              <a:t>.در غير اين صورت بايد از </a:t>
            </a:r>
            <a:r>
              <a:rPr lang="fa-IR" sz="2400" b="1" dirty="0" smtClean="0">
                <a:solidFill>
                  <a:srgbClr val="FF0000"/>
                </a:solidFill>
              </a:rPr>
              <a:t>ايمونوگلوبولين </a:t>
            </a:r>
            <a:r>
              <a:rPr lang="en-US" sz="2400" b="1" dirty="0">
                <a:solidFill>
                  <a:srgbClr val="FF0000"/>
                </a:solidFill>
              </a:rPr>
              <a:t>Rh</a:t>
            </a:r>
            <a:r>
              <a:rPr lang="fa-IR" sz="2400" b="1" dirty="0" smtClean="0">
                <a:solidFill>
                  <a:srgbClr val="FF0000"/>
                </a:solidFill>
              </a:rPr>
              <a:t> استفاده شود.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/>
              <a:t>تزريق هر واحد پلاكت </a:t>
            </a:r>
            <a:r>
              <a:rPr lang="fa-IR" sz="2400" dirty="0" smtClean="0"/>
              <a:t> رندوم 5000 تا 10000 در ميكروليتر و تزريق </a:t>
            </a:r>
            <a:r>
              <a:rPr lang="fa-IR" sz="2400" dirty="0"/>
              <a:t>هر واحد </a:t>
            </a:r>
            <a:r>
              <a:rPr lang="fa-IR" sz="2400" dirty="0" smtClean="0"/>
              <a:t>پلاكت آفرزيس3000 تا </a:t>
            </a:r>
            <a:r>
              <a:rPr lang="fa-IR" sz="2400" dirty="0"/>
              <a:t>60000 در ميكروليترپلاكت را </a:t>
            </a:r>
            <a:r>
              <a:rPr lang="fa-IR" sz="2400" dirty="0" smtClean="0"/>
              <a:t>افزايش میدهد .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fa-IR" b="1" dirty="0"/>
              <a:t>انديكاسيون هاي مهم تزريق پلاكت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b="1" dirty="0" smtClean="0">
                <a:solidFill>
                  <a:srgbClr val="002060"/>
                </a:solidFill>
              </a:rPr>
              <a:t>ترومبوسيتوپني </a:t>
            </a:r>
            <a:r>
              <a:rPr lang="fa-IR" b="1" dirty="0">
                <a:solidFill>
                  <a:srgbClr val="002060"/>
                </a:solidFill>
              </a:rPr>
              <a:t>به علت كاهش توليد پلاكت </a:t>
            </a:r>
            <a:r>
              <a:rPr lang="fa-IR" b="1" dirty="0" smtClean="0">
                <a:solidFill>
                  <a:srgbClr val="002060"/>
                </a:solidFill>
              </a:rPr>
              <a:t>:</a:t>
            </a:r>
            <a:endParaRPr lang="en-US" b="1" dirty="0">
              <a:solidFill>
                <a:srgbClr val="002060"/>
              </a:solidFill>
            </a:endParaRPr>
          </a:p>
          <a:p>
            <a:pPr algn="r" rtl="1"/>
            <a:r>
              <a:rPr lang="en-US" dirty="0" smtClean="0"/>
              <a:t>          </a:t>
            </a:r>
            <a:r>
              <a:rPr lang="fa-IR" dirty="0" smtClean="0"/>
              <a:t>پايدار </a:t>
            </a:r>
            <a:r>
              <a:rPr lang="fa-IR" dirty="0"/>
              <a:t>سازي وضعيت </a:t>
            </a:r>
            <a:r>
              <a:rPr lang="fa-IR" dirty="0" smtClean="0"/>
              <a:t>بيمار</a:t>
            </a:r>
            <a:r>
              <a:rPr lang="en-US" dirty="0" smtClean="0"/>
              <a:t>10000 </a:t>
            </a:r>
            <a:r>
              <a:rPr lang="fa-IR" dirty="0" smtClean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Plt</a:t>
            </a:r>
            <a:r>
              <a:rPr lang="en-US" dirty="0" smtClean="0"/>
              <a:t> &lt;</a:t>
            </a:r>
          </a:p>
          <a:p>
            <a:pPr marL="0" indent="0" algn="r" rtl="1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fa-IR" dirty="0" smtClean="0"/>
              <a:t>در صورتي كه بيمار تب دارد 20,000</a:t>
            </a:r>
            <a:r>
              <a:rPr lang="en-US" dirty="0" smtClean="0"/>
              <a:t> </a:t>
            </a:r>
            <a:r>
              <a:rPr lang="en-US" dirty="0" err="1" smtClean="0"/>
              <a:t>Plt</a:t>
            </a:r>
            <a:r>
              <a:rPr lang="en-US" dirty="0" smtClean="0"/>
              <a:t>&lt; </a:t>
            </a:r>
          </a:p>
          <a:p>
            <a:pPr algn="r" rtl="1">
              <a:buFont typeface="Wingdings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در </a:t>
            </a:r>
            <a:r>
              <a:rPr lang="fa-IR" b="1" dirty="0">
                <a:solidFill>
                  <a:srgbClr val="002060"/>
                </a:solidFill>
              </a:rPr>
              <a:t>صورت خونريزي يا انجام اقدامات تهاجمي يا جراحي: </a:t>
            </a:r>
            <a:r>
              <a:rPr lang="fa-IR" b="1" dirty="0" smtClean="0">
                <a:solidFill>
                  <a:srgbClr val="002060"/>
                </a:solidFill>
              </a:rPr>
              <a:t>50,000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Plt</a:t>
            </a:r>
            <a:r>
              <a:rPr lang="en-US" b="1" dirty="0">
                <a:solidFill>
                  <a:srgbClr val="002060"/>
                </a:solidFill>
              </a:rPr>
              <a:t>&lt;40,000</a:t>
            </a:r>
            <a:r>
              <a:rPr lang="en-US" b="1" dirty="0" smtClean="0">
                <a:solidFill>
                  <a:srgbClr val="002060"/>
                </a:solidFill>
              </a:rPr>
              <a:t> – </a:t>
            </a:r>
          </a:p>
          <a:p>
            <a:pPr algn="r" rtl="1">
              <a:buFont typeface="Wingdings" pitchFamily="2" charset="2"/>
              <a:buChar char="v"/>
            </a:pPr>
            <a:r>
              <a:rPr lang="fa-IR" b="1" dirty="0" smtClean="0"/>
              <a:t>در صورت خونریزی شبکیه یا </a:t>
            </a:r>
            <a:r>
              <a:rPr lang="en-US" b="1" dirty="0" smtClean="0"/>
              <a:t>CNS</a:t>
            </a:r>
            <a:r>
              <a:rPr lang="fa-IR" b="1" dirty="0" smtClean="0"/>
              <a:t>وخونريزي </a:t>
            </a:r>
            <a:r>
              <a:rPr lang="fa-IR" b="1" dirty="0"/>
              <a:t>عروق كوچك به علت اختلال عملكرد پلاكت: </a:t>
            </a:r>
            <a:r>
              <a:rPr lang="fa-IR" b="1" dirty="0" smtClean="0"/>
              <a:t>100,000</a:t>
            </a:r>
            <a:r>
              <a:rPr lang="en-US" b="1" dirty="0"/>
              <a:t> </a:t>
            </a:r>
            <a:r>
              <a:rPr lang="en-US" b="1" dirty="0" err="1"/>
              <a:t>Plt</a:t>
            </a:r>
            <a:r>
              <a:rPr lang="en-US" b="1" dirty="0"/>
              <a:t>&lt; </a:t>
            </a:r>
            <a:endParaRPr lang="en-US" b="1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</a:rPr>
              <a:t>گلبول قرمز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/>
              <a:t>حجم هر واحد تقريبا 250 ميلي ليتر </a:t>
            </a:r>
            <a:r>
              <a:rPr lang="fa-IR" sz="2800" dirty="0" smtClean="0"/>
              <a:t>است</a:t>
            </a:r>
            <a:endParaRPr lang="en-US" sz="2800" dirty="0" smtClean="0"/>
          </a:p>
          <a:p>
            <a:pPr algn="r" rtl="1"/>
            <a:r>
              <a:rPr lang="fa-IR" sz="2800" dirty="0"/>
              <a:t>مدت </a:t>
            </a:r>
            <a:r>
              <a:rPr lang="fa-IR" sz="2800" dirty="0" smtClean="0"/>
              <a:t>نگهداري</a:t>
            </a:r>
            <a:r>
              <a:rPr lang="en-US" sz="2800" dirty="0" smtClean="0"/>
              <a:t> </a:t>
            </a:r>
            <a:r>
              <a:rPr lang="fa-IR" sz="2800" dirty="0"/>
              <a:t>35 روز مي </a:t>
            </a:r>
            <a:r>
              <a:rPr lang="fa-IR" sz="2800" dirty="0" smtClean="0"/>
              <a:t>باشد</a:t>
            </a:r>
            <a:r>
              <a:rPr lang="en-US" sz="2800" dirty="0" smtClean="0"/>
              <a:t> </a:t>
            </a:r>
            <a:r>
              <a:rPr lang="fa-IR" sz="2800" dirty="0"/>
              <a:t>روز مي </a:t>
            </a:r>
            <a:r>
              <a:rPr lang="fa-IR" sz="2800" dirty="0" smtClean="0"/>
              <a:t>باشد</a:t>
            </a:r>
            <a:endParaRPr lang="en-US" sz="2800" dirty="0" smtClean="0"/>
          </a:p>
          <a:p>
            <a:pPr algn="r" rtl="1"/>
            <a:r>
              <a:rPr lang="fa-IR" sz="2800" dirty="0"/>
              <a:t>دماي نگهداري خون كامل و خون فشرده </a:t>
            </a:r>
            <a:r>
              <a:rPr lang="fa-IR" sz="2800" dirty="0" smtClean="0"/>
              <a:t>6</a:t>
            </a:r>
            <a:r>
              <a:rPr lang="en-US" sz="2800" dirty="0" smtClean="0"/>
              <a:t> - </a:t>
            </a:r>
            <a:r>
              <a:rPr lang="fa-IR" sz="2800" dirty="0"/>
              <a:t>1 درجه سانتي گراد مي </a:t>
            </a:r>
            <a:r>
              <a:rPr lang="fa-IR" sz="2800" dirty="0" smtClean="0"/>
              <a:t>باشد.</a:t>
            </a:r>
            <a:endParaRPr lang="en-US" sz="2800" dirty="0" smtClean="0"/>
          </a:p>
          <a:p>
            <a:pPr algn="r" rtl="1"/>
            <a:r>
              <a:rPr lang="fa-IR" sz="2800" dirty="0" smtClean="0"/>
              <a:t>تزریق </a:t>
            </a:r>
            <a:r>
              <a:rPr lang="en-US" sz="2800" dirty="0" smtClean="0"/>
              <a:t>RBC </a:t>
            </a:r>
            <a:r>
              <a:rPr lang="fa-IR" sz="2800" dirty="0" smtClean="0"/>
              <a:t>همگروه ويا </a:t>
            </a:r>
            <a:r>
              <a:rPr lang="fa-IR" sz="2800" dirty="0"/>
              <a:t>سازگار ازنظر </a:t>
            </a:r>
            <a:r>
              <a:rPr lang="fa-IR" sz="2800" dirty="0" smtClean="0"/>
              <a:t>سيستم </a:t>
            </a:r>
            <a:r>
              <a:rPr lang="en-US" sz="2800" dirty="0" smtClean="0"/>
              <a:t>ABO</a:t>
            </a:r>
            <a:r>
              <a:rPr lang="fa-IR" sz="2800" dirty="0" smtClean="0"/>
              <a:t> الزامی است .</a:t>
            </a:r>
          </a:p>
          <a:p>
            <a:pPr algn="r" rtl="1"/>
            <a:r>
              <a:rPr lang="fa-IR" sz="2800" dirty="0"/>
              <a:t>در فردبالغ مصرف يك واحد از آن هموگلوبين </a:t>
            </a:r>
            <a:r>
              <a:rPr lang="fa-IR" sz="2800" dirty="0" smtClean="0"/>
              <a:t>را 1 </a:t>
            </a:r>
            <a:r>
              <a:rPr lang="en-US" sz="2800" dirty="0" smtClean="0"/>
              <a:t>gr/dl</a:t>
            </a:r>
            <a:r>
              <a:rPr lang="fa-IR" sz="2800" dirty="0" smtClean="0"/>
              <a:t> و هماتوکریت رو 3-4 درصد افزایش میدهد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78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fa-IR" b="1" dirty="0"/>
              <a:t>انديكاسيون هاي مهم تزريق گويچه هاي قرمز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 smtClean="0"/>
              <a:t>آنمي </a:t>
            </a:r>
            <a:r>
              <a:rPr lang="fa-IR" sz="2400" dirty="0"/>
              <a:t>علامتدار در يك بيمار با حجم خون طبيعي(علايمي مانند نارسايي احتقاني قلب، آنژين و </a:t>
            </a:r>
            <a:r>
              <a:rPr lang="fa-IR" sz="2400" dirty="0" smtClean="0"/>
              <a:t>...)</a:t>
            </a:r>
          </a:p>
          <a:p>
            <a:pPr algn="r" rtl="1"/>
            <a:r>
              <a:rPr lang="fa-IR" sz="2400" dirty="0" smtClean="0"/>
              <a:t>ازدست </a:t>
            </a:r>
            <a:r>
              <a:rPr lang="fa-IR" sz="2400" dirty="0"/>
              <a:t>دادن حاد خون بيشتر از 15 % حجم خون تخمين زده </a:t>
            </a:r>
            <a:r>
              <a:rPr lang="fa-IR" sz="2400" dirty="0" smtClean="0"/>
              <a:t>شده</a:t>
            </a:r>
          </a:p>
          <a:p>
            <a:pPr algn="r" rtl="1"/>
            <a:r>
              <a:rPr lang="en-US" sz="2400" dirty="0" err="1"/>
              <a:t>Hb</a:t>
            </a:r>
            <a:r>
              <a:rPr lang="en-US" sz="2400" dirty="0"/>
              <a:t>&lt;9</a:t>
            </a:r>
            <a:r>
              <a:rPr lang="fa-IR" sz="2400" dirty="0" smtClean="0"/>
              <a:t> قبل </a:t>
            </a:r>
            <a:r>
              <a:rPr lang="fa-IR" sz="2400" dirty="0"/>
              <a:t>از عمل جراحي وانتظار از دست دادن بيش </a:t>
            </a:r>
            <a:r>
              <a:rPr lang="fa-IR" sz="2400" dirty="0" smtClean="0"/>
              <a:t>از 500 </a:t>
            </a:r>
            <a:r>
              <a:rPr lang="en-US" sz="2400" dirty="0" smtClean="0"/>
              <a:t>ml </a:t>
            </a:r>
            <a:r>
              <a:rPr lang="fa-IR" sz="2400" dirty="0" smtClean="0"/>
              <a:t> خون در حین عمل</a:t>
            </a:r>
          </a:p>
          <a:p>
            <a:pPr algn="r" rtl="1"/>
            <a:r>
              <a:rPr lang="fa-IR" sz="2400" dirty="0" smtClean="0"/>
              <a:t> </a:t>
            </a:r>
            <a:r>
              <a:rPr lang="en-US" sz="2400" dirty="0" err="1"/>
              <a:t>Hb</a:t>
            </a:r>
            <a:r>
              <a:rPr lang="en-US" sz="2400" dirty="0"/>
              <a:t>&lt;7</a:t>
            </a:r>
            <a:r>
              <a:rPr lang="fa-IR" sz="2400" dirty="0" smtClean="0"/>
              <a:t> در </a:t>
            </a:r>
            <a:r>
              <a:rPr lang="fa-IR" sz="2400" dirty="0"/>
              <a:t>يك بيمار بدحال و </a:t>
            </a:r>
            <a:r>
              <a:rPr lang="fa-IR" sz="2400" dirty="0" smtClean="0"/>
              <a:t>بحراني</a:t>
            </a:r>
          </a:p>
          <a:p>
            <a:pPr algn="r" rtl="1"/>
            <a:r>
              <a:rPr lang="en-US" sz="2400" dirty="0" err="1"/>
              <a:t>Hb</a:t>
            </a:r>
            <a:r>
              <a:rPr lang="en-US" sz="2400" dirty="0"/>
              <a:t>&lt;8</a:t>
            </a:r>
            <a:r>
              <a:rPr lang="fa-IR" sz="2400" dirty="0" smtClean="0"/>
              <a:t> در </a:t>
            </a:r>
            <a:r>
              <a:rPr lang="fa-IR" sz="2400" dirty="0"/>
              <a:t>بيمار مبتلا به سندرم حاد عروق </a:t>
            </a:r>
            <a:r>
              <a:rPr lang="fa-IR" sz="2400" dirty="0" smtClean="0"/>
              <a:t>كرونر</a:t>
            </a:r>
          </a:p>
          <a:p>
            <a:pPr algn="r" rtl="1"/>
            <a:r>
              <a:rPr lang="en-US" sz="2400" dirty="0" err="1"/>
              <a:t>Hb</a:t>
            </a:r>
            <a:r>
              <a:rPr lang="en-US" sz="2400" dirty="0"/>
              <a:t>&lt;10</a:t>
            </a:r>
            <a:r>
              <a:rPr lang="fa-IR" sz="2400" dirty="0" smtClean="0"/>
              <a:t> همراه </a:t>
            </a:r>
            <a:r>
              <a:rPr lang="fa-IR" sz="2400" dirty="0"/>
              <a:t>با خونريزي ناشي از اورمي يا </a:t>
            </a:r>
            <a:r>
              <a:rPr lang="fa-IR" sz="2400" dirty="0" smtClean="0"/>
              <a:t>ترومبوسيتوپني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80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25089"/>
            <a:ext cx="7620000" cy="230832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3600" b="1" dirty="0"/>
              <a:t>تذكر:تزريق خون همگروه از </a:t>
            </a:r>
            <a:r>
              <a:rPr lang="fa-IR" sz="3600" b="1" dirty="0" smtClean="0"/>
              <a:t>نظر</a:t>
            </a:r>
            <a:r>
              <a:rPr lang="en-US" sz="3600" b="1" dirty="0" smtClean="0"/>
              <a:t> </a:t>
            </a:r>
            <a:r>
              <a:rPr lang="en-US" sz="3600" b="1" dirty="0"/>
              <a:t>ABO</a:t>
            </a:r>
            <a:r>
              <a:rPr lang="fa-IR" sz="3600" b="1" dirty="0" smtClean="0"/>
              <a:t> </a:t>
            </a:r>
            <a:r>
              <a:rPr lang="fa-IR" sz="3600" b="1" dirty="0"/>
              <a:t>الزاميست مگردرموارد اورژانس كه </a:t>
            </a:r>
            <a:r>
              <a:rPr lang="fa-IR" sz="3600" b="1" dirty="0" smtClean="0"/>
              <a:t>درصورت </a:t>
            </a:r>
            <a:r>
              <a:rPr lang="fa-IR" sz="3600" b="1" dirty="0"/>
              <a:t>نياز</a:t>
            </a:r>
            <a:r>
              <a:rPr lang="fa-IR" sz="3600" b="1" dirty="0" smtClean="0"/>
              <a:t> ميتوان </a:t>
            </a:r>
            <a:r>
              <a:rPr lang="fa-IR" sz="3600" b="1" dirty="0"/>
              <a:t>از تزريق خون سازگار از نظر </a:t>
            </a:r>
            <a:r>
              <a:rPr lang="en-US" sz="3600" b="1" dirty="0" smtClean="0"/>
              <a:t>ABO</a:t>
            </a:r>
            <a:endParaRPr lang="fa-IR" sz="3600" b="1" dirty="0"/>
          </a:p>
          <a:p>
            <a:pPr algn="ctr" rtl="1"/>
            <a:r>
              <a:rPr lang="fa-IR" sz="3600" b="1" dirty="0" smtClean="0"/>
              <a:t>نيز </a:t>
            </a:r>
            <a:r>
              <a:rPr lang="fa-IR" sz="3600" b="1" dirty="0"/>
              <a:t>استفاده نمود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779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</a:rPr>
              <a:t>تعريف هموويژيلانس و اهميت آن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153400" cy="4221163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/>
              <a:t>VIGILANCE </a:t>
            </a:r>
            <a:r>
              <a:rPr lang="fa-IR" dirty="0" smtClean="0"/>
              <a:t> : همو </a:t>
            </a:r>
            <a:r>
              <a:rPr lang="fa-IR" dirty="0"/>
              <a:t>به معناي خون و </a:t>
            </a:r>
            <a:r>
              <a:rPr lang="en-US" b="1" dirty="0" smtClean="0"/>
              <a:t>TERMINOLOGY</a:t>
            </a:r>
          </a:p>
          <a:p>
            <a:pPr marL="0" indent="0" algn="r" rtl="1">
              <a:buNone/>
            </a:pPr>
            <a:r>
              <a:rPr lang="fa-IR" dirty="0" smtClean="0"/>
              <a:t>به معناي مراقبت است و تركيب مراقبت از خون به عنوان برگردان هموويژلانس بكار مي رود. </a:t>
            </a:r>
            <a:endParaRPr lang="en-US" dirty="0" smtClean="0"/>
          </a:p>
          <a:p>
            <a:pPr marL="0" indent="0" algn="r" rtl="1">
              <a:buNone/>
            </a:pPr>
            <a:r>
              <a:rPr lang="fa-IR" dirty="0" smtClean="0"/>
              <a:t>در </a:t>
            </a:r>
            <a:r>
              <a:rPr lang="fa-IR" dirty="0"/>
              <a:t>واقع هموويژلانس به معناي مراقبت از دريافت كنندگان خون و فرآورده هاي </a:t>
            </a:r>
            <a:r>
              <a:rPr lang="en-US" dirty="0" smtClean="0"/>
              <a:t> </a:t>
            </a:r>
            <a:r>
              <a:rPr lang="fa-IR" dirty="0" smtClean="0"/>
              <a:t>خونی درمقابل عوارض نا خواسته ناشي از انتقال خون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19175"/>
            <a:ext cx="85725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5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" y="1576316"/>
            <a:ext cx="899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2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b="1" dirty="0"/>
              <a:t>آشنايي با نحوه تزريق، آماده سازي بيمار و آماده سازي فراورده خون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fa-IR" b="1" dirty="0"/>
              <a:t>روش </a:t>
            </a:r>
            <a:r>
              <a:rPr lang="fa-IR" b="1" dirty="0" smtClean="0"/>
              <a:t>نمونه گيري</a:t>
            </a:r>
            <a:r>
              <a:rPr lang="fa-IR" b="1" dirty="0"/>
              <a:t>: </a:t>
            </a:r>
            <a:r>
              <a:rPr lang="fa-IR" dirty="0"/>
              <a:t>بهتر است از وريد براي گرفتن نمونه خون استفاده </a:t>
            </a:r>
            <a:r>
              <a:rPr lang="fa-IR" dirty="0" smtClean="0"/>
              <a:t>شود</a:t>
            </a:r>
          </a:p>
          <a:p>
            <a:pPr algn="r" rtl="1"/>
            <a:r>
              <a:rPr lang="fa-IR" b="1" dirty="0">
                <a:solidFill>
                  <a:srgbClr val="C00000"/>
                </a:solidFill>
              </a:rPr>
              <a:t>مهمترين نكته در تهيه نمونه خون قبل از تزريق : تاييد هويت </a:t>
            </a:r>
            <a:r>
              <a:rPr lang="fa-IR" b="1" dirty="0" smtClean="0">
                <a:solidFill>
                  <a:srgbClr val="C00000"/>
                </a:solidFill>
              </a:rPr>
              <a:t>بيمار</a:t>
            </a:r>
            <a:r>
              <a:rPr lang="fa-IR" b="1" dirty="0" smtClean="0"/>
              <a:t>:</a:t>
            </a:r>
            <a:r>
              <a:rPr lang="fa-IR" dirty="0" smtClean="0"/>
              <a:t> </a:t>
            </a:r>
            <a:r>
              <a:rPr lang="fa-IR" dirty="0"/>
              <a:t>چنانچه بيمار هوشيار است قبل از نمونه گيري از خود فرد، نام، </a:t>
            </a:r>
            <a:r>
              <a:rPr lang="fa-IR" dirty="0" smtClean="0"/>
              <a:t>نام خانوادگي</a:t>
            </a:r>
            <a:r>
              <a:rPr lang="fa-IR" dirty="0"/>
              <a:t>، و تاريخ تولد را پرسيده و مشخصات بيمار را </a:t>
            </a:r>
            <a:r>
              <a:rPr lang="fa-IR" dirty="0" smtClean="0"/>
              <a:t>با پرونده </a:t>
            </a:r>
            <a:r>
              <a:rPr lang="fa-IR" dirty="0"/>
              <a:t>و </a:t>
            </a:r>
            <a:r>
              <a:rPr lang="fa-IR" b="1" dirty="0">
                <a:solidFill>
                  <a:srgbClr val="C00000"/>
                </a:solidFill>
              </a:rPr>
              <a:t>اطلاعات فرم درخواست </a:t>
            </a:r>
            <a:r>
              <a:rPr lang="fa-IR" dirty="0"/>
              <a:t>خون مقايسه نمائيد. در صورت وجود مچ بند ، مطابقت مچ بند، با اطلاعات پرونده و </a:t>
            </a:r>
            <a:r>
              <a:rPr lang="fa-IR" dirty="0" smtClean="0"/>
              <a:t>فرم درخواست </a:t>
            </a:r>
            <a:r>
              <a:rPr lang="fa-IR" dirty="0"/>
              <a:t>تكميل شده خون-چنانچه بيمار غير هوشيار است(يا موارد اورژانس) بايد طبق دستورالعملهاي </a:t>
            </a:r>
            <a:r>
              <a:rPr lang="fa-IR" dirty="0" smtClean="0"/>
              <a:t>داخلي درهربيمارستان </a:t>
            </a:r>
            <a:r>
              <a:rPr lang="fa-IR" dirty="0"/>
              <a:t>شناسايي اين بيماران تعريف شده باشد.به عنوان مثال مي توان از يك نام مستعار و شماره پرونده بيمار </a:t>
            </a:r>
            <a:r>
              <a:rPr lang="fa-IR" dirty="0" smtClean="0"/>
              <a:t>جهت شناسايي </a:t>
            </a:r>
            <a:r>
              <a:rPr lang="fa-IR" dirty="0"/>
              <a:t>استفاده نمود.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a-IR" b="1" dirty="0"/>
              <a:t>تهيه نمونه خون قبل از تزريق خون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b="1" dirty="0"/>
              <a:t>در زمان خونگيري چنانچه بيمار در حال دريافت مايعات تزريقي از يك دست است، به منظور اجتناب از تركيب نمونه </a:t>
            </a:r>
            <a:r>
              <a:rPr lang="fa-IR" b="1" dirty="0" smtClean="0"/>
              <a:t>با مايعات </a:t>
            </a:r>
            <a:r>
              <a:rPr lang="fa-IR" b="1" dirty="0"/>
              <a:t>تزريقي بهتر است از بازوي ديگر بيمار استفاده كرد و يا درصورت لزوم از پائينتر از محل تزريق، نمونه را تهيه نمود. </a:t>
            </a:r>
            <a:r>
              <a:rPr lang="fa-IR" b="1" dirty="0" smtClean="0"/>
              <a:t>درصورتي </a:t>
            </a:r>
            <a:r>
              <a:rPr lang="fa-IR" b="1" dirty="0"/>
              <a:t>كه مجبور هستيد از محل تزريق خونگيري كنيد و بايد نمونه را از رگي كه سرم در حال تزريق است به دست آوريد </a:t>
            </a:r>
            <a:r>
              <a:rPr lang="fa-IR" b="1" dirty="0" smtClean="0"/>
              <a:t>5تا </a:t>
            </a:r>
            <a:r>
              <a:rPr lang="fa-IR" b="1" dirty="0"/>
              <a:t>10 ميليليتر خون دريافتي اوليه را دور ريخته و نمونه جديد را جهت انجام آزمايش </a:t>
            </a:r>
            <a:r>
              <a:rPr lang="fa-IR" b="1" dirty="0" smtClean="0"/>
              <a:t>جمع آوري </a:t>
            </a:r>
            <a:r>
              <a:rPr lang="fa-IR" b="1" dirty="0"/>
              <a:t>كنيد.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04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C00000"/>
                </a:solidFill>
              </a:rPr>
              <a:t> نکته بسیار مهم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r" rtl="1"/>
            <a:r>
              <a:rPr lang="fa-IR" b="1" dirty="0"/>
              <a:t>نمونه خون هموليز حتي الامكان بايد با نمونه صحيح </a:t>
            </a:r>
            <a:r>
              <a:rPr lang="fa-IR" b="1" dirty="0" smtClean="0"/>
              <a:t>كه داراي </a:t>
            </a:r>
            <a:r>
              <a:rPr lang="en-US" b="1" dirty="0"/>
              <a:t>EDTA</a:t>
            </a:r>
            <a:r>
              <a:rPr lang="fa-IR" b="1" dirty="0" smtClean="0"/>
              <a:t>  است جايگزين </a:t>
            </a:r>
            <a:r>
              <a:rPr lang="fa-IR" b="1" dirty="0"/>
              <a:t>شود</a:t>
            </a:r>
            <a:r>
              <a:rPr lang="fa-IR" b="1" dirty="0" smtClean="0"/>
              <a:t>.</a:t>
            </a:r>
          </a:p>
          <a:p>
            <a:pPr algn="r" rtl="1"/>
            <a:r>
              <a:rPr lang="fa-IR" b="1" dirty="0" smtClean="0"/>
              <a:t> </a:t>
            </a:r>
            <a:r>
              <a:rPr lang="fa-IR" b="1" dirty="0"/>
              <a:t>نمونه قبل از تزريق نبايد بيش از </a:t>
            </a:r>
            <a:r>
              <a:rPr lang="fa-IR" b="1" dirty="0">
                <a:solidFill>
                  <a:srgbClr val="C00000"/>
                </a:solidFill>
              </a:rPr>
              <a:t>سه روز </a:t>
            </a:r>
            <a:r>
              <a:rPr lang="fa-IR" b="1" dirty="0"/>
              <a:t>قبل از تزريق جمع آوري شوند مگر مشخص باشد بيمار حامله نبوده </a:t>
            </a:r>
            <a:r>
              <a:rPr lang="fa-IR" b="1" dirty="0" smtClean="0"/>
              <a:t>و يا </a:t>
            </a:r>
            <a:r>
              <a:rPr lang="fa-IR" b="1" dirty="0"/>
              <a:t>درخلال 3 ماه قبل تزريق خون نداشته است.اگربيماردر 10 روز گذشته تزريق خون داشته است نمونه قبل از تزريق </a:t>
            </a:r>
            <a:r>
              <a:rPr lang="fa-IR" b="1" dirty="0" smtClean="0"/>
              <a:t>نبايد بيش </a:t>
            </a:r>
            <a:r>
              <a:rPr lang="fa-IR" b="1" dirty="0"/>
              <a:t>از يك روز قبل از تزريق جمع آوري شود</a:t>
            </a:r>
            <a:r>
              <a:rPr lang="fa-IR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</a:rPr>
              <a:t>نکته بسیار مهم برای همه موارد خونگیری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2766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r" rtl="1"/>
            <a:r>
              <a:rPr lang="fa-IR" sz="3600" b="1" dirty="0" smtClean="0"/>
              <a:t>از برچسب زدن قبلي لوله هاي چند بيمار (به عنوان مثال در ايستگاه پرستاري)و </a:t>
            </a:r>
            <a:r>
              <a:rPr lang="fa-IR" sz="3600" b="1" dirty="0"/>
              <a:t>سپس اقدام به نمونه گيري از </a:t>
            </a:r>
            <a:r>
              <a:rPr lang="fa-IR" sz="3600" b="1" dirty="0" smtClean="0"/>
              <a:t>بيماران</a:t>
            </a:r>
            <a:r>
              <a:rPr lang="fa-IR" sz="3600" b="1" dirty="0"/>
              <a:t> </a:t>
            </a:r>
            <a:r>
              <a:rPr lang="fa-IR" sz="3600" b="1" dirty="0" smtClean="0"/>
              <a:t>شديدا </a:t>
            </a:r>
            <a:r>
              <a:rPr lang="fa-IR" sz="3600" b="1" dirty="0"/>
              <a:t>پرهيز گردد</a:t>
            </a:r>
            <a:r>
              <a:rPr lang="fa-IR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136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609600"/>
          </a:xfrm>
        </p:spPr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002060"/>
                </a:solidFill>
              </a:rPr>
              <a:t>اقدامات قبل از تزريق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534400" cy="6019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000" b="1" dirty="0" smtClean="0"/>
              <a:t>الف : بررسي نماييد قبل از هر تزريق موارد زير مهيا بوده و سپس اقدام به تحويل گرفتن خون و فرآورده از بانك خون نماييد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000" dirty="0" smtClean="0"/>
              <a:t>         انتخاب محل مناسب تزريق در بيمار 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000" dirty="0" smtClean="0"/>
              <a:t>         آماده بودن بيمارو پرستار جهت تزريق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000" dirty="0" smtClean="0"/>
              <a:t>         ست تزريق خون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000" dirty="0" smtClean="0"/>
              <a:t>         سر سوزن با سایز مناسب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000" dirty="0" smtClean="0"/>
              <a:t>       موجود بودن داروهايي از قبيل آنتي هيستامين-اپي نفرين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000" dirty="0" smtClean="0"/>
              <a:t>         محلول سديم كلرايد تزريقي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000" dirty="0" smtClean="0"/>
              <a:t>         كپسول اكسيژن  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000" dirty="0" smtClean="0"/>
              <a:t>         </a:t>
            </a:r>
            <a:r>
              <a:rPr lang="fa-IR" sz="2000" dirty="0"/>
              <a:t>دستگاه ساكشن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000" dirty="0" smtClean="0"/>
              <a:t>   بررسي </a:t>
            </a:r>
            <a:r>
              <a:rPr lang="fa-IR" sz="2000" dirty="0"/>
              <a:t>شود آيا طبق تجويز پزشك معالج بيمار قبل از تزريق </a:t>
            </a:r>
            <a:r>
              <a:rPr lang="fa-IR" sz="2000" dirty="0" smtClean="0"/>
              <a:t>   نياز </a:t>
            </a:r>
            <a:r>
              <a:rPr lang="fa-IR" sz="2000" dirty="0"/>
              <a:t>به دريافت دارودارد يا </a:t>
            </a:r>
            <a:r>
              <a:rPr lang="fa-IR" sz="2000" dirty="0" smtClean="0"/>
              <a:t>خير</a:t>
            </a:r>
          </a:p>
          <a:p>
            <a:pPr algn="r" rtl="1">
              <a:buFont typeface="Wingdings" pitchFamily="2" charset="2"/>
              <a:buChar char="§"/>
            </a:pPr>
            <a:r>
              <a:rPr lang="en-US" sz="2000" dirty="0" smtClean="0"/>
              <a:t>           </a:t>
            </a:r>
            <a:r>
              <a:rPr lang="fa-IR" sz="2000" dirty="0" smtClean="0"/>
              <a:t>نوع </a:t>
            </a:r>
            <a:r>
              <a:rPr lang="fa-IR" sz="2000" dirty="0"/>
              <a:t>فرآورده </a:t>
            </a:r>
            <a:r>
              <a:rPr lang="fa-IR" sz="2000" dirty="0" smtClean="0"/>
              <a:t>درخواستي</a:t>
            </a:r>
          </a:p>
          <a:p>
            <a:pPr algn="r" rtl="1">
              <a:buFont typeface="Wingdings" pitchFamily="2" charset="2"/>
              <a:buChar char="§"/>
            </a:pPr>
            <a:r>
              <a:rPr lang="en-US" sz="2000" dirty="0" smtClean="0"/>
              <a:t>           </a:t>
            </a:r>
            <a:r>
              <a:rPr lang="fa-IR" sz="2000" dirty="0" smtClean="0"/>
              <a:t>گروه </a:t>
            </a:r>
            <a:r>
              <a:rPr lang="fa-IR" sz="2000" dirty="0"/>
              <a:t>خون</a:t>
            </a:r>
            <a:r>
              <a:rPr lang="fa-IR" sz="2000" dirty="0" smtClean="0"/>
              <a:t>  و </a:t>
            </a:r>
            <a:r>
              <a:rPr lang="en-US" sz="2000" dirty="0" smtClean="0"/>
              <a:t>RH</a:t>
            </a:r>
            <a:r>
              <a:rPr lang="fa-IR" sz="2000" dirty="0" smtClean="0"/>
              <a:t>بيمار </a:t>
            </a:r>
            <a:r>
              <a:rPr lang="fa-IR" sz="2000" dirty="0"/>
              <a:t>و كيسه خون </a:t>
            </a:r>
            <a:r>
              <a:rPr lang="fa-IR" sz="2000" dirty="0" smtClean="0"/>
              <a:t>و</a:t>
            </a:r>
            <a:endParaRPr lang="fa-IR" sz="2000" dirty="0"/>
          </a:p>
          <a:p>
            <a:pPr algn="r" rtl="1">
              <a:buFont typeface="Wingdings" pitchFamily="2" charset="2"/>
              <a:buChar char="§"/>
            </a:pPr>
            <a:r>
              <a:rPr lang="en-US" sz="2000" dirty="0" smtClean="0"/>
              <a:t>      </a:t>
            </a:r>
            <a:r>
              <a:rPr lang="fa-IR" sz="2000" dirty="0" smtClean="0"/>
              <a:t>شماره </a:t>
            </a:r>
            <a:r>
              <a:rPr lang="fa-IR" sz="2000" dirty="0"/>
              <a:t>ويژه واحد اهدايي قيد شده برروي كيسه خون با شماره اهدا قيد شده در فرم تحويل خون</a:t>
            </a:r>
          </a:p>
          <a:p>
            <a:pPr marL="0" indent="0" algn="r" rtl="1">
              <a:buNone/>
            </a:pPr>
            <a:r>
              <a:rPr lang="fa-IR" sz="2000" dirty="0" smtClean="0"/>
              <a:t>                               </a:t>
            </a:r>
          </a:p>
          <a:p>
            <a:pPr algn="r" rtl="1">
              <a:buFont typeface="Wingdings" pitchFamily="2" charset="2"/>
              <a:buChar char="§"/>
            </a:pPr>
            <a:endParaRPr lang="fa-I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fa-IR" b="1" dirty="0" smtClean="0"/>
              <a:t>نکته بسیار مهم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61" y="2812576"/>
            <a:ext cx="8229600" cy="37639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r" rtl="1">
              <a:buFont typeface="Wingdings" pitchFamily="2" charset="2"/>
              <a:buChar char="§"/>
            </a:pPr>
            <a:r>
              <a:rPr lang="fa-IR" b="1" dirty="0" smtClean="0">
                <a:solidFill>
                  <a:srgbClr val="C00000"/>
                </a:solidFill>
              </a:rPr>
              <a:t>حداكثر </a:t>
            </a:r>
            <a:r>
              <a:rPr lang="fa-IR" b="1" dirty="0">
                <a:solidFill>
                  <a:srgbClr val="C00000"/>
                </a:solidFill>
              </a:rPr>
              <a:t>فاصله زماني بين تحويل گرفتن كيسه خون كامل وگلبول قرمز از بانك خون تا تزريق 30 دقيقه مي باشد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fa-IR" b="1" dirty="0" smtClean="0"/>
              <a:t>ب )نحوه ارزیابی خون و فراورده ها 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2800" b="1" dirty="0" smtClean="0"/>
              <a:t>اگر کیسه خون دارای هر کدام از شرایظ زیر باشد باید به بانک خون عودت داده شود :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/>
              <a:t>هر گونه نشت از کیسه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/>
              <a:t>رنگ غیر طبیعی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/>
              <a:t>همولیز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/>
              <a:t>وجود لخته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/>
              <a:t>گذشتن از تاریخ انقضا فراورده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/>
              <a:t>کدورت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/>
              <a:t>وجود گاز در کیسه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/>
              <a:t>برچسب ناسالم</a:t>
            </a:r>
          </a:p>
          <a:p>
            <a:pPr marL="0" indent="0" algn="r" rtl="1">
              <a:buNone/>
            </a:pPr>
            <a:r>
              <a:rPr lang="fa-IR" sz="2400" b="1" dirty="0">
                <a:solidFill>
                  <a:srgbClr val="C00000"/>
                </a:solidFill>
              </a:rPr>
              <a:t>در صورت وجود هر كدام از موارد بالا پرستار بايد از تحويل گرفتن خون و </a:t>
            </a:r>
            <a:r>
              <a:rPr lang="fa-IR" sz="2400" b="1" dirty="0" smtClean="0">
                <a:solidFill>
                  <a:srgbClr val="C00000"/>
                </a:solidFill>
              </a:rPr>
              <a:t>فرآورده خودداري </a:t>
            </a:r>
            <a:r>
              <a:rPr lang="fa-IR" sz="2400" b="1" dirty="0">
                <a:solidFill>
                  <a:srgbClr val="C00000"/>
                </a:solidFill>
              </a:rPr>
              <a:t>كند و </a:t>
            </a:r>
            <a:r>
              <a:rPr lang="fa-IR" sz="2400" b="1" u="sng" dirty="0">
                <a:solidFill>
                  <a:srgbClr val="002060"/>
                </a:solidFill>
              </a:rPr>
              <a:t>با تكميل قسمت </a:t>
            </a:r>
            <a:r>
              <a:rPr lang="fa-IR" sz="2400" b="1" u="sng" dirty="0" smtClean="0">
                <a:solidFill>
                  <a:srgbClr val="002060"/>
                </a:solidFill>
              </a:rPr>
              <a:t>مربوطه در </a:t>
            </a:r>
            <a:r>
              <a:rPr lang="fa-IR" sz="2400" b="1" u="sng" dirty="0">
                <a:solidFill>
                  <a:srgbClr val="002060"/>
                </a:solidFill>
              </a:rPr>
              <a:t>فرم مشخصات خون ارسالي</a:t>
            </a:r>
            <a:r>
              <a:rPr lang="fa-IR" sz="2400" b="1" dirty="0">
                <a:solidFill>
                  <a:srgbClr val="C00000"/>
                </a:solidFill>
              </a:rPr>
              <a:t> براي بيمار كيسه را عودت دهد.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ج</a:t>
            </a:r>
            <a:r>
              <a:rPr lang="fa-IR" dirty="0"/>
              <a:t>- تاييد هويت بيمار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قبل از تزريق از خود فرد، نام، </a:t>
            </a:r>
            <a:r>
              <a:rPr lang="fa-IR" dirty="0" smtClean="0"/>
              <a:t>نام خانوادگي</a:t>
            </a:r>
            <a:r>
              <a:rPr lang="fa-IR" dirty="0"/>
              <a:t>، و تاريخ تولد را پرسيده و مشخصات بيمار را با پرونده و فرم درخواست تكميل </a:t>
            </a:r>
            <a:r>
              <a:rPr lang="fa-IR" dirty="0" smtClean="0"/>
              <a:t>شده خون </a:t>
            </a:r>
            <a:r>
              <a:rPr lang="fa-IR" dirty="0"/>
              <a:t>مقايسه نمائيد. در صورت وجود مچ بند ، مطابقت مچ بند، با اطلاعات فرم درخواست خون وفرم مشخصات كيسه </a:t>
            </a:r>
            <a:r>
              <a:rPr lang="fa-IR" dirty="0" smtClean="0"/>
              <a:t>خون وفرآورده </a:t>
            </a:r>
            <a:r>
              <a:rPr lang="fa-IR" dirty="0"/>
              <a:t>ارسالي از بانك </a:t>
            </a:r>
            <a:r>
              <a:rPr lang="fa-IR" dirty="0" smtClean="0"/>
              <a:t>خون</a:t>
            </a:r>
          </a:p>
          <a:p>
            <a:pPr algn="r" rtl="1"/>
            <a:r>
              <a:rPr lang="fa-IR" b="1" u="sng" dirty="0">
                <a:solidFill>
                  <a:srgbClr val="C00000"/>
                </a:solidFill>
              </a:rPr>
              <a:t>ضروريست دو پرستار بايد موارد بالا را جداگانه مقايسه و بررسي نمايند. (براي مثال پرستار بخش و سرپرستار).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تعریف 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-</a:t>
            </a:r>
            <a:r>
              <a:rPr lang="fa-IR" dirty="0" smtClean="0"/>
              <a:t> مراقبت از زنجیره انتقال خون                              </a:t>
            </a:r>
          </a:p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-</a:t>
            </a:r>
            <a:r>
              <a:rPr lang="fa-IR" dirty="0" smtClean="0"/>
              <a:t> از زمان نمونه گیری از اهدا کننده تا  پیگیری دریافت کننده خون .</a:t>
            </a:r>
          </a:p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-</a:t>
            </a:r>
            <a:r>
              <a:rPr lang="fa-IR" dirty="0" smtClean="0"/>
              <a:t> گرد آوری و تجزیه تحلیل داده های مربوط به اثرات انتقال </a:t>
            </a:r>
          </a:p>
          <a:p>
            <a:pPr marL="0" indent="0" algn="r">
              <a:buNone/>
            </a:pPr>
            <a:r>
              <a:rPr lang="fa-IR" dirty="0" smtClean="0"/>
              <a:t> خون .</a:t>
            </a:r>
          </a:p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-</a:t>
            </a:r>
            <a:r>
              <a:rPr lang="fa-IR" dirty="0" smtClean="0"/>
              <a:t> اعلام خطر برای تصحیح .</a:t>
            </a:r>
          </a:p>
          <a:p>
            <a:pPr marL="0" indent="0" algn="r">
              <a:buNone/>
            </a:pPr>
            <a:r>
              <a:rPr lang="fa-IR" dirty="0"/>
              <a:t> </a:t>
            </a:r>
            <a:r>
              <a:rPr lang="fa-IR" dirty="0" smtClean="0">
                <a:solidFill>
                  <a:srgbClr val="FF0000"/>
                </a:solidFill>
              </a:rPr>
              <a:t>-</a:t>
            </a:r>
            <a:r>
              <a:rPr lang="fa-IR" dirty="0" smtClean="0"/>
              <a:t> اقدامات لازم برای جلوگیری .</a:t>
            </a:r>
          </a:p>
        </p:txBody>
      </p:sp>
    </p:spTree>
    <p:extLst>
      <p:ext uri="{BB962C8B-B14F-4D97-AF65-F5344CB8AC3E}">
        <p14:creationId xmlns:p14="http://schemas.microsoft.com/office/powerpoint/2010/main" val="4617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r" rtl="1"/>
            <a:r>
              <a:rPr lang="fa-IR" sz="2000" b="1" dirty="0"/>
              <a:t>مقايسه نام ونام خانوادگي بيمار-تاريخ تولد و شماره پرونده بيمار قيدشده بر روي مچ بند و </a:t>
            </a:r>
            <a:r>
              <a:rPr lang="fa-IR" sz="2000" b="1" dirty="0" smtClean="0"/>
              <a:t>فرم درخواست خون و </a:t>
            </a:r>
            <a:r>
              <a:rPr lang="fa-IR" sz="2000" b="1" dirty="0"/>
              <a:t>فرم تحويل خون و فرآورده </a:t>
            </a:r>
            <a:r>
              <a:rPr lang="fa-IR" sz="2000" b="1" dirty="0" smtClean="0"/>
              <a:t>ارسالي: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56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1"/>
            <a:ext cx="8610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1"/>
            <a:ext cx="8610600" cy="27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6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38138"/>
            <a:ext cx="714375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a-IR" b="1" dirty="0"/>
              <a:t>نكات ويژه اي كه قبل از تزريق بايد رعايت شوند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fa-IR" b="1" dirty="0"/>
              <a:t>1</a:t>
            </a:r>
            <a:r>
              <a:rPr lang="fa-IR" sz="3000" b="1" dirty="0"/>
              <a:t>. </a:t>
            </a:r>
            <a:r>
              <a:rPr lang="fa-IR" sz="3000" dirty="0"/>
              <a:t>هيچ نوع دارو يا مواد تزريقي نبايد به كيسه فرآورده خون و يا ست تزريق خون اضافه گردد، چه قبل از تزريق و چه در </a:t>
            </a:r>
            <a:r>
              <a:rPr lang="fa-IR" sz="3000" dirty="0" smtClean="0"/>
              <a:t>زمان دريافت </a:t>
            </a:r>
            <a:r>
              <a:rPr lang="fa-IR" sz="3000" dirty="0"/>
              <a:t>خون، زيرا ممكن است حاوي كلسيم باشند كه با سيترات موجود در كيسه خون ايجاد لخته ميكند. </a:t>
            </a:r>
            <a:r>
              <a:rPr lang="fa-IR" sz="3000" dirty="0" smtClean="0"/>
              <a:t>محلولهاي</a:t>
            </a:r>
            <a:r>
              <a:rPr lang="en-US" sz="3000" dirty="0" smtClean="0"/>
              <a:t> </a:t>
            </a:r>
            <a:r>
              <a:rPr lang="fa-IR" sz="3000" dirty="0"/>
              <a:t>دكستروز نيز باعث ليز گلبولهاي قرمز ميشوند. چنانچه هركلوئيد يا كريستالوئيدي براي بيمار لازم باشد بايد ازيك </a:t>
            </a:r>
            <a:r>
              <a:rPr lang="fa-IR" sz="3000" dirty="0" smtClean="0"/>
              <a:t>رگ جداگانه </a:t>
            </a:r>
            <a:r>
              <a:rPr lang="fa-IR" sz="3000" dirty="0"/>
              <a:t>تزريق گردد (نرمال سالين تنها محلولي است كه همراه با فرآورده خوني ميتوان تجويز كر</a:t>
            </a:r>
            <a:r>
              <a:rPr lang="fa-IR" dirty="0"/>
              <a:t>د).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7620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 </a:t>
            </a:r>
            <a:r>
              <a:rPr lang="fa-IR" sz="2400" dirty="0"/>
              <a:t>2. تمام فرآوردههاي خون بايد توسط يك ست تزريق خون كه شامل فيلترها 260 </a:t>
            </a:r>
            <a:r>
              <a:rPr lang="en-US" sz="2400" dirty="0" smtClean="0"/>
              <a:t>170 -</a:t>
            </a:r>
            <a:r>
              <a:rPr lang="fa-IR" sz="2400" dirty="0" smtClean="0"/>
              <a:t>ميكروني </a:t>
            </a:r>
            <a:r>
              <a:rPr lang="fa-IR" sz="2400" dirty="0"/>
              <a:t>استاندارد است تزريق شود و </a:t>
            </a:r>
            <a:r>
              <a:rPr lang="fa-IR" sz="2400" dirty="0" smtClean="0"/>
              <a:t>تنها </a:t>
            </a:r>
            <a:r>
              <a:rPr lang="fa-IR" sz="2400" dirty="0"/>
              <a:t>يك ست تزريق خون به هر كيسه وصل گردد. پلاكتها بايد توسط ست مخصوص فرآوردههاي پلاكتي تزريق شوند و </a:t>
            </a:r>
            <a:r>
              <a:rPr lang="fa-IR" sz="2400" dirty="0" smtClean="0"/>
              <a:t>درابتدا </a:t>
            </a:r>
            <a:r>
              <a:rPr lang="fa-IR" sz="2400" dirty="0"/>
              <a:t>لازم است ست با نرمال سالين شستشو شود. از فيلترهاي ميكروست هم ميتوان براي فيلتر كردن حجمهاي </a:t>
            </a:r>
            <a:r>
              <a:rPr lang="fa-IR" sz="2400" dirty="0" smtClean="0"/>
              <a:t>كمكنسانتره</a:t>
            </a:r>
            <a:r>
              <a:rPr lang="en-US" sz="2400" dirty="0" smtClean="0"/>
              <a:t> </a:t>
            </a:r>
            <a:r>
              <a:rPr lang="fa-IR" sz="2400" dirty="0" smtClean="0"/>
              <a:t>هاي </a:t>
            </a:r>
            <a:r>
              <a:rPr lang="fa-IR" sz="2400" dirty="0"/>
              <a:t>پلاكتي، كرايو، انعقادي و ليوفيليزه استفاده كرد. از فيلترهاي كاهنده لكوسيت، جهت جلوگيري از واكنشهاي تب زا </a:t>
            </a:r>
            <a:r>
              <a:rPr lang="fa-IR" sz="2400" dirty="0" smtClean="0"/>
              <a:t>و</a:t>
            </a:r>
            <a:r>
              <a:rPr lang="en-US" sz="2400" dirty="0" smtClean="0"/>
              <a:t> </a:t>
            </a:r>
            <a:r>
              <a:rPr lang="fa-IR" sz="2400" dirty="0" smtClean="0"/>
              <a:t>آلوايميونيزه</a:t>
            </a:r>
            <a:r>
              <a:rPr lang="en-US" sz="2400" dirty="0" smtClean="0"/>
              <a:t> </a:t>
            </a:r>
            <a:r>
              <a:rPr lang="fa-IR" sz="2400" dirty="0" smtClean="0"/>
              <a:t>شدن عليه</a:t>
            </a:r>
            <a:r>
              <a:rPr lang="en-US" sz="2400" dirty="0" smtClean="0"/>
              <a:t>   </a:t>
            </a:r>
            <a:r>
              <a:rPr lang="fa-IR" sz="2400" dirty="0" smtClean="0"/>
              <a:t> </a:t>
            </a:r>
            <a:r>
              <a:rPr lang="en-US" sz="2400" dirty="0" smtClean="0"/>
              <a:t>HLA </a:t>
            </a:r>
            <a:r>
              <a:rPr lang="fa-IR" sz="2400" dirty="0" smtClean="0"/>
              <a:t>استفاده میشود .</a:t>
            </a:r>
            <a:endParaRPr lang="en-US" sz="2400" dirty="0"/>
          </a:p>
          <a:p>
            <a:pPr algn="r" rtl="1"/>
            <a:r>
              <a:rPr lang="fa-IR" b="1" dirty="0">
                <a:solidFill>
                  <a:srgbClr val="C00000"/>
                </a:solidFill>
              </a:rPr>
              <a:t>براي بيماراني كه در آنها تزريق خون با سرعت معمول انجام ميگيرد، نيازي به گرم كردن خون نميباشد</a:t>
            </a:r>
            <a:r>
              <a:rPr lang="fa-IR" b="1" dirty="0" smtClean="0">
                <a:solidFill>
                  <a:srgbClr val="C00000"/>
                </a:solidFill>
              </a:rPr>
              <a:t>.</a:t>
            </a:r>
          </a:p>
          <a:p>
            <a:pPr algn="r" rtl="1"/>
            <a:endParaRPr lang="fa-I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a-IR" b="1" dirty="0"/>
              <a:t>تزريق خون اورژانس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r" rtl="1"/>
            <a:r>
              <a:rPr lang="fa-IR" dirty="0"/>
              <a:t>شرايط اورژانس: زمانيكه بنا به تشخيص پزشك معالج تزريق خون براي بيمار قبل از انجام و يا تكميل تستهاي </a:t>
            </a:r>
            <a:r>
              <a:rPr lang="fa-IR" dirty="0" smtClean="0"/>
              <a:t>سازگاري </a:t>
            </a:r>
            <a:r>
              <a:rPr lang="fa-IR" dirty="0"/>
              <a:t>حياتي مي باشد</a:t>
            </a:r>
            <a:r>
              <a:rPr lang="fa-IR" dirty="0" smtClean="0"/>
              <a:t> </a:t>
            </a:r>
            <a:r>
              <a:rPr lang="fa-IR" dirty="0"/>
              <a:t>در اين </a:t>
            </a:r>
            <a:r>
              <a:rPr lang="fa-IR" dirty="0" smtClean="0"/>
              <a:t>موارد آزمايش </a:t>
            </a:r>
            <a:r>
              <a:rPr lang="fa-IR" dirty="0"/>
              <a:t>غربالگري </a:t>
            </a:r>
            <a:r>
              <a:rPr lang="fa-IR" dirty="0" smtClean="0"/>
              <a:t>آنتي بادي </a:t>
            </a:r>
            <a:r>
              <a:rPr lang="fa-IR" dirty="0"/>
              <a:t>و آزمايش كراسمچ</a:t>
            </a:r>
            <a:r>
              <a:rPr lang="fa-IR" dirty="0" smtClean="0"/>
              <a:t> نميتواند </a:t>
            </a:r>
            <a:r>
              <a:rPr lang="fa-IR" dirty="0"/>
              <a:t>انجام گيرد. </a:t>
            </a:r>
            <a:r>
              <a:rPr lang="fa-IR" dirty="0" smtClean="0"/>
              <a:t>وممكن </a:t>
            </a:r>
            <a:r>
              <a:rPr lang="fa-IR" dirty="0"/>
              <a:t>است حتي فرصت تعيين گروه خوني </a:t>
            </a:r>
            <a:r>
              <a:rPr lang="fa-IR" dirty="0" smtClean="0"/>
              <a:t>و</a:t>
            </a:r>
            <a:r>
              <a:rPr lang="en-US" dirty="0" smtClean="0"/>
              <a:t> </a:t>
            </a:r>
            <a:r>
              <a:rPr lang="en-US" dirty="0"/>
              <a:t>RH </a:t>
            </a:r>
            <a:r>
              <a:rPr lang="fa-IR" dirty="0"/>
              <a:t>بسته به شدت نياز بيمار به خون فراهم </a:t>
            </a:r>
            <a:r>
              <a:rPr lang="fa-IR" dirty="0" smtClean="0"/>
              <a:t>نباشد.در </a:t>
            </a:r>
            <a:r>
              <a:rPr lang="fa-IR" dirty="0"/>
              <a:t>اين مواقع نيز بايد فرم </a:t>
            </a:r>
            <a:r>
              <a:rPr lang="fa-IR" dirty="0" smtClean="0"/>
              <a:t>مخصوص </a:t>
            </a:r>
            <a:r>
              <a:rPr lang="fa-IR" dirty="0"/>
              <a:t>درخواست خون اورژانس تكميل شده و همراه با امضاء پزشك به بانك خون ارسال شود. درخواست اورژانس </a:t>
            </a:r>
            <a:r>
              <a:rPr lang="fa-IR" dirty="0" smtClean="0"/>
              <a:t>نيزمانند </a:t>
            </a:r>
            <a:r>
              <a:rPr lang="fa-IR" dirty="0"/>
              <a:t>درخواستهاي غير اورژانس بايد فقط توسط پزشك انجام گيرد.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fa-IR" b="1" dirty="0"/>
              <a:t>درخواست اورژانس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/>
              <a:t>1- درفوريتهاي </a:t>
            </a:r>
            <a:r>
              <a:rPr lang="fa-IR" dirty="0"/>
              <a:t>پزشكي ارسال نمونه خون قبل از تزريق خون به بانك خون جهت انجام تستهاي سازگاري الزامي مي </a:t>
            </a:r>
            <a:r>
              <a:rPr lang="fa-IR" dirty="0" smtClean="0"/>
              <a:t>باشد.</a:t>
            </a:r>
          </a:p>
          <a:p>
            <a:pPr marL="0" indent="0" algn="r" rtl="1">
              <a:buNone/>
            </a:pPr>
            <a:r>
              <a:rPr lang="fa-IR" dirty="0" smtClean="0"/>
              <a:t>2 </a:t>
            </a:r>
            <a:r>
              <a:rPr lang="fa-IR" dirty="0"/>
              <a:t>بر روي لوله حاوي نمونه خون بايدبرچسب زده شود. چنانچه بيمار هويت مشخصي ندارد، مي توان از يك نام مستعار </a:t>
            </a:r>
            <a:r>
              <a:rPr lang="fa-IR" dirty="0" smtClean="0"/>
              <a:t>وشماره </a:t>
            </a:r>
            <a:r>
              <a:rPr lang="fa-IR" dirty="0"/>
              <a:t>پرونده بيمار جهت شناسايي وثبت بر روي برچسب لوله استفاده نمود.(ارجاع به دستورالعملهاي داخلي هر </a:t>
            </a:r>
            <a:r>
              <a:rPr lang="fa-IR" dirty="0" smtClean="0"/>
              <a:t>بيمارستاندر </a:t>
            </a:r>
            <a:r>
              <a:rPr lang="fa-IR" dirty="0"/>
              <a:t>اين مواقع)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a-IR" b="1" dirty="0"/>
              <a:t>خطاهاي موجود در مراحل درخواست تا تزريق خون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/>
              <a:t>تجويز </a:t>
            </a:r>
            <a:r>
              <a:rPr lang="fa-IR" sz="2400" dirty="0"/>
              <a:t>ناصحيح (بيمار نياز به خون يا فرآورده نداشته ولي براي وي تجويز شده است و يا اشتباه در انتخاب فرآورده </a:t>
            </a:r>
            <a:r>
              <a:rPr lang="fa-IR" sz="2400" dirty="0" smtClean="0"/>
              <a:t>صورت گرفته </a:t>
            </a:r>
            <a:r>
              <a:rPr lang="fa-IR" sz="2400" dirty="0"/>
              <a:t>است</a:t>
            </a:r>
            <a:r>
              <a:rPr lang="fa-IR" sz="2400" dirty="0" smtClean="0"/>
              <a:t>)</a:t>
            </a:r>
            <a:endParaRPr lang="fa-IR" sz="2400" dirty="0"/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/>
              <a:t>عدم </a:t>
            </a:r>
            <a:r>
              <a:rPr lang="fa-IR" sz="2400" dirty="0"/>
              <a:t>شناسايي بيمار در زمان </a:t>
            </a:r>
            <a:r>
              <a:rPr lang="fa-IR" sz="2400" dirty="0" smtClean="0"/>
              <a:t>نمونه گيري </a:t>
            </a:r>
            <a:r>
              <a:rPr lang="fa-IR" sz="2400" dirty="0"/>
              <a:t>يا در زمان تزريق خون و فرآورده به </a:t>
            </a:r>
            <a:r>
              <a:rPr lang="fa-IR" sz="2400" dirty="0" smtClean="0"/>
              <a:t>بيمار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/>
              <a:t>نمونه گيري </a:t>
            </a:r>
            <a:r>
              <a:rPr lang="fa-IR" sz="2400" dirty="0"/>
              <a:t>يا </a:t>
            </a:r>
            <a:r>
              <a:rPr lang="fa-IR" sz="2400" dirty="0" smtClean="0"/>
              <a:t>برچسب گذاري </a:t>
            </a:r>
            <a:r>
              <a:rPr lang="fa-IR" sz="2400" dirty="0"/>
              <a:t>غير </a:t>
            </a:r>
            <a:r>
              <a:rPr lang="fa-IR" sz="2400" dirty="0" smtClean="0"/>
              <a:t>صحيح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/>
              <a:t>اشتباه </a:t>
            </a:r>
            <a:r>
              <a:rPr lang="fa-IR" sz="2400" dirty="0"/>
              <a:t>در ارسال خون از بانك خون بيمارستان به بخش </a:t>
            </a:r>
            <a:r>
              <a:rPr lang="fa-IR" sz="2400" dirty="0" smtClean="0"/>
              <a:t>بيمارستان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/>
              <a:t>خطا </a:t>
            </a:r>
            <a:r>
              <a:rPr lang="fa-IR" sz="2400" dirty="0"/>
              <a:t>در طي تزريق خون يا فرآورده </a:t>
            </a:r>
            <a:r>
              <a:rPr lang="fa-IR" sz="2400" dirty="0" smtClean="0"/>
              <a:t>خون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/>
              <a:t>عدم </a:t>
            </a:r>
            <a:r>
              <a:rPr lang="fa-IR" sz="2400" dirty="0"/>
              <a:t>رعايت اصول </a:t>
            </a:r>
            <a:r>
              <a:rPr lang="fa-IR" sz="2400" dirty="0" smtClean="0"/>
              <a:t>ذخيره سازي </a:t>
            </a:r>
            <a:r>
              <a:rPr lang="fa-IR" sz="2400" dirty="0"/>
              <a:t>و نگهداري و حمل و نقل </a:t>
            </a:r>
            <a:r>
              <a:rPr lang="fa-IR" sz="2400" dirty="0" smtClean="0"/>
              <a:t>خون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/>
              <a:t>خطاهاي </a:t>
            </a:r>
            <a:r>
              <a:rPr lang="fa-IR" sz="2400" dirty="0"/>
              <a:t>فني (مانند آزمايشهايي كه به روش صحيح انجام نشوند)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46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fa-IR" b="1" dirty="0"/>
              <a:t>تكرار مهمترين وظايف پرستاري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5626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dirty="0" smtClean="0"/>
              <a:t>1 </a:t>
            </a:r>
            <a:r>
              <a:rPr lang="fa-IR" sz="2400" dirty="0"/>
              <a:t>تاييد هويت بيمار: </a:t>
            </a:r>
            <a:endParaRPr lang="en-US" sz="2400" dirty="0" smtClean="0"/>
          </a:p>
          <a:p>
            <a:pPr marL="0" indent="0" algn="r" rtl="1">
              <a:buNone/>
            </a:pPr>
            <a:r>
              <a:rPr lang="fa-IR" sz="2400" dirty="0" smtClean="0"/>
              <a:t>الف </a:t>
            </a:r>
            <a:r>
              <a:rPr lang="fa-IR" sz="2400" dirty="0"/>
              <a:t>- قبل از تهيه نمونه خون جهت انجام آزمايشات قبل از تزريق و </a:t>
            </a:r>
            <a:r>
              <a:rPr lang="fa-IR" sz="2400" dirty="0" smtClean="0"/>
              <a:t>كارت</a:t>
            </a:r>
            <a:r>
              <a:rPr lang="en-US" sz="2400" dirty="0"/>
              <a:t> </a:t>
            </a:r>
            <a:r>
              <a:rPr lang="fa-IR" sz="2400" dirty="0" smtClean="0"/>
              <a:t>شناسايي</a:t>
            </a: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fa-IR" sz="2400" dirty="0" smtClean="0"/>
              <a:t>ب- </a:t>
            </a:r>
            <a:r>
              <a:rPr lang="fa-IR" sz="2400" dirty="0"/>
              <a:t>قبل از تزريق خون </a:t>
            </a:r>
            <a:r>
              <a:rPr lang="fa-IR" sz="2400" dirty="0" smtClean="0"/>
              <a:t>وفرآورده</a:t>
            </a:r>
            <a:endParaRPr lang="en-US" sz="2400" dirty="0" smtClean="0"/>
          </a:p>
          <a:p>
            <a:pPr marL="0" indent="0" algn="r" rtl="1">
              <a:buNone/>
            </a:pPr>
            <a:r>
              <a:rPr lang="en-US" sz="2400" dirty="0"/>
              <a:t>2</a:t>
            </a:r>
            <a:r>
              <a:rPr lang="fa-IR" sz="2400" dirty="0" smtClean="0"/>
              <a:t> </a:t>
            </a:r>
            <a:r>
              <a:rPr lang="fa-IR" sz="2400" dirty="0"/>
              <a:t>بررسيهاي موردنظر در خصوص فرآورده تحويل گرفته شده از بانك خون </a:t>
            </a:r>
            <a:r>
              <a:rPr lang="fa-IR" sz="2400" dirty="0" smtClean="0"/>
              <a:t>بيمارستان</a:t>
            </a:r>
            <a:endParaRPr lang="en-US" sz="2400" dirty="0" smtClean="0"/>
          </a:p>
          <a:p>
            <a:pPr marL="0" indent="0" algn="r" rtl="1">
              <a:buNone/>
            </a:pPr>
            <a:r>
              <a:rPr lang="en-US" sz="2400" dirty="0"/>
              <a:t>3</a:t>
            </a:r>
            <a:r>
              <a:rPr lang="fa-IR" sz="2400" dirty="0" smtClean="0"/>
              <a:t> </a:t>
            </a:r>
            <a:r>
              <a:rPr lang="fa-IR" sz="2400" dirty="0"/>
              <a:t>بررسي دقيق مشخصات روي برچسب كيسه </a:t>
            </a:r>
            <a:r>
              <a:rPr lang="fa-IR" sz="2400" dirty="0" smtClean="0"/>
              <a:t>خون</a:t>
            </a:r>
            <a:endParaRPr lang="en-US" sz="2400" dirty="0" smtClean="0"/>
          </a:p>
          <a:p>
            <a:pPr marL="0" indent="0" algn="r" rtl="1">
              <a:buNone/>
            </a:pPr>
            <a:r>
              <a:rPr lang="fa-IR" sz="2400" dirty="0"/>
              <a:t>4 نگهداري صحيح خون و فرآورده ها تا زمان </a:t>
            </a:r>
            <a:r>
              <a:rPr lang="fa-IR" sz="2400" dirty="0" smtClean="0"/>
              <a:t>تزريق</a:t>
            </a:r>
            <a:endParaRPr lang="en-US" sz="2400" dirty="0" smtClean="0"/>
          </a:p>
          <a:p>
            <a:pPr marL="0" indent="0" algn="r" rtl="1">
              <a:buNone/>
            </a:pPr>
            <a:r>
              <a:rPr lang="en-US" sz="2400" dirty="0"/>
              <a:t>5</a:t>
            </a:r>
            <a:r>
              <a:rPr lang="fa-IR" sz="2400" dirty="0" smtClean="0"/>
              <a:t> </a:t>
            </a:r>
            <a:r>
              <a:rPr lang="fa-IR" sz="2400" dirty="0"/>
              <a:t>گرم كردن خون در صورت دستور </a:t>
            </a:r>
            <a:r>
              <a:rPr lang="fa-IR" sz="2400" dirty="0" smtClean="0"/>
              <a:t>پزشك</a:t>
            </a:r>
            <a:endParaRPr lang="en-US" sz="2400" dirty="0" smtClean="0"/>
          </a:p>
          <a:p>
            <a:pPr algn="r" rtl="1">
              <a:buFont typeface="Wingdings" pitchFamily="2" charset="2"/>
              <a:buChar char="Ø"/>
            </a:pPr>
            <a:r>
              <a:rPr lang="fa-IR" sz="2400" b="1" dirty="0"/>
              <a:t>كنترل دقيق و شناسايي بيمار قبل از شروع تزريق خون و تطبيق آن با مشخصات ثبت شده بر روي كيسه خون و فرم </a:t>
            </a:r>
            <a:r>
              <a:rPr lang="fa-IR" sz="2400" b="1" dirty="0" smtClean="0"/>
              <a:t>هاي</a:t>
            </a:r>
            <a:r>
              <a:rPr lang="en-US" sz="2400" b="1" dirty="0" smtClean="0"/>
              <a:t> </a:t>
            </a:r>
            <a:r>
              <a:rPr lang="fa-IR" sz="2400" b="1" dirty="0" smtClean="0"/>
              <a:t>درخواست خون</a:t>
            </a:r>
            <a:endParaRPr lang="en-US" sz="2400" b="1" dirty="0"/>
          </a:p>
          <a:p>
            <a:pPr marL="0" indent="0" algn="r" rtl="1">
              <a:buNone/>
            </a:pPr>
            <a:r>
              <a:rPr lang="en-US" sz="2400" dirty="0"/>
              <a:t> </a:t>
            </a:r>
            <a:r>
              <a:rPr lang="en-US" sz="2400" dirty="0" smtClean="0"/>
              <a:t>- 6</a:t>
            </a:r>
            <a:r>
              <a:rPr lang="fa-IR" sz="2400" dirty="0" smtClean="0"/>
              <a:t>تزريق </a:t>
            </a:r>
            <a:r>
              <a:rPr lang="fa-IR" sz="2400" dirty="0"/>
              <a:t>صحيح </a:t>
            </a:r>
            <a:r>
              <a:rPr lang="fa-IR" sz="2400" dirty="0" smtClean="0"/>
              <a:t>خون</a:t>
            </a:r>
            <a:endParaRPr lang="en-US" sz="2400" dirty="0" smtClean="0"/>
          </a:p>
          <a:p>
            <a:pPr marL="0" indent="0" algn="r" rtl="1">
              <a:buNone/>
            </a:pPr>
            <a:r>
              <a:rPr lang="fa-IR" sz="2400" dirty="0"/>
              <a:t>7 </a:t>
            </a:r>
            <a:r>
              <a:rPr lang="en-US" sz="2400" dirty="0" smtClean="0"/>
              <a:t> -</a:t>
            </a:r>
            <a:r>
              <a:rPr lang="fa-IR" sz="2400" dirty="0" smtClean="0"/>
              <a:t>آشنايي </a:t>
            </a:r>
            <a:r>
              <a:rPr lang="fa-IR" sz="2400" dirty="0"/>
              <a:t>با عوارض واقدامات لازم در هنگام بروز عوارض ناشي از تزريق خون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56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عوارض حاد مرتبط با تزريق خون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 algn="r" rtl="1">
              <a:buNone/>
            </a:pPr>
            <a:r>
              <a:rPr lang="fa-IR" b="1" dirty="0"/>
              <a:t>تعريف : هر نوع نشانه يا علامت ناخواسته يا نامساعدي كه درحين و يا به فاصله 24 ساعت از انتقال يك واحد خون يا </a:t>
            </a:r>
            <a:r>
              <a:rPr lang="fa-IR" b="1" dirty="0" smtClean="0"/>
              <a:t>فرآورده</a:t>
            </a:r>
            <a:r>
              <a:rPr lang="en-US" b="1" dirty="0" smtClean="0"/>
              <a:t> </a:t>
            </a:r>
            <a:r>
              <a:rPr lang="fa-IR" b="1" dirty="0" smtClean="0"/>
              <a:t>رخ </a:t>
            </a:r>
            <a:r>
              <a:rPr lang="fa-IR" b="1" dirty="0"/>
              <a:t>ميدهد، ناشي از تزريق خون است مگر خلافش ثابت شود</a:t>
            </a:r>
            <a:r>
              <a:rPr lang="fa-IR" b="1" dirty="0" smtClean="0"/>
              <a:t>.</a:t>
            </a:r>
            <a:endParaRPr lang="en-US" b="1" dirty="0" smtClean="0"/>
          </a:p>
          <a:p>
            <a:pPr algn="r" rtl="1">
              <a:buFont typeface="Wingdings" pitchFamily="2" charset="2"/>
              <a:buChar char="Ø"/>
            </a:pPr>
            <a:r>
              <a:rPr lang="fa-IR" dirty="0"/>
              <a:t>نشانه هاي يك واكنش مرگ آفرين(مثل واكنش </a:t>
            </a:r>
            <a:r>
              <a:rPr lang="fa-IR" dirty="0" smtClean="0"/>
              <a:t>هموليتيك</a:t>
            </a:r>
            <a:r>
              <a:rPr lang="en-US" dirty="0" smtClean="0"/>
              <a:t> </a:t>
            </a:r>
            <a:r>
              <a:rPr lang="fa-IR" dirty="0" smtClean="0"/>
              <a:t>حاد</a:t>
            </a:r>
            <a:r>
              <a:rPr lang="fa-IR" dirty="0"/>
              <a:t>) و يك واكنش نسبتاً خفيف ممكن است در ابتداي امر</a:t>
            </a:r>
          </a:p>
          <a:p>
            <a:pPr marL="0" indent="0" algn="r" rtl="1">
              <a:buNone/>
            </a:pPr>
            <a:r>
              <a:rPr lang="fa-IR" dirty="0"/>
              <a:t>كاملا شبيه به هم باشند </a:t>
            </a:r>
            <a:r>
              <a:rPr lang="fa-IR" b="1" dirty="0"/>
              <a:t>( تب و لرز)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92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81200"/>
            <a:ext cx="8381999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3600" b="1" dirty="0"/>
              <a:t>يكي از اشتباهات شايعي كه رخ ميدهد، از فرد بيمار بر اساس فرم درخواست خونگيري ميشود ولي مشخصات فرد ديگري</a:t>
            </a:r>
          </a:p>
          <a:p>
            <a:pPr algn="r" rtl="1"/>
            <a:r>
              <a:rPr lang="fa-IR" sz="3600" b="1" dirty="0"/>
              <a:t>روي برچسب لوله نمونه بيمار نوشته ميشود 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532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</a:rPr>
              <a:t>اهداف اجراي هموويژلانس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Tx/>
              <a:buChar char="-"/>
            </a:pPr>
            <a:r>
              <a:rPr lang="fa-IR" sz="2800" dirty="0" smtClean="0"/>
              <a:t>گزارش </a:t>
            </a:r>
            <a:r>
              <a:rPr lang="fa-IR" sz="2800" dirty="0"/>
              <a:t>عوارض ناشي از </a:t>
            </a:r>
            <a:r>
              <a:rPr lang="fa-IR" sz="2800" dirty="0" smtClean="0"/>
              <a:t>تزريق به صورت سيستماتيك و </a:t>
            </a:r>
            <a:r>
              <a:rPr lang="fa-IR" sz="2800" dirty="0"/>
              <a:t>جمع آوري در يك </a:t>
            </a:r>
            <a:r>
              <a:rPr lang="fa-IR" sz="2800" dirty="0" smtClean="0"/>
              <a:t>واحد.</a:t>
            </a:r>
            <a:endParaRPr lang="en-US" sz="2800" dirty="0" smtClean="0"/>
          </a:p>
          <a:p>
            <a:pPr algn="r" rtl="1">
              <a:buFontTx/>
              <a:buChar char="-"/>
            </a:pPr>
            <a:r>
              <a:rPr lang="fa-IR" sz="2800" dirty="0" smtClean="0"/>
              <a:t>گردآوري </a:t>
            </a:r>
            <a:r>
              <a:rPr lang="fa-IR" sz="2800" dirty="0"/>
              <a:t>و تجزيه و تحليل داده هاي مربوط به اثرات ناخواسته انتقال خون و اعلام خطر به منظور تصحيح و اخذ </a:t>
            </a:r>
            <a:r>
              <a:rPr lang="fa-IR" sz="2800" dirty="0" smtClean="0"/>
              <a:t>اقدامات اصلاحي </a:t>
            </a:r>
            <a:r>
              <a:rPr lang="fa-IR" sz="2800" dirty="0"/>
              <a:t>لازم براي جلوگيري از وقوع مجدد </a:t>
            </a:r>
            <a:r>
              <a:rPr lang="fa-IR" sz="2800" dirty="0" smtClean="0"/>
              <a:t>آنها.</a:t>
            </a:r>
            <a:endParaRPr lang="en-US" sz="2800" dirty="0" smtClean="0"/>
          </a:p>
          <a:p>
            <a:pPr algn="r" rtl="1">
              <a:buFontTx/>
              <a:buChar char="-"/>
            </a:pPr>
            <a:r>
              <a:rPr lang="fa-IR" sz="2800" dirty="0" smtClean="0"/>
              <a:t> مستند </a:t>
            </a:r>
            <a:r>
              <a:rPr lang="fa-IR" sz="2800" dirty="0"/>
              <a:t>سازي موارد تزريق خون در يك بيمارستان و بررسي مقايسه اي آن در سال هاي </a:t>
            </a:r>
            <a:r>
              <a:rPr lang="fa-IR" sz="2800" dirty="0" smtClean="0"/>
              <a:t>متوالي .</a:t>
            </a:r>
            <a:endParaRPr lang="en-US" sz="2800" dirty="0" smtClean="0"/>
          </a:p>
          <a:p>
            <a:pPr algn="r" rtl="1">
              <a:buFontTx/>
              <a:buChar char="-"/>
            </a:pPr>
            <a:r>
              <a:rPr lang="fa-IR" sz="2800" dirty="0" smtClean="0"/>
              <a:t>هدايت </a:t>
            </a:r>
            <a:r>
              <a:rPr lang="fa-IR" sz="2800" dirty="0"/>
              <a:t>و ارتقاي تزريق خون در بيمارستان ها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/>
              <a:t>علايم و نشانه هاي عوارض حاد مرتبط با تزريق خون در بيماران هوشيار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b="1" dirty="0"/>
              <a:t>* </a:t>
            </a:r>
            <a:r>
              <a:rPr lang="fa-IR" sz="2400" dirty="0"/>
              <a:t>علايم سيستم عصبي: - گزگز اندام </a:t>
            </a:r>
            <a:r>
              <a:rPr lang="fa-IR" sz="2400" dirty="0" smtClean="0"/>
              <a:t>ها</a:t>
            </a:r>
            <a:endParaRPr lang="en-US" sz="2400" b="1" dirty="0"/>
          </a:p>
          <a:p>
            <a:pPr marL="0" indent="0" algn="r" rtl="1">
              <a:buNone/>
            </a:pPr>
            <a:r>
              <a:rPr lang="fa-IR" sz="2400" dirty="0"/>
              <a:t>* علايم سيستم تنفسي : -تاكي پنه -آپنه -تنگي نفس -سرفه -ويز</a:t>
            </a:r>
          </a:p>
          <a:p>
            <a:pPr marL="0" indent="0" algn="r" rtl="1">
              <a:buNone/>
            </a:pPr>
            <a:r>
              <a:rPr lang="fa-IR" sz="2400" dirty="0"/>
              <a:t>* علايم گوارشي:-تهوع-استفراغ-كرامپ شكمي-اسهال خوني</a:t>
            </a:r>
          </a:p>
          <a:p>
            <a:pPr marL="0" indent="0" algn="r" rtl="1">
              <a:buNone/>
            </a:pPr>
            <a:r>
              <a:rPr lang="fa-IR" sz="2400" dirty="0"/>
              <a:t>*علائم كليوي: -تغييرات در حجم ادرار(اليگوري،آنوري) - تغيير دررنگ ادرار</a:t>
            </a:r>
          </a:p>
          <a:p>
            <a:pPr marL="0" indent="0" algn="r" rtl="1">
              <a:buNone/>
            </a:pPr>
            <a:r>
              <a:rPr lang="fa-IR" sz="2400" dirty="0"/>
              <a:t>* علايم قلبي – عروقي : -تغييرات ضربان قلب(تاكيكاردي،براديكاري) -افت فشار خون يا افزايش فشارخون -خونريزي</a:t>
            </a:r>
          </a:p>
          <a:p>
            <a:pPr algn="r" rtl="1"/>
            <a:r>
              <a:rPr lang="fa-IR" sz="2400" dirty="0" smtClean="0"/>
              <a:t>علائم </a:t>
            </a:r>
            <a:r>
              <a:rPr lang="fa-IR" sz="2400" dirty="0"/>
              <a:t>جلدي: -راش -كهير </a:t>
            </a:r>
            <a:r>
              <a:rPr lang="fa-IR" sz="2400" dirty="0" smtClean="0"/>
              <a:t>–خارش</a:t>
            </a:r>
            <a:endParaRPr lang="en-US" sz="2400" dirty="0" smtClean="0"/>
          </a:p>
          <a:p>
            <a:pPr marL="0" indent="0" algn="r" rtl="1">
              <a:buNone/>
            </a:pPr>
            <a:r>
              <a:rPr lang="fa-IR" sz="2400" b="1" dirty="0"/>
              <a:t>فراموش نكنيم :واكنش هاي حاد تزريق خون در ابتداي امر ممكن است تظاهرات يكسان داشته باشند بنابراين هر نشانه </a:t>
            </a:r>
            <a:r>
              <a:rPr lang="fa-IR" sz="2400" b="1" dirty="0" smtClean="0"/>
              <a:t>اي</a:t>
            </a:r>
            <a:r>
              <a:rPr lang="en-US" sz="2400" b="1" dirty="0" smtClean="0"/>
              <a:t> </a:t>
            </a:r>
            <a:r>
              <a:rPr lang="fa-IR" sz="2400" b="1" dirty="0" smtClean="0"/>
              <a:t>بايد </a:t>
            </a:r>
            <a:r>
              <a:rPr lang="fa-IR" sz="2400" b="1" dirty="0"/>
              <a:t>جدي گرفته شود و تزريق خون متوقف تا علت مشخص گردد.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05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a-IR" b="1" dirty="0"/>
              <a:t>اقدامات فوري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/>
              <a:t>قطع تزريق خون وباز نگاه داشتن مسير وريدي با نرمال </a:t>
            </a:r>
            <a:r>
              <a:rPr lang="fa-IR" dirty="0" smtClean="0"/>
              <a:t>سالين</a:t>
            </a:r>
            <a:r>
              <a:rPr lang="en-US" dirty="0" smtClean="0"/>
              <a:t>           </a:t>
            </a:r>
            <a:r>
              <a:rPr lang="fa-IR" dirty="0" smtClean="0"/>
              <a:t>چك </a:t>
            </a:r>
            <a:r>
              <a:rPr lang="fa-IR" dirty="0"/>
              <a:t>مجدد علايم </a:t>
            </a:r>
            <a:r>
              <a:rPr lang="fa-IR" dirty="0" smtClean="0"/>
              <a:t>حياتي</a:t>
            </a:r>
            <a:r>
              <a:rPr lang="en-US" dirty="0" smtClean="0"/>
              <a:t>         </a:t>
            </a:r>
            <a:r>
              <a:rPr lang="fa-IR" dirty="0" smtClean="0"/>
              <a:t>تاييد </a:t>
            </a:r>
            <a:r>
              <a:rPr lang="fa-IR" dirty="0"/>
              <a:t>هويت بيماربا توجه به مستندات موجود( كيسه خون – فرم درخواست خون و...) به جهت كسب اطمينان </a:t>
            </a:r>
            <a:r>
              <a:rPr lang="fa-IR" dirty="0" smtClean="0"/>
              <a:t>ازتزريق </a:t>
            </a:r>
            <a:r>
              <a:rPr lang="fa-IR" dirty="0"/>
              <a:t>فرآورده مورد نظر به بيمار مورد </a:t>
            </a:r>
            <a:r>
              <a:rPr lang="fa-IR" dirty="0" smtClean="0"/>
              <a:t>نظر</a:t>
            </a:r>
            <a:r>
              <a:rPr lang="en-US" dirty="0" smtClean="0"/>
              <a:t>           </a:t>
            </a:r>
            <a:r>
              <a:rPr lang="fa-IR" dirty="0"/>
              <a:t>اطلاع به پزشك </a:t>
            </a:r>
            <a:r>
              <a:rPr lang="fa-IR" dirty="0" smtClean="0"/>
              <a:t>معالج</a:t>
            </a:r>
            <a:r>
              <a:rPr lang="en-US" dirty="0" smtClean="0"/>
              <a:t>            </a:t>
            </a:r>
            <a:r>
              <a:rPr lang="fa-IR" dirty="0"/>
              <a:t>اطلاع به بانك </a:t>
            </a:r>
            <a:r>
              <a:rPr lang="fa-IR" dirty="0" smtClean="0"/>
              <a:t>خون</a:t>
            </a:r>
            <a:r>
              <a:rPr lang="en-US" dirty="0" smtClean="0"/>
              <a:t>             </a:t>
            </a:r>
            <a:r>
              <a:rPr lang="fa-IR" dirty="0"/>
              <a:t>ارسال كيسه و ست تزريق خون-نمونه خون و ادرارجديد ازبيماربعد ازوقوع عارضه به بانك خون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010399" y="2196084"/>
            <a:ext cx="8381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200400" y="2196084"/>
            <a:ext cx="7620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715000" y="3643884"/>
            <a:ext cx="7940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752600" y="3637128"/>
            <a:ext cx="8260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112002" y="4117075"/>
            <a:ext cx="81196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rtl="1"/>
            <a:r>
              <a:rPr lang="fa-IR" sz="3200" b="1" dirty="0"/>
              <a:t>اقدامات آزمايشگاهي مورد نياز وقتي به واكنش هاي ناشي از انتقال خون شك مي كنيم: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 smtClean="0"/>
              <a:t>1</a:t>
            </a:r>
            <a:r>
              <a:rPr lang="fa-IR" b="1" dirty="0" smtClean="0"/>
              <a:t> - بررسي </a:t>
            </a:r>
            <a:r>
              <a:rPr lang="fa-IR" b="1" dirty="0"/>
              <a:t>مجدد وقوع يا عدم وقوع اشتباهات </a:t>
            </a:r>
            <a:r>
              <a:rPr lang="fa-IR" b="1" dirty="0" smtClean="0"/>
              <a:t>دفتري            </a:t>
            </a:r>
          </a:p>
          <a:p>
            <a:pPr marL="0" indent="0" algn="r" rtl="1">
              <a:buNone/>
            </a:pPr>
            <a:r>
              <a:rPr lang="fa-IR" b="1" dirty="0" smtClean="0"/>
              <a:t>2- ارسال </a:t>
            </a:r>
            <a:r>
              <a:rPr lang="fa-IR" b="1" dirty="0"/>
              <a:t>نمونه خون جديد ازبيمار </a:t>
            </a:r>
            <a:r>
              <a:rPr lang="fa-IR" b="1" dirty="0" smtClean="0"/>
              <a:t>جهت : </a:t>
            </a:r>
          </a:p>
          <a:p>
            <a:pPr marL="0" indent="0" algn="r" rtl="1">
              <a:buNone/>
            </a:pPr>
            <a:r>
              <a:rPr lang="fa-IR" b="1" dirty="0" smtClean="0"/>
              <a:t>الف </a:t>
            </a:r>
            <a:r>
              <a:rPr lang="fa-IR" b="1" dirty="0"/>
              <a:t>- بررسي چشمي وجود هموليزدر سوپرناتانت نمونه قبل و بعدازتزريق </a:t>
            </a:r>
            <a:endParaRPr lang="fa-IR" b="1" dirty="0"/>
          </a:p>
          <a:p>
            <a:pPr marL="0" indent="0" algn="r" rtl="1">
              <a:buNone/>
            </a:pPr>
            <a:r>
              <a:rPr lang="fa-IR" b="1" dirty="0" smtClean="0"/>
              <a:t>ب- تكرارآزمايشات </a:t>
            </a:r>
            <a:r>
              <a:rPr lang="en-US" b="1" dirty="0"/>
              <a:t>DAT </a:t>
            </a:r>
            <a:endParaRPr lang="fa-IR" b="1" dirty="0" smtClean="0"/>
          </a:p>
          <a:p>
            <a:pPr marL="0" indent="0" algn="r" rtl="1">
              <a:buNone/>
            </a:pPr>
            <a:r>
              <a:rPr lang="fa-IR" b="1" dirty="0"/>
              <a:t>ج- در صورت شك به واكنش هموليتيك تكرار </a:t>
            </a:r>
            <a:r>
              <a:rPr lang="fa-IR" b="1" dirty="0" smtClean="0"/>
              <a:t>آزمايشات </a:t>
            </a:r>
            <a:r>
              <a:rPr lang="en-US" b="1" dirty="0" smtClean="0"/>
              <a:t>ABO‐Rh</a:t>
            </a:r>
            <a:r>
              <a:rPr lang="fa-IR" b="1" dirty="0" smtClean="0"/>
              <a:t> </a:t>
            </a:r>
            <a:r>
              <a:rPr lang="fa-IR" b="1" dirty="0"/>
              <a:t>غربالگري آنتي بادي و كراس مچ برروي نمونه قبل </a:t>
            </a:r>
            <a:r>
              <a:rPr lang="fa-IR" b="1" dirty="0" smtClean="0"/>
              <a:t>و </a:t>
            </a:r>
            <a:r>
              <a:rPr lang="fa-IR" b="1" dirty="0"/>
              <a:t>بعد از </a:t>
            </a:r>
            <a:r>
              <a:rPr lang="fa-IR" b="1" dirty="0" smtClean="0"/>
              <a:t>تزريق</a:t>
            </a:r>
          </a:p>
          <a:p>
            <a:pPr marL="0" indent="0" algn="r" rtl="1">
              <a:buNone/>
            </a:pPr>
            <a:r>
              <a:rPr lang="fa-IR" b="1" dirty="0" smtClean="0"/>
              <a:t>3- ارسال </a:t>
            </a:r>
            <a:r>
              <a:rPr lang="fa-IR" b="1" dirty="0"/>
              <a:t>نمونه ادرار جهت بررسي هموگلوبينوري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35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C00000"/>
                </a:solidFill>
              </a:rPr>
              <a:t>آلودگي باكتريايي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1 - ورود </a:t>
            </a:r>
            <a:r>
              <a:rPr lang="fa-IR" dirty="0"/>
              <a:t>فلورنرمال از پوست اهداكننده درهنگام اهدا </a:t>
            </a:r>
            <a:r>
              <a:rPr lang="fa-IR" dirty="0" smtClean="0"/>
              <a:t>خون</a:t>
            </a:r>
          </a:p>
          <a:p>
            <a:pPr marL="0" indent="0" algn="r" rtl="1">
              <a:buNone/>
            </a:pPr>
            <a:r>
              <a:rPr lang="fa-IR" dirty="0" smtClean="0"/>
              <a:t>2 - باكتريمي </a:t>
            </a:r>
            <a:r>
              <a:rPr lang="fa-IR" dirty="0"/>
              <a:t>مخفي در </a:t>
            </a:r>
            <a:r>
              <a:rPr lang="fa-IR" dirty="0" smtClean="0"/>
              <a:t>اهداكننده</a:t>
            </a:r>
          </a:p>
          <a:p>
            <a:pPr marL="0" indent="0" algn="r" rtl="1">
              <a:buNone/>
            </a:pPr>
            <a:r>
              <a:rPr lang="fa-IR" dirty="0" smtClean="0"/>
              <a:t>3 - </a:t>
            </a:r>
            <a:r>
              <a:rPr lang="fa-IR" dirty="0"/>
              <a:t>ورود باكتري در حين جمع آوري –تهيه و ذخيره سازي فرآورده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rgbClr val="C00000"/>
                </a:solidFill>
              </a:rPr>
              <a:t>بيشتر با فرآورده هاي پلاكتي اتفاق مي افتد چون در دماي اتاق نگهداري مي شوند.</a:t>
            </a:r>
          </a:p>
          <a:p>
            <a:pPr marL="0" indent="0" algn="r" rtl="1">
              <a:buNone/>
            </a:pPr>
            <a:r>
              <a:rPr lang="fa-IR" b="1" dirty="0"/>
              <a:t>علائم :</a:t>
            </a:r>
          </a:p>
          <a:p>
            <a:pPr marL="0" indent="0" algn="r" rtl="1">
              <a:buNone/>
            </a:pPr>
            <a:r>
              <a:rPr lang="fa-IR" dirty="0"/>
              <a:t>تب-لرز-تاكيكاردي-افت فشارخون-شوك –نارسايي كليه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/>
              <a:t>اقدامات لازم: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/>
              <a:t>درمان</a:t>
            </a:r>
            <a:r>
              <a:rPr lang="fa-IR" dirty="0" smtClean="0"/>
              <a:t>:</a:t>
            </a:r>
          </a:p>
          <a:p>
            <a:pPr marL="0" indent="0" algn="r" rtl="1">
              <a:buNone/>
            </a:pPr>
            <a:r>
              <a:rPr lang="fa-IR" dirty="0" smtClean="0"/>
              <a:t>1 - </a:t>
            </a:r>
            <a:r>
              <a:rPr lang="fa-IR" dirty="0"/>
              <a:t>تجويز آنتي بيوتيك و سيع الطيف</a:t>
            </a:r>
          </a:p>
          <a:p>
            <a:pPr marL="0" indent="0" algn="r" rtl="1">
              <a:buNone/>
            </a:pPr>
            <a:r>
              <a:rPr lang="fa-IR" dirty="0" smtClean="0"/>
              <a:t>2- عودت </a:t>
            </a:r>
            <a:r>
              <a:rPr lang="fa-IR" dirty="0"/>
              <a:t>كيسه خون به بانك خون جهت انجام كشت و رنگ آميزي گرم</a:t>
            </a:r>
          </a:p>
          <a:p>
            <a:pPr marL="0" indent="0" algn="r" rtl="1">
              <a:buNone/>
            </a:pPr>
            <a:r>
              <a:rPr lang="fa-IR" dirty="0"/>
              <a:t>3</a:t>
            </a:r>
            <a:r>
              <a:rPr lang="fa-IR" dirty="0" smtClean="0"/>
              <a:t>- حفظ </a:t>
            </a:r>
            <a:r>
              <a:rPr lang="fa-IR" dirty="0"/>
              <a:t>برون ده </a:t>
            </a:r>
            <a:r>
              <a:rPr lang="fa-IR" dirty="0" smtClean="0"/>
              <a:t>ادراري</a:t>
            </a:r>
          </a:p>
          <a:p>
            <a:pPr marL="0" indent="0" algn="r" rtl="1">
              <a:buNone/>
            </a:pPr>
            <a:r>
              <a:rPr lang="fa-IR" dirty="0" smtClean="0"/>
              <a:t>4- بررسي </a:t>
            </a:r>
            <a:r>
              <a:rPr lang="fa-IR" dirty="0"/>
              <a:t>عوارض احتمالي موجود نظير نارسايي كليوي وياتنفسي </a:t>
            </a:r>
            <a:r>
              <a:rPr lang="fa-IR" dirty="0" smtClean="0"/>
              <a:t>و</a:t>
            </a:r>
            <a:r>
              <a:rPr lang="en-US" dirty="0"/>
              <a:t> DIC </a:t>
            </a:r>
          </a:p>
        </p:txBody>
      </p:sp>
    </p:spTree>
    <p:extLst>
      <p:ext uri="{BB962C8B-B14F-4D97-AF65-F5344CB8AC3E}">
        <p14:creationId xmlns:p14="http://schemas.microsoft.com/office/powerpoint/2010/main" val="4713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r>
              <a:rPr lang="en-US" b="1" dirty="0"/>
              <a:t>FNHTR </a:t>
            </a:r>
            <a:r>
              <a:rPr lang="fa-IR" b="1" dirty="0" smtClean="0"/>
              <a:t>واكنش </a:t>
            </a:r>
            <a:r>
              <a:rPr lang="fa-IR" b="1" dirty="0"/>
              <a:t>تب زاي غير همو </a:t>
            </a:r>
            <a:r>
              <a:rPr lang="fa-IR" b="1" dirty="0" smtClean="0"/>
              <a:t>ليتيك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/>
              <a:t>تعريف </a:t>
            </a:r>
            <a:r>
              <a:rPr lang="fa-IR" dirty="0" smtClean="0"/>
              <a:t>: افزايش 1 </a:t>
            </a:r>
            <a:r>
              <a:rPr lang="fa-IR" dirty="0"/>
              <a:t>درجه سانتي گراد يا بيشتر دردماي پايه بدن در طي تزريق خون و يا در </a:t>
            </a:r>
            <a:r>
              <a:rPr lang="fa-IR" dirty="0" smtClean="0"/>
              <a:t>طي </a:t>
            </a:r>
            <a:r>
              <a:rPr lang="en-US" dirty="0" smtClean="0"/>
              <a:t>1-2 </a:t>
            </a:r>
            <a:r>
              <a:rPr lang="fa-IR" dirty="0" smtClean="0"/>
              <a:t> ساعت </a:t>
            </a:r>
            <a:r>
              <a:rPr lang="fa-IR" dirty="0"/>
              <a:t>بعد از اتمام </a:t>
            </a:r>
            <a:r>
              <a:rPr lang="fa-IR" dirty="0" smtClean="0"/>
              <a:t>تزريق خون</a:t>
            </a:r>
          </a:p>
          <a:p>
            <a:pPr marL="0" indent="0" algn="r" rtl="1">
              <a:buNone/>
            </a:pPr>
            <a:r>
              <a:rPr lang="fa-IR" dirty="0"/>
              <a:t>مكانيسم </a:t>
            </a:r>
            <a:r>
              <a:rPr lang="fa-IR" dirty="0" smtClean="0"/>
              <a:t>: 1-وجود </a:t>
            </a:r>
            <a:r>
              <a:rPr lang="fa-IR" dirty="0"/>
              <a:t>آنتي بادي بر عليه آنتي ژن </a:t>
            </a:r>
            <a:r>
              <a:rPr lang="fa-IR" dirty="0" smtClean="0"/>
              <a:t>سيستم </a:t>
            </a:r>
            <a:r>
              <a:rPr lang="en-US" dirty="0" smtClean="0"/>
              <a:t>HLA</a:t>
            </a:r>
            <a:r>
              <a:rPr lang="fa-IR" dirty="0"/>
              <a:t> موجود بر روي گلبولهاي سفيد در گيرنده </a:t>
            </a:r>
            <a:r>
              <a:rPr lang="fa-IR" dirty="0" smtClean="0"/>
              <a:t>خون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2  -تجمع </a:t>
            </a:r>
            <a:r>
              <a:rPr lang="fa-IR" dirty="0"/>
              <a:t>سيتو كينهاي تب زا ي محلول در واحد اهدا شده در حين ذخيره </a:t>
            </a:r>
            <a:r>
              <a:rPr lang="fa-IR" dirty="0" smtClean="0"/>
              <a:t>سازي</a:t>
            </a: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C00000"/>
                </a:solidFill>
              </a:rPr>
              <a:t>رد </a:t>
            </a:r>
            <a:r>
              <a:rPr lang="fa-IR" b="1" dirty="0">
                <a:solidFill>
                  <a:srgbClr val="C00000"/>
                </a:solidFill>
              </a:rPr>
              <a:t>كردن واكنش هموليتيك انتقال خون و يا آلودگي باكتريايي بسيار مهم است </a:t>
            </a:r>
            <a:r>
              <a:rPr lang="fa-IR" b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r" rtl="1">
              <a:buNone/>
            </a:pPr>
            <a:r>
              <a:rPr lang="fa-IR" dirty="0" smtClean="0"/>
              <a:t>درمان : </a:t>
            </a:r>
            <a:r>
              <a:rPr lang="fa-IR" dirty="0"/>
              <a:t>استفاده از مسكن استامينوفن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/>
              <a:t>واكنش هموليتيك </a:t>
            </a:r>
            <a:r>
              <a:rPr lang="fa-IR" b="1" dirty="0" smtClean="0"/>
              <a:t>حاد </a:t>
            </a:r>
            <a:r>
              <a:rPr lang="en-US" b="1" dirty="0"/>
              <a:t>AHTR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علت </a:t>
            </a:r>
            <a:r>
              <a:rPr lang="fa-IR" dirty="0"/>
              <a:t>:در اكثر موارد به علت تزريق خون نا منطبق از نظر </a:t>
            </a:r>
            <a:r>
              <a:rPr lang="fa-IR" dirty="0" smtClean="0"/>
              <a:t>سيستم </a:t>
            </a:r>
            <a:r>
              <a:rPr lang="en-US" dirty="0" smtClean="0"/>
              <a:t>ABO</a:t>
            </a:r>
            <a:r>
              <a:rPr lang="fa-IR" dirty="0" smtClean="0"/>
              <a:t> </a:t>
            </a:r>
            <a:r>
              <a:rPr lang="fa-IR" dirty="0"/>
              <a:t>به علت اشتباهات انساني اتفاق مي </a:t>
            </a:r>
            <a:r>
              <a:rPr lang="fa-IR" dirty="0" smtClean="0"/>
              <a:t>افتد .</a:t>
            </a:r>
          </a:p>
          <a:p>
            <a:pPr marL="0" indent="0" algn="r" rtl="1">
              <a:buNone/>
            </a:pPr>
            <a:r>
              <a:rPr lang="fa-IR" dirty="0"/>
              <a:t>علائم : تب-لرز-تهوع-استفراغ –اسهال-افت فشار خون –</a:t>
            </a:r>
            <a:r>
              <a:rPr lang="fa-IR" dirty="0" smtClean="0"/>
              <a:t>درد قفسه </a:t>
            </a:r>
            <a:r>
              <a:rPr lang="fa-IR" dirty="0"/>
              <a:t>سينه -درد </a:t>
            </a:r>
            <a:r>
              <a:rPr lang="fa-IR" dirty="0" smtClean="0"/>
              <a:t>پشت  </a:t>
            </a:r>
            <a:r>
              <a:rPr lang="en-US" dirty="0"/>
              <a:t>D </a:t>
            </a:r>
            <a:r>
              <a:rPr lang="en-US" dirty="0" smtClean="0"/>
              <a:t>IC</a:t>
            </a:r>
            <a:r>
              <a:rPr lang="fa-IR" dirty="0" smtClean="0"/>
              <a:t> و نارسايي كليه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153400" cy="60016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3200" b="1" dirty="0"/>
              <a:t>پيشگيري : پرهيز ازوقوع اشتباهات انساني و دفتري در بخشهاي بيمارستاني و در بانك خون به منظور تزريق خون و فرآورده صحيح به بيمارمورد نظر شامل</a:t>
            </a:r>
            <a:r>
              <a:rPr lang="fa-IR" sz="3200" b="1" dirty="0" smtClean="0"/>
              <a:t>:</a:t>
            </a:r>
          </a:p>
          <a:p>
            <a:pPr algn="r" rtl="1"/>
            <a:r>
              <a:rPr lang="fa-IR" sz="3200" dirty="0" smtClean="0"/>
              <a:t>1 - بررسي </a:t>
            </a:r>
            <a:r>
              <a:rPr lang="fa-IR" sz="3200" dirty="0"/>
              <a:t>دقيق هويت بيمار در هنگام تهيه نمونه خون قبل از تزريق خون وهنگام تزريق فرآورده </a:t>
            </a:r>
            <a:r>
              <a:rPr lang="fa-IR" sz="3200" dirty="0" smtClean="0"/>
              <a:t>خون</a:t>
            </a:r>
          </a:p>
          <a:p>
            <a:pPr algn="r" rtl="1"/>
            <a:r>
              <a:rPr lang="fa-IR" sz="3200" dirty="0"/>
              <a:t> </a:t>
            </a:r>
            <a:r>
              <a:rPr lang="fa-IR" sz="3200" dirty="0" smtClean="0"/>
              <a:t>2 - بررسي </a:t>
            </a:r>
            <a:r>
              <a:rPr lang="fa-IR" sz="3200" dirty="0"/>
              <a:t>صحيح و دقيق فرآورده ارسالي از بانك خون و مطابقت دادن كيسه خون با فرم تزريق خون و بافرم خون وفرآورده</a:t>
            </a:r>
          </a:p>
          <a:p>
            <a:pPr algn="r" rtl="1"/>
            <a:r>
              <a:rPr lang="fa-IR" sz="3200" dirty="0"/>
              <a:t>ارسالي از بانك </a:t>
            </a:r>
            <a:r>
              <a:rPr lang="fa-IR" sz="3200" dirty="0" smtClean="0"/>
              <a:t>خون</a:t>
            </a:r>
          </a:p>
          <a:p>
            <a:pPr algn="r" rtl="1"/>
            <a:r>
              <a:rPr lang="fa-IR" sz="3200" dirty="0" smtClean="0"/>
              <a:t>3 - اطمينان </a:t>
            </a:r>
            <a:r>
              <a:rPr lang="fa-IR" sz="3200" dirty="0"/>
              <a:t>از تحويل فرآورده صحيح به بخش جهت تزريق به بيمار </a:t>
            </a:r>
            <a:r>
              <a:rPr lang="fa-IR" sz="3200" dirty="0" smtClean="0"/>
              <a:t>مربوطه</a:t>
            </a:r>
          </a:p>
          <a:p>
            <a:pPr algn="r" rtl="1"/>
            <a:r>
              <a:rPr lang="fa-IR" sz="3200" dirty="0" smtClean="0"/>
              <a:t>4 -انجام </a:t>
            </a:r>
            <a:r>
              <a:rPr lang="fa-IR" sz="3200" dirty="0"/>
              <a:t>بررسيهاي قبل از تزريق توسط دو پرستار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69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C00000"/>
                </a:solidFill>
              </a:rPr>
              <a:t>واكنش آلرژي خفيف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983163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fa-IR" dirty="0"/>
              <a:t>علت : حساسيت داشتن گيرنده خون به آنتي ژنهاي موجود در پلاسماي اهدا </a:t>
            </a:r>
            <a:r>
              <a:rPr lang="fa-IR" dirty="0" smtClean="0"/>
              <a:t>كننده</a:t>
            </a:r>
          </a:p>
          <a:p>
            <a:pPr algn="r" rtl="1"/>
            <a:r>
              <a:rPr lang="fa-IR" dirty="0"/>
              <a:t>علائم : كهير –</a:t>
            </a:r>
            <a:r>
              <a:rPr lang="fa-IR" dirty="0" smtClean="0"/>
              <a:t>خارش</a:t>
            </a:r>
          </a:p>
          <a:p>
            <a:pPr algn="r" rtl="1"/>
            <a:r>
              <a:rPr lang="fa-IR" dirty="0"/>
              <a:t>درمان : مصرف آنتي </a:t>
            </a:r>
            <a:r>
              <a:rPr lang="fa-IR" dirty="0" smtClean="0"/>
              <a:t>هيستامين</a:t>
            </a:r>
          </a:p>
          <a:p>
            <a:pPr algn="r" rtl="1"/>
            <a:r>
              <a:rPr lang="fa-IR" dirty="0"/>
              <a:t>پيشگيري </a:t>
            </a:r>
            <a:r>
              <a:rPr lang="fa-IR" dirty="0" smtClean="0"/>
              <a:t>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1- </a:t>
            </a:r>
            <a:r>
              <a:rPr lang="fa-IR" dirty="0"/>
              <a:t>دادن آنتي هيستامين نظير ديفن هيدرامين 30 دقيقه قبل از ترزيق خون براي </a:t>
            </a:r>
            <a:r>
              <a:rPr lang="fa-IR" dirty="0" smtClean="0"/>
              <a:t>بيماراني </a:t>
            </a:r>
            <a:r>
              <a:rPr lang="fa-IR" dirty="0"/>
              <a:t>كه سابقه </a:t>
            </a:r>
            <a:r>
              <a:rPr lang="fa-IR" dirty="0" smtClean="0"/>
              <a:t>واكنش خفيف </a:t>
            </a:r>
            <a:r>
              <a:rPr lang="fa-IR" dirty="0"/>
              <a:t>آلرژيك را دارند. 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    2-استفاده </a:t>
            </a:r>
            <a:r>
              <a:rPr lang="fa-IR" dirty="0"/>
              <a:t>ازاستروئيدها مانند پردنيزون قبل از تزريق در صورت كافي نبودن آنتي هيستامين </a:t>
            </a:r>
            <a:r>
              <a:rPr lang="fa-IR" dirty="0" smtClean="0"/>
              <a:t>تجويزشده </a:t>
            </a:r>
            <a:r>
              <a:rPr lang="fa-IR" dirty="0"/>
              <a:t>درمواردواكنشهاي آلرژيك مكررممكن است كمك كننده </a:t>
            </a:r>
            <a:r>
              <a:rPr lang="fa-IR" dirty="0" smtClean="0"/>
              <a:t>باشد</a:t>
            </a:r>
            <a:endParaRPr lang="fa-IR" dirty="0"/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</a:t>
            </a:r>
            <a:r>
              <a:rPr lang="fa-IR" dirty="0"/>
              <a:t>3- استفاده از پلاكت </a:t>
            </a:r>
            <a:r>
              <a:rPr lang="fa-IR" dirty="0" smtClean="0"/>
              <a:t>و </a:t>
            </a:r>
            <a:r>
              <a:rPr lang="en-US" dirty="0"/>
              <a:t>RBC </a:t>
            </a:r>
            <a:r>
              <a:rPr lang="fa-IR" dirty="0" smtClean="0"/>
              <a:t> شسته </a:t>
            </a:r>
            <a:r>
              <a:rPr lang="fa-IR" dirty="0"/>
              <a:t>شده درمواردي </a:t>
            </a:r>
            <a:r>
              <a:rPr lang="fa-IR" dirty="0" smtClean="0"/>
              <a:t>بيمار </a:t>
            </a:r>
            <a:r>
              <a:rPr lang="fa-IR" dirty="0"/>
              <a:t>داراي سابقه واكنشهاي آلرژيك مكرر و يا قابل توجه بوده و به درمانهاي قبلي جواب نمي دهد ممكن است در </a:t>
            </a:r>
            <a:r>
              <a:rPr lang="fa-IR" dirty="0" smtClean="0"/>
              <a:t>نظرگرفته </a:t>
            </a:r>
            <a:r>
              <a:rPr lang="fa-IR" dirty="0"/>
              <a:t>شود. با اين وجود استفاده روتين از فرآورده هاي شسته شده براي بيماراني كه واكنشهاي آلرژيك پوستي دارند </a:t>
            </a:r>
            <a:r>
              <a:rPr lang="fa-IR" dirty="0" smtClean="0"/>
              <a:t>مجازنيست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fa-IR" b="1" dirty="0">
                <a:solidFill>
                  <a:srgbClr val="FF0000"/>
                </a:solidFill>
              </a:rPr>
              <a:t>هموويژلانس در ايران و جهان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382000" cy="2667000"/>
          </a:xfrm>
        </p:spPr>
        <p:txBody>
          <a:bodyPr/>
          <a:lstStyle/>
          <a:p>
            <a:pPr algn="r"/>
            <a:r>
              <a:rPr lang="fa-IR" b="1" dirty="0"/>
              <a:t>در ايران تاكنون هيچگونه سيستم سازمان يافته اي در اين خصوص وجود نداشته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5813"/>
            <a:ext cx="88392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8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FF0000"/>
                </a:solidFill>
              </a:rPr>
              <a:t>موثربودن سيستم هموويژلانس بستگي دارد به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33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114425"/>
            <a:ext cx="87725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1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b="1" dirty="0">
                <a:solidFill>
                  <a:srgbClr val="FF0000"/>
                </a:solidFill>
              </a:rPr>
              <a:t>آشنايي با انواع فرآورده هاي خوني و نحوه نگهداري، انديكاسيون ها و علايم اختصاري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600" dirty="0" smtClean="0"/>
              <a:t>يك واحد خون كامل پس از طي مراحل مختلف سانتريفيوژ مي تواند به واحدهاي گلبول قرمز متراكم  ، پلاکت ، پلاسمای تازه منجمد و كرايو پرسيپيتات </a:t>
            </a:r>
            <a:r>
              <a:rPr lang="fa-IR" sz="3600" dirty="0"/>
              <a:t>تبديل گردد. از پلاسماي به دست آمده در </a:t>
            </a:r>
            <a:r>
              <a:rPr lang="fa-IR" sz="3600" dirty="0" smtClean="0"/>
              <a:t>بخشهاي </a:t>
            </a:r>
            <a:r>
              <a:rPr lang="fa-IR" sz="3600" dirty="0"/>
              <a:t>پالايش مي توان </a:t>
            </a:r>
            <a:r>
              <a:rPr lang="fa-IR" sz="3600" dirty="0" smtClean="0"/>
              <a:t>محصولات مختلفي </a:t>
            </a:r>
            <a:r>
              <a:rPr lang="fa-IR" sz="3600" dirty="0"/>
              <a:t>از قبيل آلبومين، ايمونوگلوبولينها، فاكتورهاي انعقادي و آنتي سرم هاي مختلف تهيه نمود.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73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002060"/>
                </a:solidFill>
              </a:rPr>
              <a:t>)</a:t>
            </a:r>
            <a:r>
              <a:rPr lang="en-US" b="1" dirty="0" smtClean="0">
                <a:solidFill>
                  <a:srgbClr val="002060"/>
                </a:solidFill>
              </a:rPr>
              <a:t>Fresh </a:t>
            </a:r>
            <a:r>
              <a:rPr lang="en-US" b="1" dirty="0">
                <a:solidFill>
                  <a:srgbClr val="002060"/>
                </a:solidFill>
              </a:rPr>
              <a:t>Frozen </a:t>
            </a:r>
            <a:r>
              <a:rPr lang="en-US" b="1" dirty="0" smtClean="0">
                <a:solidFill>
                  <a:srgbClr val="002060"/>
                </a:solidFill>
              </a:rPr>
              <a:t>Plasma</a:t>
            </a:r>
            <a:r>
              <a:rPr lang="fa-IR" b="1" dirty="0" smtClean="0">
                <a:solidFill>
                  <a:srgbClr val="002060"/>
                </a:solidFill>
              </a:rPr>
              <a:t>(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fa-IR" sz="4000" b="1" dirty="0" smtClean="0">
                <a:solidFill>
                  <a:srgbClr val="FF0000"/>
                </a:solidFill>
              </a:rPr>
              <a:t>پلاسماي </a:t>
            </a:r>
            <a:r>
              <a:rPr lang="fa-IR" sz="4000" b="1" dirty="0">
                <a:solidFill>
                  <a:srgbClr val="FF0000"/>
                </a:solidFill>
              </a:rPr>
              <a:t>تازه </a:t>
            </a:r>
            <a:r>
              <a:rPr lang="fa-IR" sz="4000" b="1" dirty="0" smtClean="0">
                <a:solidFill>
                  <a:srgbClr val="FF0000"/>
                </a:solidFill>
              </a:rPr>
              <a:t>منجمد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 smtClean="0"/>
              <a:t>- حجم هر واحد : 200 – 250 میلی لیتر . </a:t>
            </a:r>
            <a:endParaRPr lang="en-US" sz="2800" dirty="0" smtClean="0"/>
          </a:p>
          <a:p>
            <a:pPr marL="0" indent="0" algn="r" rtl="1">
              <a:buNone/>
            </a:pPr>
            <a:r>
              <a:rPr lang="fa-IR" sz="2800" dirty="0" smtClean="0"/>
              <a:t>-دماي مطلوب 30 </a:t>
            </a:r>
            <a:r>
              <a:rPr lang="fa-IR" sz="2800" dirty="0"/>
              <a:t>- درجه سانتي گراد يا پائين تر </a:t>
            </a:r>
            <a:r>
              <a:rPr lang="fa-IR" sz="2800" dirty="0" smtClean="0"/>
              <a:t>است</a:t>
            </a:r>
          </a:p>
          <a:p>
            <a:pPr marL="0" indent="0" algn="r" rtl="1">
              <a:buNone/>
            </a:pPr>
            <a:r>
              <a:rPr lang="fa-IR" sz="2800" dirty="0" smtClean="0"/>
              <a:t>- منبعي </a:t>
            </a:r>
            <a:r>
              <a:rPr lang="fa-IR" sz="2800" dirty="0"/>
              <a:t>غني از </a:t>
            </a:r>
            <a:r>
              <a:rPr lang="fa-IR" sz="2800" dirty="0" smtClean="0"/>
              <a:t>فاكتورهاي </a:t>
            </a:r>
            <a:r>
              <a:rPr lang="fa-IR" sz="2800" dirty="0"/>
              <a:t>انعقادي پايدار و غير </a:t>
            </a:r>
            <a:r>
              <a:rPr lang="fa-IR" sz="2800" dirty="0" smtClean="0"/>
              <a:t>پايدار</a:t>
            </a:r>
          </a:p>
          <a:p>
            <a:pPr marL="0" indent="0" algn="r" rtl="1">
              <a:buNone/>
            </a:pPr>
            <a:r>
              <a:rPr lang="fa-IR" sz="2800" dirty="0" smtClean="0"/>
              <a:t>- در </a:t>
            </a:r>
            <a:r>
              <a:rPr lang="fa-IR" sz="2800" dirty="0"/>
              <a:t>هنگام استفاده بايد آن را در 37 درجه سانتي گراد ذوب كرد و پس از ذوب شدن در عرض حداكثر </a:t>
            </a:r>
            <a:r>
              <a:rPr lang="fa-IR" sz="2800" dirty="0" smtClean="0"/>
              <a:t>4ساعت</a:t>
            </a:r>
            <a:r>
              <a:rPr lang="fa-IR" sz="2800" dirty="0"/>
              <a:t> </a:t>
            </a:r>
            <a:r>
              <a:rPr lang="fa-IR" sz="2800" dirty="0" smtClean="0"/>
              <a:t>مصرف کرد . </a:t>
            </a:r>
          </a:p>
          <a:p>
            <a:pPr marL="0" indent="0" algn="r" rtl="1">
              <a:buNone/>
            </a:pPr>
            <a:r>
              <a:rPr lang="en-US" sz="2800" dirty="0"/>
              <a:t>-</a:t>
            </a:r>
            <a:r>
              <a:rPr lang="fa-IR" sz="2800" dirty="0" smtClean="0"/>
              <a:t>چنانچه </a:t>
            </a:r>
            <a:r>
              <a:rPr lang="fa-IR" sz="2800" dirty="0"/>
              <a:t>پلاسمايي پس از ذوب شدن مورد استفاده قرار نگيرد، مي توان آن را در يخچال در دماي 1 تا 6 </a:t>
            </a:r>
            <a:r>
              <a:rPr lang="fa-IR" sz="2800" dirty="0" smtClean="0"/>
              <a:t>درجه سانتي </a:t>
            </a:r>
            <a:r>
              <a:rPr lang="fa-IR" sz="2800" dirty="0"/>
              <a:t>گراد گذاشت و تا 24 ساعت، هنوز هم به عنوان پلاسماي تازه مورد استفاده قرار داد.</a:t>
            </a:r>
            <a:r>
              <a:rPr lang="fa-IR" sz="2800" dirty="0" smtClean="0"/>
              <a:t>                              </a:t>
            </a:r>
            <a:r>
              <a:rPr lang="fa-IR" dirty="0" smtClean="0"/>
              <a:t>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3219</Words>
  <Application>Microsoft Office PowerPoint</Application>
  <PresentationFormat>On-screen Show (4:3)</PresentationFormat>
  <Paragraphs>216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تعريف هموويژيلانس و اهميت آن</vt:lpstr>
      <vt:lpstr>تعریف  :</vt:lpstr>
      <vt:lpstr>اهداف اجراي هموويژلانس</vt:lpstr>
      <vt:lpstr>هموويژلانس در ايران و جهان</vt:lpstr>
      <vt:lpstr>PowerPoint Presentation</vt:lpstr>
      <vt:lpstr>موثربودن سيستم هموويژلانس بستگي دارد به :</vt:lpstr>
      <vt:lpstr>آشنايي با انواع فرآورده هاي خوني و نحوه نگهداري، انديكاسيون ها و علايم اختصاري</vt:lpstr>
      <vt:lpstr>)Fresh Frozen Plasma( پلاسماي تازه منجمد </vt:lpstr>
      <vt:lpstr>PowerPoint Presentation</vt:lpstr>
      <vt:lpstr>انديكاسيون هاي مهم تزريق پلاسما</vt:lpstr>
      <vt:lpstr>كنترا انديكاسيون هاي تزريق پلاسما</vt:lpstr>
      <vt:lpstr>كرايو پرسيپيتات</vt:lpstr>
      <vt:lpstr>PowerPoint Presentation</vt:lpstr>
      <vt:lpstr>پلاكت متراكم</vt:lpstr>
      <vt:lpstr>انديكاسيون هاي مهم تزريق پلاكت</vt:lpstr>
      <vt:lpstr>گلبول قرمز</vt:lpstr>
      <vt:lpstr>انديكاسيون هاي مهم تزريق گويچه هاي قرمز</vt:lpstr>
      <vt:lpstr>PowerPoint Presentation</vt:lpstr>
      <vt:lpstr>PowerPoint Presentation</vt:lpstr>
      <vt:lpstr>PowerPoint Presentation</vt:lpstr>
      <vt:lpstr>آشنايي با نحوه تزريق، آماده سازي بيمار و آماده سازي فراورده خون</vt:lpstr>
      <vt:lpstr>تهيه نمونه خون قبل از تزريق خون</vt:lpstr>
      <vt:lpstr> نکته بسیار مهم : </vt:lpstr>
      <vt:lpstr>نکته بسیار مهم برای همه موارد خونگیری</vt:lpstr>
      <vt:lpstr>اقدامات قبل از تزريق</vt:lpstr>
      <vt:lpstr>نکته بسیار مهم</vt:lpstr>
      <vt:lpstr>ب )نحوه ارزیابی خون و فراورده ها :</vt:lpstr>
      <vt:lpstr>ج- تاييد هويت بيمار</vt:lpstr>
      <vt:lpstr>مقايسه نام ونام خانوادگي بيمار-تاريخ تولد و شماره پرونده بيمار قيدشده بر روي مچ بند و فرم درخواست خون و فرم تحويل خون و فرآورده ارسالي:</vt:lpstr>
      <vt:lpstr>PowerPoint Presentation</vt:lpstr>
      <vt:lpstr>نكات ويژه اي كه قبل از تزريق بايد رعايت شوند</vt:lpstr>
      <vt:lpstr>PowerPoint Presentation</vt:lpstr>
      <vt:lpstr>تزريق خون اورژانس</vt:lpstr>
      <vt:lpstr>درخواست اورژانس</vt:lpstr>
      <vt:lpstr>خطاهاي موجود در مراحل درخواست تا تزريق خون</vt:lpstr>
      <vt:lpstr>تكرار مهمترين وظايف پرستاري</vt:lpstr>
      <vt:lpstr>عوارض حاد مرتبط با تزريق خون</vt:lpstr>
      <vt:lpstr>PowerPoint Presentation</vt:lpstr>
      <vt:lpstr>علايم و نشانه هاي عوارض حاد مرتبط با تزريق خون در بيماران هوشيار</vt:lpstr>
      <vt:lpstr>اقدامات فوري :</vt:lpstr>
      <vt:lpstr>اقدامات آزمايشگاهي مورد نياز وقتي به واكنش هاي ناشي از انتقال خون شك مي كنيم:</vt:lpstr>
      <vt:lpstr>آلودگي باكتريايي</vt:lpstr>
      <vt:lpstr>اقدامات لازم:</vt:lpstr>
      <vt:lpstr>FNHTR واكنش تب زاي غير همو ليتيك </vt:lpstr>
      <vt:lpstr>واكنش هموليتيك حاد AHTR</vt:lpstr>
      <vt:lpstr>PowerPoint Presentation</vt:lpstr>
      <vt:lpstr>واكنش آلرژي خفيف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77</cp:revision>
  <dcterms:created xsi:type="dcterms:W3CDTF">2016-10-23T16:01:40Z</dcterms:created>
  <dcterms:modified xsi:type="dcterms:W3CDTF">2016-12-05T10:25:10Z</dcterms:modified>
</cp:coreProperties>
</file>