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6"/>
  </p:notesMasterIdLst>
  <p:sldIdLst>
    <p:sldId id="256" r:id="rId2"/>
    <p:sldId id="258" r:id="rId3"/>
    <p:sldId id="264" r:id="rId4"/>
    <p:sldId id="259" r:id="rId5"/>
    <p:sldId id="272" r:id="rId6"/>
    <p:sldId id="260" r:id="rId7"/>
    <p:sldId id="261" r:id="rId8"/>
    <p:sldId id="262" r:id="rId9"/>
    <p:sldId id="282" r:id="rId10"/>
    <p:sldId id="27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48B7FC-09D0-44D4-9C60-240CDAD25FB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FE11D4-68CB-4D13-91A2-124E3C1F896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72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E11D4-68CB-4D13-91A2-124E3C1F896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639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63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3238E8-076E-4760-833B-FDDFAE8B3193}" type="datetimeFigureOut">
              <a:rPr lang="fa-IR" smtClean="0"/>
              <a:pPr/>
              <a:t>1438/03/27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F2F684-2E25-4565-A735-51A635960F4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1440160"/>
          </a:xfrm>
        </p:spPr>
        <p:txBody>
          <a:bodyPr>
            <a:normAutofit/>
          </a:bodyPr>
          <a:lstStyle/>
          <a:p>
            <a:r>
              <a:rPr lang="fa-IR" sz="8800" dirty="0" err="1" smtClean="0">
                <a:latin typeface="IranNastaliq" pitchFamily="18" charset="0"/>
                <a:cs typeface="IranNastaliq" pitchFamily="18" charset="0"/>
              </a:rPr>
              <a:t>اشرشیا</a:t>
            </a:r>
            <a:r>
              <a:rPr lang="fa-IR" sz="8800" dirty="0" smtClean="0">
                <a:latin typeface="IranNastaliq" pitchFamily="18" charset="0"/>
                <a:cs typeface="IranNastaliq" pitchFamily="18" charset="0"/>
              </a:rPr>
              <a:t> کلی</a:t>
            </a:r>
            <a:endParaRPr lang="fa-IR" sz="8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705600" cy="3429000"/>
          </a:xfrm>
        </p:spPr>
        <p:txBody>
          <a:bodyPr>
            <a:normAutofit/>
          </a:bodyPr>
          <a:lstStyle/>
          <a:p>
            <a:r>
              <a:rPr lang="fa-IR" sz="3500" dirty="0">
                <a:solidFill>
                  <a:schemeClr val="bg1"/>
                </a:solidFill>
                <a:cs typeface="B Mitra" pitchFamily="2" charset="-78"/>
              </a:rPr>
              <a:t>تهیه </a:t>
            </a:r>
            <a:r>
              <a:rPr lang="fa-IR" sz="3500" dirty="0" smtClean="0">
                <a:solidFill>
                  <a:schemeClr val="bg1"/>
                </a:solidFill>
                <a:cs typeface="B Mitra" pitchFamily="2" charset="-78"/>
              </a:rPr>
              <a:t>کننده:                 </a:t>
            </a:r>
          </a:p>
          <a:p>
            <a:endParaRPr lang="fa-IR" dirty="0" smtClean="0"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                                       </a:t>
            </a:r>
            <a:endParaRPr lang="fa-IR" dirty="0" smtClean="0">
              <a:cs typeface="B Mitra" pitchFamily="2" charset="-78"/>
            </a:endParaRPr>
          </a:p>
          <a:p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 خانم فتاحی </a:t>
            </a:r>
            <a:endParaRPr lang="fa-IR" dirty="0">
              <a:solidFill>
                <a:schemeClr val="bg1"/>
              </a:solidFill>
              <a:cs typeface="B Mitra" pitchFamily="2" charset="-78"/>
            </a:endParaRPr>
          </a:p>
          <a:p>
            <a:r>
              <a:rPr lang="fa-IR" dirty="0" smtClean="0">
                <a:cs typeface="B Mitra" pitchFamily="2" charset="-78"/>
              </a:rPr>
              <a:t>                                                </a:t>
            </a:r>
          </a:p>
          <a:p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    کارشناس </a:t>
            </a:r>
            <a:r>
              <a:rPr lang="fa-IR" dirty="0">
                <a:solidFill>
                  <a:schemeClr val="bg1"/>
                </a:solidFill>
                <a:cs typeface="B Mitra" pitchFamily="2" charset="-78"/>
              </a:rPr>
              <a:t>آزمایشگاه</a:t>
            </a:r>
          </a:p>
          <a:p>
            <a:endParaRPr lang="fa-IR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147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76ed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0" y="1143000"/>
            <a:ext cx="7221000" cy="496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189641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fa-IR" dirty="0" smtClean="0">
              <a:solidFill>
                <a:srgbClr val="FFC000"/>
              </a:solidFill>
              <a:cs typeface="+mj-cs"/>
            </a:endParaRPr>
          </a:p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محیط کشت </a:t>
            </a:r>
            <a:r>
              <a:rPr lang="en-US" dirty="0" smtClean="0">
                <a:solidFill>
                  <a:srgbClr val="FFC000"/>
                </a:solidFill>
                <a:cs typeface="+mj-cs"/>
              </a:rPr>
              <a:t>S mac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محیط کشت اختصاصی و کلیدی در تشخیص این سویه است که درآن به جای لاکتوز در آگار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Mac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از سوربیتول استفاده شده است.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پرگنه های سوربیتول منفی روی آن بی رنگ به نظر می رسند.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باکتری های سوربیتول مثبت با تولید اسید از تخمیر سوربیتول محیط را قرمز نموده و ایجاد کلنی های قرمز مایل به ارغوانی می کنند. 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09052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محیط کشت اختصاصی دیگر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کروم </a:t>
            </a:r>
            <a:r>
              <a:rPr lang="fa-IR" dirty="0" err="1" smtClean="0">
                <a:solidFill>
                  <a:srgbClr val="FFC000"/>
                </a:solidFill>
                <a:cs typeface="+mj-cs"/>
              </a:rPr>
              <a:t>آگار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است که یک محیط حساس به نور می باشد.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سویه های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O157.H7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روی آن کلنی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بنفش رنگ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ایجاد می کنند.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کلی فرم ها (</a:t>
            </a:r>
            <a:r>
              <a:rPr lang="fa-IR" dirty="0" err="1" smtClean="0">
                <a:solidFill>
                  <a:schemeClr val="bg1"/>
                </a:solidFill>
                <a:cs typeface="+mj-cs"/>
              </a:rPr>
              <a:t>اشرشیا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- </a:t>
            </a:r>
            <a:r>
              <a:rPr lang="fa-IR" dirty="0" err="1" smtClean="0">
                <a:solidFill>
                  <a:schemeClr val="bg1"/>
                </a:solidFill>
                <a:cs typeface="+mj-cs"/>
              </a:rPr>
              <a:t>سیتروباکتر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- </a:t>
            </a:r>
            <a:r>
              <a:rPr lang="fa-IR" dirty="0" err="1" smtClean="0">
                <a:solidFill>
                  <a:schemeClr val="bg1"/>
                </a:solidFill>
                <a:cs typeface="+mj-cs"/>
              </a:rPr>
              <a:t>انتروباکتر-کلبسیلا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)کلنی های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آبی رنگ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ایجاد می کنند.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39665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شناسایی با آنتی سرم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از پرگنه های سوربیتول منفی که مستقیما از محیط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S mac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انتخاب کرده اید برای آزمایش با آنتی سرم استفاده کنید.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می توان از پرگنه های رشد کرده روی محیط های انتخابی نیز برای آزمایش با آنتی سرم استفاده نمود ولی آزمایش مستقیم بهتر است.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نمونه های جدا شده مثبت باید برای تایید به آزمایشگاه مرجع فرستاده شوند.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7822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Typical E. coli O157:H7 latex agglutination result. Arrows point to O157 antigen, H7 antigen, and Control late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40960" cy="655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8003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اشرشیا کلی انترو اینویسیو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اسهال آبکی و اسهال خونی شبیه دیسانتری ایجاد می کنند.</a:t>
            </a:r>
          </a:p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از نظر خواص بیوشیمیایی وپاتو فیزیولوژیک شبیه به سویه های شیگلا می باشند.</a:t>
            </a:r>
          </a:p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انسان مهمترین مخزن آن محسوب می شود.</a:t>
            </a:r>
          </a:p>
          <a:p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بیشتر همه گیری های ناشی از این سویه از طریق آب ومواد غذایی ایجاد شده است.</a:t>
            </a:r>
          </a:p>
          <a:p>
            <a:pPr marL="137160" indent="0">
              <a:buNone/>
            </a:pPr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682857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روش های شناسایی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a-IR" dirty="0" smtClean="0"/>
              <a:t> </a:t>
            </a:r>
            <a:r>
              <a:rPr lang="fa-IR" sz="3600" dirty="0" smtClean="0">
                <a:solidFill>
                  <a:schemeClr val="bg1"/>
                </a:solidFill>
              </a:rPr>
              <a:t>لاکتوز منفی  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غیر متحرک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روی محیط مک کانکی کلنی های بیرنگ ایجاد می کند.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محیط کشت کلیدی واختصاصی آن </a:t>
            </a:r>
            <a:r>
              <a:rPr lang="en-US" sz="3600" dirty="0" smtClean="0">
                <a:solidFill>
                  <a:srgbClr val="FFC000"/>
                </a:solidFill>
              </a:rPr>
              <a:t>Congo red</a:t>
            </a:r>
            <a:r>
              <a:rPr lang="fa-IR" sz="3600" dirty="0" smtClean="0">
                <a:solidFill>
                  <a:srgbClr val="FFC000"/>
                </a:solidFill>
              </a:rPr>
              <a:t> </a:t>
            </a:r>
            <a:r>
              <a:rPr lang="fa-IR" sz="3600" dirty="0" smtClean="0">
                <a:solidFill>
                  <a:schemeClr val="bg1"/>
                </a:solidFill>
              </a:rPr>
              <a:t>است.</a:t>
            </a:r>
          </a:p>
          <a:p>
            <a:pPr>
              <a:buFont typeface="Wingdings" pitchFamily="2" charset="2"/>
              <a:buChar char="q"/>
            </a:pPr>
            <a:r>
              <a:rPr lang="fa-IR" sz="3600" dirty="0" smtClean="0">
                <a:solidFill>
                  <a:schemeClr val="bg1"/>
                </a:solidFill>
              </a:rPr>
              <a:t>روی این محیط کلنی های </a:t>
            </a:r>
            <a:r>
              <a:rPr lang="fa-IR" sz="3600" dirty="0" smtClean="0">
                <a:solidFill>
                  <a:srgbClr val="FFC000"/>
                </a:solidFill>
              </a:rPr>
              <a:t>آجری پر رنگ </a:t>
            </a:r>
            <a:r>
              <a:rPr lang="fa-IR" sz="3600" dirty="0" smtClean="0">
                <a:solidFill>
                  <a:schemeClr val="bg1"/>
                </a:solidFill>
              </a:rPr>
              <a:t>ظاهر  می شود.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30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تست های تشخیصی </a:t>
            </a:r>
            <a:r>
              <a:rPr lang="fa-IR" dirty="0" err="1" smtClean="0">
                <a:cs typeface="B Mitra" pitchFamily="2" charset="-78"/>
              </a:rPr>
              <a:t>اشرشیا</a:t>
            </a:r>
            <a:r>
              <a:rPr lang="fa-IR" dirty="0" smtClean="0">
                <a:cs typeface="B Mitra" pitchFamily="2" charset="-78"/>
              </a:rPr>
              <a:t> کلی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روز اول: </a:t>
            </a:r>
          </a:p>
          <a:p>
            <a:pPr marL="137160" indent="0">
              <a:buNone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-کشت نمونه مدفوع روی محیط مک کانکی یا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S mac</a:t>
            </a:r>
            <a:endParaRPr lang="fa-IR" dirty="0" smtClean="0">
              <a:solidFill>
                <a:schemeClr val="bg1"/>
              </a:solidFill>
              <a:cs typeface="+mj-cs"/>
            </a:endParaRPr>
          </a:p>
          <a:p>
            <a:pPr marL="137160" indent="0">
              <a:buNone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-کشت روی محیط 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EMB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</a:t>
            </a:r>
          </a:p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روز دوم: </a:t>
            </a:r>
          </a:p>
          <a:p>
            <a:pPr marL="137160" indent="0">
              <a:buNone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کشت روی محیط های افتراقی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لاکتوز مثبت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ایندول مثبت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سیترات منفی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MR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مثبت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cs typeface="+mj-cs"/>
              </a:rPr>
              <a:t>Vp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منفی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03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400" dirty="0" smtClean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تست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 </a:t>
            </a:r>
            <a:r>
              <a:rPr lang="fa-IR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های بیوشیمیایی جهت بررسی آزمایشگاهی </a:t>
            </a:r>
            <a:r>
              <a:rPr lang="fa-IR" sz="4400" dirty="0" err="1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اشریشیا</a:t>
            </a:r>
            <a:r>
              <a:rPr lang="fa-IR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> کلی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  <a:t/>
            </a:r>
            <a:br>
              <a:rPr lang="en-US" sz="4400" dirty="0">
                <a:solidFill>
                  <a:schemeClr val="accent1"/>
                </a:solidFill>
                <a:latin typeface="Arial" pitchFamily="34" charset="0"/>
                <a:cs typeface="B Lotus" pitchFamily="2" charset="-78"/>
              </a:rPr>
            </a:br>
            <a:endParaRPr lang="fa-IR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25616"/>
              </p:ext>
            </p:extLst>
          </p:nvPr>
        </p:nvGraphicFramePr>
        <p:xfrm>
          <a:off x="457198" y="1600200"/>
          <a:ext cx="8363274" cy="3556992"/>
        </p:xfrm>
        <a:graphic>
          <a:graphicData uri="http://schemas.openxmlformats.org/drawingml/2006/table">
            <a:tbl>
              <a:tblPr rtl="1" firstRow="1" bandRow="1">
                <a:tableStyleId>{EB344D84-9AFB-497E-A393-DC336BA19D2E}</a:tableStyleId>
              </a:tblPr>
              <a:tblGrid>
                <a:gridCol w="1393879"/>
                <a:gridCol w="1393879"/>
                <a:gridCol w="1393879"/>
                <a:gridCol w="1393879"/>
                <a:gridCol w="1393879"/>
                <a:gridCol w="1393879"/>
              </a:tblGrid>
              <a:tr h="114463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سیترات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حرکت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تولید گاز از گلوکز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err="1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ایندول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تخمیر لاکتوز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باکتری</a:t>
                      </a:r>
                      <a:endParaRPr lang="fa-IR" sz="24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1144638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n-cs"/>
                        </a:rPr>
                        <a:t>E.coli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+mn-cs"/>
                      </a:endParaRPr>
                    </a:p>
                    <a:p>
                      <a:pPr algn="ctr" rtl="1"/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/>
                </a:tc>
              </a:tr>
              <a:tr h="126771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n-cs"/>
                        </a:rPr>
                        <a:t>E.coli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+mn-cs"/>
                        </a:rPr>
                        <a:t> inactive</a:t>
                      </a:r>
                    </a:p>
                    <a:p>
                      <a:pPr rtl="1"/>
                      <a:endParaRPr lang="fa-IR" sz="2400" dirty="0">
                        <a:solidFill>
                          <a:schemeClr val="bg1"/>
                        </a:solidFill>
                        <a:latin typeface="Arial" pitchFamily="34" charset="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9425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B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5" y="1484784"/>
            <a:ext cx="7000092" cy="4823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00965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25"/>
            <a:ext cx="8229600" cy="1143000"/>
          </a:xfrm>
        </p:spPr>
        <p:txBody>
          <a:bodyPr/>
          <a:lstStyle/>
          <a:p>
            <a:r>
              <a:rPr lang="fa-IR" sz="4800" dirty="0" smtClean="0">
                <a:cs typeface="B Mitra" pitchFamily="2" charset="-78"/>
              </a:rPr>
              <a:t>مقدمه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>
            <a:noAutofit/>
          </a:bodyPr>
          <a:lstStyle/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خانواده انتروباکتریاسه ها بزرگترین و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نا متجانس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ترین مجموعه باسیلهای گرم منفی هستند که از لحاظ بالینی اهمیت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دارند.</a:t>
            </a:r>
          </a:p>
          <a:p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در مجموع </a:t>
            </a:r>
            <a:r>
              <a:rPr lang="fa-IR" sz="3000" dirty="0">
                <a:solidFill>
                  <a:srgbClr val="FFC000"/>
                </a:solidFill>
                <a:cs typeface="B Nazanin" pitchFamily="2" charset="-78"/>
              </a:rPr>
              <a:t>32جنس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 و بیش از </a:t>
            </a:r>
            <a:r>
              <a:rPr lang="fa-IR" sz="3000" dirty="0">
                <a:solidFill>
                  <a:srgbClr val="FFC000"/>
                </a:solidFill>
                <a:cs typeface="B Nazanin" pitchFamily="2" charset="-78"/>
              </a:rPr>
              <a:t>130 گونه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از این خانواده توصیف شده که از لحاظ ساختار بیوشیمیایی و ساختار آنتی ژن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و...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طبقه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بندی شده اند. </a:t>
            </a:r>
          </a:p>
          <a:p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برخی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ارگانیسمها مثل </a:t>
            </a:r>
            <a:r>
              <a:rPr lang="fa-IR" sz="3000" dirty="0">
                <a:solidFill>
                  <a:srgbClr val="FFC000"/>
                </a:solidFill>
                <a:cs typeface="B Nazanin" pitchFamily="2" charset="-78"/>
              </a:rPr>
              <a:t>سالمونلا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fa-IR" sz="3000" dirty="0" smtClean="0">
                <a:solidFill>
                  <a:srgbClr val="FFC000"/>
                </a:solidFill>
                <a:cs typeface="B Nazanin" pitchFamily="2" charset="-78"/>
              </a:rPr>
              <a:t>شیگل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ا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همیشه با بیماری در ارتباط هستند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</a:p>
          <a:p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برخی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به عنوان اعضای فلور طبیعی کومنسال بوده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 با ایجاد شرایط جدید مانند کسب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ژنهای بیماریزای موجود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در پلاسمید و باکتریوفاژ و غیره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قدرت بیماریزایی را بدست آورده سبب ایجاد عفونت های فرصت طلب می شوند(اشرشیا کلی،کلبسیلا پنومونیه،پروتئوس میرابیلیس)</a:t>
            </a:r>
          </a:p>
          <a:p>
            <a:endParaRPr lang="fa-IR" sz="3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1036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New Folder\xldecoli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268760"/>
            <a:ext cx="590465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68997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_04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840760" cy="4895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24393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New Folder\simecoli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4" y="1359402"/>
            <a:ext cx="3225800" cy="450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Indo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93" y="1404557"/>
            <a:ext cx="3333404" cy="450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72881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trat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08712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98328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174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صفات عمومی انتروباکتریاسه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باسیل گرم منفی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اکسیداز منفی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کاتالاز مثبت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هوازی- بیهوازی اختیاری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گلوکز را به جای اکسید تخمیر می کنند.</a:t>
            </a:r>
          </a:p>
          <a:p>
            <a:pPr marL="651510" indent="-514350">
              <a:buFont typeface="+mj-lt"/>
              <a:buAutoNum type="arabicPeriod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انواع متحرک فلاژل پری تریش دارند.</a:t>
            </a:r>
          </a:p>
        </p:txBody>
      </p:sp>
    </p:spTree>
    <p:extLst>
      <p:ext uri="{BB962C8B-B14F-4D97-AF65-F5344CB8AC3E}">
        <p14:creationId xmlns:p14="http://schemas.microsoft.com/office/powerpoint/2010/main" val="41676385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ECOLI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جنس اشرشیا کلی فراوانترین ارگانیسم بی هوازی اختیاری موجود در کلون و مدفوع است و شامل 5 گونه است که اشرشیا کلی با اهمیت ترین گونه آن می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باشد. سویه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هایی از </a:t>
            </a:r>
            <a:r>
              <a:rPr lang="fa-IR" dirty="0" err="1" smtClean="0">
                <a:solidFill>
                  <a:schemeClr val="bg1"/>
                </a:solidFill>
                <a:cs typeface="B Nazanin" pitchFamily="2" charset="-78"/>
              </a:rPr>
              <a:t>اشرشیاکلی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که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باعث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گاستروانتریت می شود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به 6 گروه تقسیم می گردد. 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>
                <a:solidFill>
                  <a:schemeClr val="bg1"/>
                </a:solidFill>
                <a:cs typeface="+mj-cs"/>
              </a:rPr>
              <a:t>toxigenic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ETEC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phatogenic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(ٍ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EPEC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)</a:t>
            </a:r>
            <a:endParaRPr lang="fa-IR" dirty="0">
              <a:solidFill>
                <a:schemeClr val="bg1"/>
              </a:solidFill>
              <a:cs typeface="+mj-cs"/>
            </a:endParaRPr>
          </a:p>
          <a:p>
            <a:r>
              <a:rPr lang="en-US" dirty="0" err="1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invisive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(ٍٍ</a:t>
            </a:r>
            <a:r>
              <a:rPr lang="en-US" dirty="0">
                <a:solidFill>
                  <a:schemeClr val="bg1"/>
                </a:solidFill>
                <a:cs typeface="+mj-cs"/>
              </a:rPr>
              <a:t>EIEC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hemoragic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EHEC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 smtClean="0">
                <a:solidFill>
                  <a:schemeClr val="bg1"/>
                </a:solidFill>
                <a:cs typeface="+mj-cs"/>
              </a:rPr>
              <a:t>Entro</a:t>
            </a:r>
            <a:r>
              <a:rPr lang="en-US" dirty="0" smtClean="0">
                <a:solidFill>
                  <a:schemeClr val="bg1"/>
                </a:solidFill>
                <a:cs typeface="+mj-cs"/>
              </a:rPr>
              <a:t> aggregative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EAEC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  <a:cs typeface="+mj-cs"/>
              </a:rPr>
              <a:t>Diffuserly</a:t>
            </a:r>
            <a:r>
              <a:rPr lang="en-US" dirty="0">
                <a:solidFill>
                  <a:schemeClr val="bg1"/>
                </a:solidFill>
                <a:cs typeface="+mj-cs"/>
              </a:rPr>
              <a:t> adherent </a:t>
            </a:r>
            <a:r>
              <a:rPr lang="en-US" dirty="0" err="1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>
                <a:solidFill>
                  <a:schemeClr val="bg1"/>
                </a:solidFill>
                <a:cs typeface="+mj-cs"/>
              </a:rPr>
              <a:t>(</a:t>
            </a:r>
            <a:r>
              <a:rPr lang="en-US" dirty="0">
                <a:solidFill>
                  <a:schemeClr val="bg1"/>
                </a:solidFill>
                <a:cs typeface="+mj-cs"/>
              </a:rPr>
              <a:t>EDEC</a:t>
            </a:r>
            <a:r>
              <a:rPr lang="fa-IR" dirty="0">
                <a:solidFill>
                  <a:schemeClr val="bg1"/>
                </a:solidFill>
                <a:cs typeface="+mj-cs"/>
              </a:rPr>
              <a:t>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34420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51D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C5E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a-IR" dirty="0" err="1" smtClean="0">
                <a:cs typeface="B Mitra" pitchFamily="2" charset="-78"/>
              </a:rPr>
              <a:t>اشرشیا</a:t>
            </a:r>
            <a:r>
              <a:rPr lang="fa-IR" dirty="0" smtClean="0">
                <a:cs typeface="B Mitra" pitchFamily="2" charset="-78"/>
              </a:rPr>
              <a:t> کلی </a:t>
            </a:r>
            <a:r>
              <a:rPr lang="fa-IR" dirty="0" err="1" smtClean="0">
                <a:cs typeface="B Mitra" pitchFamily="2" charset="-78"/>
              </a:rPr>
              <a:t>انترو</a:t>
            </a:r>
            <a:r>
              <a:rPr lang="fa-IR" dirty="0" smtClean="0">
                <a:cs typeface="B Mitra" pitchFamily="2" charset="-78"/>
              </a:rPr>
              <a:t> هموراژیک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عامل اسهال های ناشی از مواد غذایی در کشورهای پیشرفته است.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تولیدکننده شیگاتوکسین است. </a:t>
            </a:r>
          </a:p>
          <a:p>
            <a:pPr marL="137160" indent="0">
              <a:buNone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(به همین دلیل در طغیان های دیسانتری که گونه های شیگلا از مدفوع بیماران مبتلا به اسهال خونی جدا نمی شود باید مورد توجه قرار گیرد.)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باعث ایجاد </a:t>
            </a:r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کولیت هموراژیک 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سندرم همولیتیک اورمیک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در انسان می شود.</a:t>
            </a:r>
          </a:p>
          <a:p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مهمترین سروتایپ شایع آن </a:t>
            </a:r>
            <a:r>
              <a:rPr lang="en-US" sz="3200" dirty="0" smtClean="0">
                <a:solidFill>
                  <a:srgbClr val="FFC000"/>
                </a:solidFill>
                <a:cs typeface="B Nazanin" pitchFamily="2" charset="-78"/>
              </a:rPr>
              <a:t>Ecoli.O157.H7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می باشد که باعث اپیدمی و مرگ و میر شده است.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2080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اشرشیا کلی </a:t>
            </a:r>
            <a:r>
              <a:rPr lang="en-US" dirty="0">
                <a:cs typeface="B Mitra" pitchFamily="2" charset="-78"/>
              </a:rPr>
              <a:t>O157:H7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باعث اسهال خونی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می شود، همراه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بادرد شکمی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و به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ندرت با تب گزارش 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شود.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بیشترین موارد بیماری در کودکان زیر 5 سال مشاهده 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شود.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سمومی همانند شیگلا دیسانتری تیپ یک ایجاد می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کند به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همین دلیل درطغیانهای دیسانتری که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شیگلا از مدفوع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جدا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نمی شود باید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موردتوجه قرار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گیرد.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ازانجا که درمان توصیه </a:t>
            </a:r>
            <a:r>
              <a:rPr lang="fa-IR" sz="3000" dirty="0" err="1">
                <a:solidFill>
                  <a:schemeClr val="bg1"/>
                </a:solidFill>
                <a:cs typeface="B Nazanin" pitchFamily="2" charset="-78"/>
              </a:rPr>
              <a:t>نمی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شود، آزمون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حساسیت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ضد میکروبی </a:t>
            </a:r>
            <a:r>
              <a:rPr lang="fa-IR" sz="3000" dirty="0">
                <a:solidFill>
                  <a:schemeClr val="bg1"/>
                </a:solidFill>
                <a:cs typeface="B Nazanin" pitchFamily="2" charset="-78"/>
              </a:rPr>
              <a:t>برای آن ضروری </a:t>
            </a: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نمی باشد.</a:t>
            </a:r>
            <a:endParaRPr lang="fa-IR" sz="3000" dirty="0">
              <a:solidFill>
                <a:schemeClr val="bg1"/>
              </a:solidFill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78589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Mitra" pitchFamily="2" charset="-78"/>
              </a:rPr>
              <a:t>راههای انتقال</a:t>
            </a:r>
            <a:br>
              <a:rPr lang="fa-IR" dirty="0" smtClean="0">
                <a:cs typeface="B Mitra" pitchFamily="2" charset="-78"/>
              </a:rPr>
            </a:b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مصرف گوشت قرمز گاو یا دیگر محصولات گوشتی با پخت ناکافی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آب آلوده و شنا کردن در آب آلوده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شیر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آبمیوه های پاستوریزه نشده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سبزیجات پخته نشده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میوه ها</a:t>
            </a:r>
          </a:p>
          <a:p>
            <a:pPr>
              <a:buFont typeface="Wingdings" pitchFamily="2" charset="2"/>
              <a:buChar char="Ø"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تماس فرد به فرد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4" name="Picture 2" descr="C:\Documents and Settings\Administrator\My Documents\New Folder\71248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70143">
            <a:off x="467544" y="3212976"/>
            <a:ext cx="330859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31950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4C5E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روش های جداسازی وشناسایی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به سرعت لاکتوز را تخمیر می کند واز دیگر سروتایپ های </a:t>
            </a:r>
            <a:r>
              <a:rPr lang="en-US" dirty="0" err="1" smtClean="0">
                <a:solidFill>
                  <a:schemeClr val="bg1"/>
                </a:solidFill>
                <a:cs typeface="+mj-cs"/>
              </a:rPr>
              <a:t>Ecoli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 روی محیط های متداول لاکتوز دار قابل افتراق نیستند.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قادر به تخمیر سوربیتول نمی باشند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از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محیط </a:t>
            </a:r>
            <a:r>
              <a:rPr lang="en-US" dirty="0" smtClean="0">
                <a:solidFill>
                  <a:srgbClr val="FFC000"/>
                </a:solidFill>
                <a:cs typeface="+mj-cs"/>
              </a:rPr>
              <a:t>S mac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+mj-cs"/>
              </a:rPr>
              <a:t>برای جداسازی آنها استفاده     می شود.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معمولا نیازی به محیط غنی کننده برای جداسازی ندارد.</a:t>
            </a:r>
          </a:p>
          <a:p>
            <a:endParaRPr lang="fa-IR" dirty="0" smtClean="0">
              <a:solidFill>
                <a:schemeClr val="bg1"/>
              </a:solidFill>
              <a:cs typeface="+mj-cs"/>
            </a:endParaRPr>
          </a:p>
          <a:p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8941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دوره نهفتگی بیماری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3تا 5 روز</a:t>
            </a:r>
          </a:p>
          <a:p>
            <a:r>
              <a:rPr lang="fa-IR" dirty="0" smtClean="0">
                <a:solidFill>
                  <a:schemeClr val="bg1"/>
                </a:solidFill>
                <a:cs typeface="+mj-cs"/>
              </a:rPr>
              <a:t>مدت بیماری </a:t>
            </a:r>
            <a:r>
              <a:rPr lang="fa-IR" dirty="0" smtClean="0">
                <a:solidFill>
                  <a:srgbClr val="FFC000"/>
                </a:solidFill>
                <a:cs typeface="+mj-cs"/>
              </a:rPr>
              <a:t>1تا 12 روز </a:t>
            </a:r>
          </a:p>
          <a:p>
            <a:pPr marL="137160" indent="0">
              <a:buNone/>
            </a:pPr>
            <a:endParaRPr lang="fa-IR" dirty="0" smtClean="0">
              <a:solidFill>
                <a:srgbClr val="FFC000"/>
              </a:solidFill>
              <a:cs typeface="+mj-cs"/>
            </a:endParaRPr>
          </a:p>
          <a:p>
            <a:r>
              <a:rPr lang="fa-IR" dirty="0" smtClean="0">
                <a:solidFill>
                  <a:srgbClr val="FFC000"/>
                </a:solidFill>
                <a:cs typeface="+mj-cs"/>
              </a:rPr>
              <a:t>علایم بالینی: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استفراغ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اسهال آبکی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اسهال خونی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solidFill>
                  <a:schemeClr val="bg1"/>
                </a:solidFill>
                <a:cs typeface="+mj-cs"/>
              </a:rPr>
              <a:t>به ندرت همراه با تب</a:t>
            </a:r>
            <a:endParaRPr lang="fa-IR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2794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</TotalTime>
  <Words>840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اشرشیا کلی</vt:lpstr>
      <vt:lpstr>مقدمه</vt:lpstr>
      <vt:lpstr>صفات عمومی انتروباکتریاسه</vt:lpstr>
      <vt:lpstr>ECOLI</vt:lpstr>
      <vt:lpstr>اشرشیا کلی انترو هموراژیک</vt:lpstr>
      <vt:lpstr>اشرشیا کلی O157:H7</vt:lpstr>
      <vt:lpstr>راههای انتقال </vt:lpstr>
      <vt:lpstr>روش های جداسازی وشناسایی </vt:lpstr>
      <vt:lpstr>PowerPoint Presentation</vt:lpstr>
      <vt:lpstr>PowerPoint Presentation</vt:lpstr>
      <vt:lpstr>PowerPoint Presentation</vt:lpstr>
      <vt:lpstr>PowerPoint Presentation</vt:lpstr>
      <vt:lpstr>شناسایی با آنتی سرم</vt:lpstr>
      <vt:lpstr>PowerPoint Presentation</vt:lpstr>
      <vt:lpstr>اشرشیا کلی انترو اینویسیو</vt:lpstr>
      <vt:lpstr>روش های شناسایی</vt:lpstr>
      <vt:lpstr>تست های تشخیصی اشرشیا کلی</vt:lpstr>
      <vt:lpstr>تست های بیوشیمیایی جهت بررسی آزمایشگاهی اشریشیا کلی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www.moeincomputer.com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Moein Computer</dc:creator>
  <cp:lastModifiedBy>akbar</cp:lastModifiedBy>
  <cp:revision>31</cp:revision>
  <dcterms:created xsi:type="dcterms:W3CDTF">2013-05-23T06:49:52Z</dcterms:created>
  <dcterms:modified xsi:type="dcterms:W3CDTF">2016-12-26T08:01:05Z</dcterms:modified>
</cp:coreProperties>
</file>