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sldIdLst>
    <p:sldId id="317" r:id="rId2"/>
    <p:sldId id="298" r:id="rId3"/>
    <p:sldId id="282" r:id="rId4"/>
    <p:sldId id="299" r:id="rId5"/>
    <p:sldId id="300" r:id="rId6"/>
    <p:sldId id="283" r:id="rId7"/>
    <p:sldId id="320" r:id="rId8"/>
    <p:sldId id="322" r:id="rId9"/>
    <p:sldId id="330" r:id="rId10"/>
    <p:sldId id="331" r:id="rId11"/>
    <p:sldId id="332" r:id="rId12"/>
    <p:sldId id="302" r:id="rId13"/>
    <p:sldId id="303" r:id="rId14"/>
    <p:sldId id="304" r:id="rId15"/>
    <p:sldId id="305" r:id="rId16"/>
    <p:sldId id="308" r:id="rId17"/>
    <p:sldId id="306" r:id="rId18"/>
    <p:sldId id="333" r:id="rId19"/>
    <p:sldId id="334" r:id="rId20"/>
    <p:sldId id="335" r:id="rId21"/>
    <p:sldId id="336" r:id="rId22"/>
    <p:sldId id="309" r:id="rId23"/>
    <p:sldId id="310" r:id="rId24"/>
    <p:sldId id="311" r:id="rId25"/>
    <p:sldId id="273" r:id="rId26"/>
    <p:sldId id="295" r:id="rId27"/>
    <p:sldId id="312" r:id="rId28"/>
    <p:sldId id="285" r:id="rId29"/>
    <p:sldId id="313" r:id="rId30"/>
    <p:sldId id="263" r:id="rId31"/>
    <p:sldId id="294" r:id="rId32"/>
    <p:sldId id="296" r:id="rId33"/>
    <p:sldId id="261" r:id="rId34"/>
    <p:sldId id="270" r:id="rId35"/>
    <p:sldId id="297" r:id="rId36"/>
    <p:sldId id="260" r:id="rId37"/>
    <p:sldId id="288" r:id="rId38"/>
    <p:sldId id="289" r:id="rId39"/>
    <p:sldId id="267" r:id="rId40"/>
    <p:sldId id="291" r:id="rId41"/>
    <p:sldId id="268" r:id="rId42"/>
    <p:sldId id="290" r:id="rId43"/>
    <p:sldId id="337" r:id="rId44"/>
    <p:sldId id="292" r:id="rId45"/>
    <p:sldId id="271" r:id="rId46"/>
    <p:sldId id="278" r:id="rId47"/>
    <p:sldId id="293" r:id="rId48"/>
    <p:sldId id="286" r:id="rId49"/>
    <p:sldId id="316"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1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2" autoAdjust="0"/>
    <p:restoredTop sz="98224" autoAdjust="0"/>
  </p:normalViewPr>
  <p:slideViewPr>
    <p:cSldViewPr snapToGrid="0">
      <p:cViewPr>
        <p:scale>
          <a:sx n="66" d="100"/>
          <a:sy n="66" d="100"/>
        </p:scale>
        <p:origin x="-63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AA1A7292-BCDB-4EB4-9204-99ED8DAA13F6}" type="slidenum">
              <a:rPr lang="en-US"/>
              <a:pPr>
                <a:defRPr/>
              </a:pPr>
              <a:t>‹#›</a:t>
            </a:fld>
            <a:endParaRPr lang="en-US"/>
          </a:p>
        </p:txBody>
      </p:sp>
    </p:spTree>
    <p:extLst>
      <p:ext uri="{BB962C8B-B14F-4D97-AF65-F5344CB8AC3E}">
        <p14:creationId xmlns="" xmlns:p14="http://schemas.microsoft.com/office/powerpoint/2010/main" val="564921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ED3E25B-2C3F-49B1-BEF2-06010E7D5E2F}" type="slidenum">
              <a:rPr lang="en-US" smtClean="0">
                <a:latin typeface="Arial" charset="0"/>
                <a:cs typeface="Arial" charset="0"/>
              </a:rPr>
              <a:pPr/>
              <a:t>1</a:t>
            </a:fld>
            <a:endParaRPr lang="en-US" smtClean="0">
              <a:latin typeface="Arial" charset="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endParaRPr lang="fa-I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AA839A6-3C12-4943-8EA3-A62A4A618903}" type="slidenum">
              <a:rPr lang="en-US" smtClean="0">
                <a:latin typeface="Arial" charset="0"/>
                <a:cs typeface="Arial" charset="0"/>
              </a:rPr>
              <a:pPr/>
              <a:t>3</a:t>
            </a:fld>
            <a:endParaRPr lang="en-US" smtClean="0">
              <a:latin typeface="Arial" charset="0"/>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charset="0"/>
                <a:cs typeface="Arial" charset="0"/>
              </a:rPr>
              <a:t>Ask Audience-</a:t>
            </a:r>
          </a:p>
          <a:p>
            <a:pPr eaLnBrk="1" hangingPunct="1"/>
            <a:endParaRPr lang="en-US" smtClean="0">
              <a:latin typeface="Arial" charset="0"/>
              <a:cs typeface="Arial" charset="0"/>
            </a:endParaRPr>
          </a:p>
          <a:p>
            <a:pPr eaLnBrk="1" hangingPunct="1"/>
            <a:r>
              <a:rPr lang="en-US" smtClean="0">
                <a:latin typeface="Arial" charset="0"/>
                <a:cs typeface="Arial" charset="0"/>
              </a:rPr>
              <a:t>Where are they with </a:t>
            </a:r>
            <a:r>
              <a:rPr lang="en-US" b="1" u="sng" smtClean="0">
                <a:latin typeface="Arial" charset="0"/>
                <a:cs typeface="Arial" charset="0"/>
              </a:rPr>
              <a:t>their anger</a:t>
            </a:r>
            <a:r>
              <a:rPr lang="en-US" smtClean="0">
                <a:latin typeface="Arial" charset="0"/>
                <a:cs typeface="Arial" charset="0"/>
              </a:rPr>
              <a:t> today?</a:t>
            </a:r>
          </a:p>
          <a:p>
            <a:pPr eaLnBrk="1" hangingPunct="1"/>
            <a:r>
              <a:rPr lang="en-US" smtClean="0">
                <a:latin typeface="Arial" charset="0"/>
                <a:cs typeface="Arial" charset="0"/>
              </a:rPr>
              <a:t>Focus on persons who are calm and are nonangry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F779B23-460A-427E-90AF-91C9B77B1A1A}" type="slidenum">
              <a:rPr lang="en-US" smtClean="0">
                <a:latin typeface="Arial" charset="0"/>
                <a:cs typeface="Arial" charset="0"/>
              </a:rPr>
              <a:pPr/>
              <a:t>6</a:t>
            </a:fld>
            <a:endParaRPr lang="en-US" smtClean="0">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3ECD7A2-A5C0-4682-8916-66905128D38B}" type="slidenum">
              <a:rPr lang="en-US" smtClean="0">
                <a:latin typeface="Arial" charset="0"/>
                <a:cs typeface="Arial" charset="0"/>
              </a:rPr>
              <a:pPr/>
              <a:t>8</a:t>
            </a:fld>
            <a:endParaRPr lang="en-US" smtClean="0">
              <a:latin typeface="Arial" charset="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373B16-E6AF-4C7C-A3AE-7E09B3B8E4A8}" type="slidenum">
              <a:rPr lang="ar-SA" sz="1200"/>
              <a:pPr algn="r"/>
              <a:t>9</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CBC1F1-B8A3-4A58-9F21-6F70FA0F0CBE}" type="slidenum">
              <a:rPr lang="ar-SA" sz="1200"/>
              <a:pPr algn="r"/>
              <a:t>10</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1B6AAA-C503-4108-B88C-0B47FFB4CF1D}" type="slidenum">
              <a:rPr lang="ar-SA" sz="1200"/>
              <a:pPr algn="r"/>
              <a:t>11</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C12DE65-BBE3-49FD-BE19-7796193F98BE}" type="slidenum">
              <a:rPr lang="ar-SA" smtClean="0">
                <a:latin typeface="Arial" charset="0"/>
                <a:cs typeface="Arial" charset="0"/>
              </a:rPr>
              <a:pPr/>
              <a:t>28</a:t>
            </a:fld>
            <a:endParaRPr lang="en-US" smtClean="0">
              <a:latin typeface="Arial" charset="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A11F86D-E242-4D09-B862-3D0DC1A8B720}" type="slidenum">
              <a:rPr lang="ar-SA" smtClean="0">
                <a:latin typeface="Arial" charset="0"/>
                <a:cs typeface="Arial" charset="0"/>
              </a:rPr>
              <a:pPr/>
              <a:t>48</a:t>
            </a:fld>
            <a:endParaRPr lang="en-US" smtClean="0">
              <a:latin typeface="Arial" charset="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p:spPr>
        <p:txBody>
          <a:bodyPr/>
          <a:lstStyle/>
          <a:p>
            <a:pPr eaLnBrk="1" hangingPunct="1"/>
            <a:endParaRPr lang="fa-I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0appICN1.tif%20%20%20%20%20%20%20%20%20%20%20%20%20%20%20%20%20%20%20%20%20%20%20%20%20%20%20%20%20%20%20%20%20%20%20%20%20%20%20%20%20%20%20%20%20%20%20%20%20%20%20%20%2000052554%09Hard%20Disk%20%20%20%20%20%20%20%20%20%20%20%20%20%20%20%20%20%20%20%20%20%20BCEB796F:"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10;ppICN1.tif                                                     00052554 Hard Disk                      BCEB796F:"/>
          <p:cNvPicPr>
            <a:picLocks noChangeAspect="1" noChangeArrowheads="1"/>
          </p:cNvPicPr>
          <p:nvPr/>
        </p:nvPicPr>
        <p:blipFill>
          <a:blip r:embed="rId2" r:link="rId3">
            <a:lum contrast="-12000"/>
          </a:blip>
          <a:srcRect t="18152"/>
          <a:stretch>
            <a:fillRect/>
          </a:stretch>
        </p:blipFill>
        <p:spPr bwMode="auto">
          <a:xfrm>
            <a:off x="0" y="533400"/>
            <a:ext cx="9144000" cy="6750050"/>
          </a:xfrm>
          <a:prstGeom prst="rect">
            <a:avLst/>
          </a:prstGeom>
          <a:noFill/>
          <a:ln w="9525">
            <a:noFill/>
            <a:miter lim="800000"/>
            <a:headEnd/>
            <a:tailEnd/>
          </a:ln>
        </p:spPr>
      </p:pic>
      <p:sp>
        <p:nvSpPr>
          <p:cNvPr id="5" name="Rectangle 8"/>
          <p:cNvSpPr>
            <a:spLocks noChangeArrowheads="1"/>
          </p:cNvSpPr>
          <p:nvPr userDrawn="1"/>
        </p:nvSpPr>
        <p:spPr bwMode="auto">
          <a:xfrm>
            <a:off x="0" y="0"/>
            <a:ext cx="9144000" cy="990600"/>
          </a:xfrm>
          <a:prstGeom prst="rect">
            <a:avLst/>
          </a:prstGeom>
          <a:solidFill>
            <a:schemeClr val="bg1"/>
          </a:solidFill>
          <a:ln w="9525">
            <a:noFill/>
            <a:miter lim="800000"/>
            <a:headEnd/>
            <a:tailEnd/>
          </a:ln>
          <a:effectLst/>
        </p:spPr>
        <p:txBody>
          <a:bodyPr wrap="none" anchor="ctr"/>
          <a:lstStyle/>
          <a:p>
            <a:pPr>
              <a:defRPr/>
            </a:pPr>
            <a:endParaRPr lang="fa-IR">
              <a:latin typeface="Arial" pitchFamily="34" charset="0"/>
              <a:cs typeface="Arial" pitchFamily="34" charset="0"/>
            </a:endParaRPr>
          </a:p>
        </p:txBody>
      </p:sp>
      <p:sp>
        <p:nvSpPr>
          <p:cNvPr id="6" name="Rectangle 7"/>
          <p:cNvSpPr>
            <a:spLocks noChangeArrowheads="1"/>
          </p:cNvSpPr>
          <p:nvPr userDrawn="1"/>
        </p:nvSpPr>
        <p:spPr bwMode="auto">
          <a:xfrm>
            <a:off x="0" y="609600"/>
            <a:ext cx="9144000" cy="1600200"/>
          </a:xfrm>
          <a:prstGeom prst="rect">
            <a:avLst/>
          </a:prstGeom>
          <a:solidFill>
            <a:srgbClr val="FF0101"/>
          </a:solidFill>
          <a:ln w="9525">
            <a:noFill/>
            <a:miter lim="800000"/>
            <a:headEnd/>
            <a:tailEnd/>
          </a:ln>
          <a:effectLst/>
        </p:spPr>
        <p:txBody>
          <a:bodyPr wrap="none" anchor="ctr"/>
          <a:lstStyle/>
          <a:p>
            <a:pPr>
              <a:defRPr/>
            </a:pPr>
            <a:endParaRPr lang="fa-IR">
              <a:latin typeface="Arial" pitchFamily="34" charset="0"/>
              <a:cs typeface="Arial" pitchFamily="34" charset="0"/>
            </a:endParaRPr>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Helvetica" pitchFamily="34" charset="0"/>
              </a:defRPr>
            </a:lvl1pPr>
          </a:lstStyle>
          <a:p>
            <a:r>
              <a:rPr lang="en-US"/>
              <a:t>Click to edit Master subtitle style</a:t>
            </a:r>
          </a:p>
        </p:txBody>
      </p:sp>
      <p:sp>
        <p:nvSpPr>
          <p:cNvPr id="5123" name="Rectangle 3"/>
          <p:cNvSpPr>
            <a:spLocks noGrp="1" noChangeArrowheads="1"/>
          </p:cNvSpPr>
          <p:nvPr>
            <p:ph type="ctrTitle"/>
          </p:nvPr>
        </p:nvSpPr>
        <p:spPr>
          <a:xfrm>
            <a:off x="685800" y="685800"/>
            <a:ext cx="7772400" cy="1470025"/>
          </a:xfrm>
        </p:spPr>
        <p:txBody>
          <a:bodyPr/>
          <a:lstStyle>
            <a:lvl1pPr>
              <a:defRPr>
                <a:latin typeface="Helvetica" pitchFamily="34" charset="0"/>
              </a:defRPr>
            </a:lvl1pPr>
          </a:lstStyle>
          <a:p>
            <a:r>
              <a:rPr lang="en-US"/>
              <a:t>Click to edit Master title style</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125538"/>
            <a:ext cx="2057400" cy="51450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68313" y="1125538"/>
            <a:ext cx="6019800" cy="5145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1255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68313" y="2420938"/>
            <a:ext cx="4038600" cy="3849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659313" y="2420938"/>
            <a:ext cx="4038600" cy="3849687"/>
          </a:xfrm>
        </p:spPr>
        <p:txBody>
          <a:bodyPr/>
          <a:lstStyle/>
          <a:p>
            <a:pPr lvl="0"/>
            <a:endParaRPr lang="fa-IR" noProof="0" smtClean="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125538"/>
            <a:ext cx="8229600" cy="11430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468313" y="2420938"/>
            <a:ext cx="4038600" cy="3849687"/>
          </a:xfrm>
        </p:spPr>
        <p:txBody>
          <a:bodyPr/>
          <a:lstStyle/>
          <a:p>
            <a:pPr lvl="0"/>
            <a:endParaRPr lang="fa-IR" noProof="0" smtClean="0"/>
          </a:p>
        </p:txBody>
      </p:sp>
      <p:sp>
        <p:nvSpPr>
          <p:cNvPr id="4" name="Text Placeholder 3"/>
          <p:cNvSpPr>
            <a:spLocks noGrp="1"/>
          </p:cNvSpPr>
          <p:nvPr>
            <p:ph type="body" sz="half" idx="2"/>
          </p:nvPr>
        </p:nvSpPr>
        <p:spPr>
          <a:xfrm>
            <a:off x="4659313" y="2420938"/>
            <a:ext cx="4038600" cy="3849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68313" y="2420938"/>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59313" y="2420938"/>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0appICN1.tif%20%20%20%20%20%20%20%20%20%20%20%20%20%20%20%20%20%20%20%20%20%20%20%20%20%20%20%20%20%20%20%20%20%20%20%20%20%20%20%20%20%20%20%20%20%20%20%20%20%20%20%20%2000052554%09Hard%20Disk%20%20%20%20%20%20%20%20%20%20%20%20%20%20%20%20%20%20%20%20%20%20BCEB796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10;ppICN1.tif                                                     00052554 Hard Disk                      BCEB796F:"/>
          <p:cNvPicPr preferRelativeResize="0">
            <a:picLocks noChangeArrowheads="1"/>
          </p:cNvPicPr>
          <p:nvPr/>
        </p:nvPicPr>
        <p:blipFill>
          <a:blip r:embed="rId15" r:link="rId16">
            <a:lum contrast="-12000"/>
          </a:blip>
          <a:srcRect t="19603"/>
          <a:stretch>
            <a:fillRect/>
          </a:stretch>
        </p:blipFill>
        <p:spPr bwMode="auto">
          <a:xfrm>
            <a:off x="0" y="685800"/>
            <a:ext cx="9144000" cy="6172200"/>
          </a:xfrm>
          <a:prstGeom prst="rect">
            <a:avLst/>
          </a:prstGeom>
          <a:noFill/>
          <a:ln w="9525">
            <a:noFill/>
            <a:miter lim="800000"/>
            <a:headEnd/>
            <a:tailEnd/>
          </a:ln>
        </p:spPr>
      </p:pic>
      <p:sp>
        <p:nvSpPr>
          <p:cNvPr id="6147" name="Rectangle 3"/>
          <p:cNvSpPr>
            <a:spLocks noGrp="1" noChangeArrowheads="1"/>
          </p:cNvSpPr>
          <p:nvPr>
            <p:ph type="body" idx="1"/>
          </p:nvPr>
        </p:nvSpPr>
        <p:spPr bwMode="auto">
          <a:xfrm>
            <a:off x="468313" y="2420938"/>
            <a:ext cx="8229600" cy="3849687"/>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Text Box 6"/>
          <p:cNvSpPr txBox="1">
            <a:spLocks noChangeArrowheads="1"/>
          </p:cNvSpPr>
          <p:nvPr/>
        </p:nvSpPr>
        <p:spPr bwMode="auto">
          <a:xfrm>
            <a:off x="395288" y="1341438"/>
            <a:ext cx="8280400" cy="366712"/>
          </a:xfrm>
          <a:prstGeom prst="rect">
            <a:avLst/>
          </a:prstGeom>
          <a:noFill/>
          <a:ln w="9525">
            <a:noFill/>
            <a:miter lim="800000"/>
            <a:headEnd/>
            <a:tailEnd/>
          </a:ln>
          <a:effectLst/>
        </p:spPr>
        <p:txBody>
          <a:bodyPr lIns="91427" tIns="45714" rIns="91427" bIns="45714">
            <a:spAutoFit/>
          </a:bodyPr>
          <a:lstStyle/>
          <a:p>
            <a:pPr>
              <a:spcBef>
                <a:spcPct val="50000"/>
              </a:spcBef>
              <a:defRPr/>
            </a:pPr>
            <a:endParaRPr lang="fa-IR">
              <a:latin typeface="Arial" pitchFamily="34" charset="0"/>
              <a:cs typeface="Arial" pitchFamily="34" charset="0"/>
            </a:endParaRPr>
          </a:p>
        </p:txBody>
      </p:sp>
      <p:sp>
        <p:nvSpPr>
          <p:cNvPr id="6149" name="Rectangle 7"/>
          <p:cNvSpPr>
            <a:spLocks noGrp="1" noChangeArrowheads="1"/>
          </p:cNvSpPr>
          <p:nvPr>
            <p:ph type="title"/>
          </p:nvPr>
        </p:nvSpPr>
        <p:spPr bwMode="auto">
          <a:xfrm>
            <a:off x="468313" y="11255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4106" name="Rectangle 10"/>
          <p:cNvSpPr>
            <a:spLocks noChangeArrowheads="1"/>
          </p:cNvSpPr>
          <p:nvPr userDrawn="1"/>
        </p:nvSpPr>
        <p:spPr bwMode="auto">
          <a:xfrm>
            <a:off x="0" y="0"/>
            <a:ext cx="9144000" cy="990600"/>
          </a:xfrm>
          <a:prstGeom prst="rect">
            <a:avLst/>
          </a:prstGeom>
          <a:solidFill>
            <a:schemeClr val="bg1"/>
          </a:solidFill>
          <a:ln w="9525">
            <a:noFill/>
            <a:miter lim="800000"/>
            <a:headEnd/>
            <a:tailEnd/>
          </a:ln>
          <a:effectLst/>
        </p:spPr>
        <p:txBody>
          <a:bodyPr wrap="none" anchor="ctr"/>
          <a:lstStyle/>
          <a:p>
            <a:pPr>
              <a:defRPr/>
            </a:pPr>
            <a:endParaRPr lang="fa-IR">
              <a:latin typeface="Arial" pitchFamily="34" charset="0"/>
              <a:cs typeface="Arial" pitchFamily="34" charset="0"/>
            </a:endParaRPr>
          </a:p>
        </p:txBody>
      </p:sp>
      <p:sp>
        <p:nvSpPr>
          <p:cNvPr id="4107" name="Rectangle 11"/>
          <p:cNvSpPr>
            <a:spLocks noChangeArrowheads="1"/>
          </p:cNvSpPr>
          <p:nvPr userDrawn="1"/>
        </p:nvSpPr>
        <p:spPr bwMode="auto">
          <a:xfrm>
            <a:off x="0" y="609600"/>
            <a:ext cx="9144000" cy="381000"/>
          </a:xfrm>
          <a:prstGeom prst="rect">
            <a:avLst/>
          </a:prstGeom>
          <a:solidFill>
            <a:srgbClr val="FF0101"/>
          </a:solidFill>
          <a:ln w="9525">
            <a:noFill/>
            <a:miter lim="800000"/>
            <a:headEnd/>
            <a:tailEnd/>
          </a:ln>
          <a:effectLst/>
        </p:spPr>
        <p:txBody>
          <a:bodyPr wrap="none" anchor="ctr"/>
          <a:lstStyle/>
          <a:p>
            <a:pPr algn="ctr">
              <a:defRPr/>
            </a:pPr>
            <a:endParaRPr lang="fa-IR">
              <a:latin typeface="Arial" pitchFamily="34" charset="0"/>
              <a:cs typeface="Arial" pitchFamily="34" charset="0"/>
            </a:endParaRPr>
          </a:p>
        </p:txBody>
      </p:sp>
      <p:sp>
        <p:nvSpPr>
          <p:cNvPr id="4109" name="Text Box 13"/>
          <p:cNvSpPr txBox="1">
            <a:spLocks noChangeArrowheads="1"/>
          </p:cNvSpPr>
          <p:nvPr userDrawn="1"/>
        </p:nvSpPr>
        <p:spPr bwMode="auto">
          <a:xfrm>
            <a:off x="287338" y="604838"/>
            <a:ext cx="1243012" cy="396875"/>
          </a:xfrm>
          <a:prstGeom prst="rect">
            <a:avLst/>
          </a:prstGeom>
          <a:noFill/>
          <a:ln w="9525">
            <a:noFill/>
            <a:miter lim="800000"/>
            <a:headEnd/>
            <a:tailEnd/>
          </a:ln>
          <a:effectLst/>
        </p:spPr>
        <p:txBody>
          <a:bodyPr wrap="none">
            <a:spAutoFit/>
          </a:bodyPr>
          <a:lstStyle/>
          <a:p>
            <a:pPr>
              <a:defRPr/>
            </a:pPr>
            <a:r>
              <a:rPr lang="fa-IR" sz="2000" b="1">
                <a:solidFill>
                  <a:schemeClr val="bg1"/>
                </a:solidFill>
                <a:latin typeface="Arial" pitchFamily="34" charset="0"/>
                <a:cs typeface="B Nazanin" pitchFamily="2" charset="-78"/>
              </a:rPr>
              <a:t>کنترل خشم</a:t>
            </a:r>
            <a:endParaRPr lang="en-US" sz="2000" b="1">
              <a:solidFill>
                <a:schemeClr val="bg1"/>
              </a:solidFill>
              <a:latin typeface="Arial" pitchFamily="34" charset="0"/>
              <a:cs typeface="B Nazanin" pitchFamily="2" charset="-78"/>
            </a:endParaRPr>
          </a:p>
        </p:txBody>
      </p:sp>
    </p:spTree>
  </p:cSld>
  <p:clrMap bg1="lt1" tx1="dk1" bg2="lt2" tx2="dk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ransition spd="med">
    <p:fade thruBlk="1"/>
  </p:transition>
  <p:txStyles>
    <p:titleStyle>
      <a:lvl1pPr algn="r" rtl="1" eaLnBrk="0" fontAlgn="base" hangingPunct="0">
        <a:spcBef>
          <a:spcPct val="0"/>
        </a:spcBef>
        <a:spcAft>
          <a:spcPct val="0"/>
        </a:spcAft>
        <a:defRPr sz="4400" b="1">
          <a:solidFill>
            <a:schemeClr val="tx2"/>
          </a:solidFill>
          <a:latin typeface="+mj-lt"/>
          <a:ea typeface="+mj-ea"/>
          <a:cs typeface="+mj-cs"/>
        </a:defRPr>
      </a:lvl1pPr>
      <a:lvl2pPr algn="r" rtl="1" eaLnBrk="0" fontAlgn="base" hangingPunct="0">
        <a:spcBef>
          <a:spcPct val="0"/>
        </a:spcBef>
        <a:spcAft>
          <a:spcPct val="0"/>
        </a:spcAft>
        <a:defRPr sz="4400" b="1">
          <a:solidFill>
            <a:schemeClr val="tx2"/>
          </a:solidFill>
          <a:latin typeface="Arial" pitchFamily="34" charset="0"/>
          <a:cs typeface="B Nazanin" pitchFamily="2" charset="-78"/>
        </a:defRPr>
      </a:lvl2pPr>
      <a:lvl3pPr algn="r" rtl="1" eaLnBrk="0" fontAlgn="base" hangingPunct="0">
        <a:spcBef>
          <a:spcPct val="0"/>
        </a:spcBef>
        <a:spcAft>
          <a:spcPct val="0"/>
        </a:spcAft>
        <a:defRPr sz="4400" b="1">
          <a:solidFill>
            <a:schemeClr val="tx2"/>
          </a:solidFill>
          <a:latin typeface="Arial" pitchFamily="34" charset="0"/>
          <a:cs typeface="B Nazanin" pitchFamily="2" charset="-78"/>
        </a:defRPr>
      </a:lvl3pPr>
      <a:lvl4pPr algn="r" rtl="1" eaLnBrk="0" fontAlgn="base" hangingPunct="0">
        <a:spcBef>
          <a:spcPct val="0"/>
        </a:spcBef>
        <a:spcAft>
          <a:spcPct val="0"/>
        </a:spcAft>
        <a:defRPr sz="4400" b="1">
          <a:solidFill>
            <a:schemeClr val="tx2"/>
          </a:solidFill>
          <a:latin typeface="Arial" pitchFamily="34" charset="0"/>
          <a:cs typeface="B Nazanin" pitchFamily="2" charset="-78"/>
        </a:defRPr>
      </a:lvl4pPr>
      <a:lvl5pPr algn="r" rtl="1" eaLnBrk="0" fontAlgn="base" hangingPunct="0">
        <a:spcBef>
          <a:spcPct val="0"/>
        </a:spcBef>
        <a:spcAft>
          <a:spcPct val="0"/>
        </a:spcAft>
        <a:defRPr sz="4400" b="1">
          <a:solidFill>
            <a:schemeClr val="tx2"/>
          </a:solidFill>
          <a:latin typeface="Arial" pitchFamily="34" charset="0"/>
          <a:cs typeface="B Nazanin" pitchFamily="2" charset="-78"/>
        </a:defRPr>
      </a:lvl5pPr>
      <a:lvl6pPr marL="457200" algn="r" rtl="1" fontAlgn="base">
        <a:spcBef>
          <a:spcPct val="0"/>
        </a:spcBef>
        <a:spcAft>
          <a:spcPct val="0"/>
        </a:spcAft>
        <a:defRPr sz="4400" b="1">
          <a:solidFill>
            <a:schemeClr val="tx2"/>
          </a:solidFill>
          <a:latin typeface="Arial" pitchFamily="34" charset="0"/>
          <a:cs typeface="B Nazanin" pitchFamily="2" charset="-78"/>
        </a:defRPr>
      </a:lvl6pPr>
      <a:lvl7pPr marL="914400" algn="r" rtl="1" fontAlgn="base">
        <a:spcBef>
          <a:spcPct val="0"/>
        </a:spcBef>
        <a:spcAft>
          <a:spcPct val="0"/>
        </a:spcAft>
        <a:defRPr sz="4400" b="1">
          <a:solidFill>
            <a:schemeClr val="tx2"/>
          </a:solidFill>
          <a:latin typeface="Arial" pitchFamily="34" charset="0"/>
          <a:cs typeface="B Nazanin" pitchFamily="2" charset="-78"/>
        </a:defRPr>
      </a:lvl7pPr>
      <a:lvl8pPr marL="1371600" algn="r" rtl="1" fontAlgn="base">
        <a:spcBef>
          <a:spcPct val="0"/>
        </a:spcBef>
        <a:spcAft>
          <a:spcPct val="0"/>
        </a:spcAft>
        <a:defRPr sz="4400" b="1">
          <a:solidFill>
            <a:schemeClr val="tx2"/>
          </a:solidFill>
          <a:latin typeface="Arial" pitchFamily="34" charset="0"/>
          <a:cs typeface="B Nazanin" pitchFamily="2" charset="-78"/>
        </a:defRPr>
      </a:lvl8pPr>
      <a:lvl9pPr marL="1828800" algn="r" rtl="1" fontAlgn="base">
        <a:spcBef>
          <a:spcPct val="0"/>
        </a:spcBef>
        <a:spcAft>
          <a:spcPct val="0"/>
        </a:spcAft>
        <a:defRPr sz="4400" b="1">
          <a:solidFill>
            <a:schemeClr val="tx2"/>
          </a:solidFill>
          <a:latin typeface="Arial" pitchFamily="34" charset="0"/>
          <a:cs typeface="B Nazanin" pitchFamily="2" charset="-78"/>
        </a:defRPr>
      </a:lvl9pPr>
    </p:titleStyle>
    <p:bodyStyle>
      <a:lvl1pPr marL="342900" indent="-342900" algn="r" rtl="1"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598613" indent="-227013"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457" y="4818744"/>
            <a:ext cx="8331200" cy="2220686"/>
          </a:xfrm>
        </p:spPr>
        <p:txBody>
          <a:bodyPr/>
          <a:lstStyle/>
          <a:p>
            <a:r>
              <a:rPr lang="fa-IR" dirty="0"/>
              <a:t> </a:t>
            </a:r>
          </a:p>
          <a:p>
            <a:r>
              <a:rPr lang="fa-IR" dirty="0" smtClean="0"/>
              <a:t>   </a:t>
            </a:r>
            <a:r>
              <a:rPr lang="fa-IR" sz="3600" dirty="0" smtClean="0"/>
              <a:t>وبلاگ انجمن علمی روانشناسی دانشگاه پیام نور بهار </a:t>
            </a:r>
          </a:p>
          <a:p>
            <a:r>
              <a:rPr lang="fa-IR" dirty="0"/>
              <a:t> </a:t>
            </a:r>
            <a:r>
              <a:rPr lang="fa-IR" dirty="0" smtClean="0"/>
              <a:t>   </a:t>
            </a:r>
            <a:r>
              <a:rPr lang="en-US" dirty="0" smtClean="0"/>
              <a:t>www.psychology-bahar.blogfa.com</a:t>
            </a:r>
            <a:endParaRPr lang="fa-IR" dirty="0"/>
          </a:p>
        </p:txBody>
      </p:sp>
      <p:sp>
        <p:nvSpPr>
          <p:cNvPr id="2" name="Title 1"/>
          <p:cNvSpPr>
            <a:spLocks noGrp="1"/>
          </p:cNvSpPr>
          <p:nvPr>
            <p:ph type="ctrTitle"/>
          </p:nvPr>
        </p:nvSpPr>
        <p:spPr/>
        <p:txBody>
          <a:bodyPr/>
          <a:lstStyle/>
          <a:p>
            <a:endParaRPr lang="fa-IR" dirty="0"/>
          </a:p>
        </p:txBody>
      </p:sp>
      <p:pic>
        <p:nvPicPr>
          <p:cNvPr id="8195" name="Picture 2" descr="praia11"/>
          <p:cNvPicPr>
            <a:picLocks noChangeAspect="1" noChangeArrowheads="1"/>
          </p:cNvPicPr>
          <p:nvPr/>
        </p:nvPicPr>
        <p:blipFill>
          <a:blip r:embed="rId3"/>
          <a:srcRect/>
          <a:stretch>
            <a:fillRect/>
          </a:stretch>
        </p:blipFill>
        <p:spPr bwMode="auto">
          <a:xfrm>
            <a:off x="-104172" y="1"/>
            <a:ext cx="9383562" cy="7315200"/>
          </a:xfrm>
          <a:prstGeom prst="rect">
            <a:avLst/>
          </a:prstGeom>
          <a:noFill/>
          <a:ln w="9525">
            <a:noFill/>
            <a:miter lim="800000"/>
            <a:headEnd/>
            <a:tailEnd/>
          </a:ln>
        </p:spPr>
      </p:pic>
      <p:sp>
        <p:nvSpPr>
          <p:cNvPr id="5" name="Rectangle 3"/>
          <p:cNvSpPr>
            <a:spLocks noChangeArrowheads="1"/>
          </p:cNvSpPr>
          <p:nvPr/>
        </p:nvSpPr>
        <p:spPr bwMode="auto">
          <a:xfrm>
            <a:off x="347663" y="363538"/>
            <a:ext cx="8215312" cy="646331"/>
          </a:xfrm>
          <a:prstGeom prst="rect">
            <a:avLst/>
          </a:prstGeom>
          <a:noFill/>
          <a:ln w="9525">
            <a:noFill/>
            <a:miter lim="800000"/>
            <a:headEnd/>
            <a:tailEnd/>
          </a:ln>
        </p:spPr>
        <p:txBody>
          <a:bodyPr>
            <a:spAutoFit/>
          </a:bodyPr>
          <a:lstStyle/>
          <a:p>
            <a:pPr algn="ctr" rtl="1"/>
            <a:r>
              <a:rPr lang="fa-IR" sz="3600" dirty="0">
                <a:latin typeface="IranNastaliq" pitchFamily="18" charset="0"/>
                <a:cs typeface="Titr" pitchFamily="2" charset="-78"/>
              </a:rPr>
              <a:t>بنام آرامش بخش جانها </a:t>
            </a:r>
            <a:endParaRPr lang="en-US" sz="3600" dirty="0">
              <a:latin typeface="IranNastaliq" pitchFamily="18" charset="0"/>
              <a:cs typeface="Titr" pitchFamily="2" charset="-78"/>
            </a:endParaRPr>
          </a:p>
        </p:txBody>
      </p:sp>
    </p:spTree>
  </p:cSld>
  <p:clrMapOvr>
    <a:masterClrMapping/>
  </p:clrMapOvr>
  <p:transition spd="med" advClick="0" advTm="8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1306513"/>
            <a:ext cx="8562975" cy="6641818"/>
          </a:xfrm>
          <a:prstGeom prst="rect">
            <a:avLst/>
          </a:prstGeom>
        </p:spPr>
        <p:txBody>
          <a:bodyPr wrap="square">
            <a:spAutoFit/>
          </a:bodyPr>
          <a:lstStyle/>
          <a:p>
            <a:pPr algn="r">
              <a:defRPr/>
            </a:pPr>
            <a:r>
              <a:rPr lang="fa-IR" sz="2800" b="1" dirty="0">
                <a:solidFill>
                  <a:srgbClr val="FF0000"/>
                </a:solidFill>
                <a:effectLst>
                  <a:outerShdw blurRad="38100" dist="38100" dir="2700000" algn="tl">
                    <a:srgbClr val="C0C0C0"/>
                  </a:outerShdw>
                </a:effectLst>
                <a:latin typeface="Arial" pitchFamily="34" charset="0"/>
                <a:cs typeface="+mn-cs"/>
              </a:rPr>
              <a:t>3-2- ارزشها و باورهاي ما :</a:t>
            </a:r>
          </a:p>
          <a:p>
            <a:pPr algn="r">
              <a:defRPr/>
            </a:pPr>
            <a:r>
              <a:rPr lang="fa-IR" sz="2800" b="1" dirty="0">
                <a:effectLst>
                  <a:outerShdw blurRad="38100" dist="38100" dir="2700000" algn="tl">
                    <a:srgbClr val="C0C0C0"/>
                  </a:outerShdw>
                </a:effectLst>
                <a:latin typeface="Arial" pitchFamily="34" charset="0"/>
                <a:cs typeface="+mn-cs"/>
              </a:rPr>
              <a:t>همه ما دارای ارزشها و باورهاي گوناگونی هستیم . این ارزشها می تواند در مورد خودمان، همسر و فرزندانمان ، درباره مردم، جهان خلقت، و خلاصه درباره همه چیز باشد،لازم است همیشه اینها را مرور کنیم و ببینیم آیا مثبت اند یا منفی، مفید هستند یا مضر، جهنمی هستد یا بهشتی ! این اباور که کلوخ انداز را پاداش سنگ است سبب  می شود ما رفتارهای پرخاشگرانه دیگران را با خشونت بیشتری پاسخ دهیم.</a:t>
            </a:r>
          </a:p>
          <a:p>
            <a:pPr algn="r">
              <a:defRPr/>
            </a:pPr>
            <a:r>
              <a:rPr lang="fa-IR" sz="2800" b="1" dirty="0">
                <a:effectLst>
                  <a:outerShdw blurRad="38100" dist="38100" dir="2700000" algn="tl">
                    <a:srgbClr val="C0C0C0"/>
                  </a:outerShdw>
                </a:effectLst>
                <a:latin typeface="Arial" pitchFamily="34" charset="0"/>
                <a:cs typeface="+mn-cs"/>
              </a:rPr>
              <a:t> این باور که موشک جواب موشک است ، سبب می شود گذشت نکنیم و پاسخ خشونت را با خشونت هرچه بیشتر بدهیم.</a:t>
            </a:r>
          </a:p>
          <a:p>
            <a:pPr algn="r">
              <a:defRPr/>
            </a:pPr>
            <a:r>
              <a:rPr lang="fa-IR" sz="2800" b="1" dirty="0">
                <a:effectLst>
                  <a:outerShdw blurRad="38100" dist="38100" dir="2700000" algn="tl">
                    <a:srgbClr val="C0C0C0"/>
                  </a:outerShdw>
                </a:effectLst>
                <a:latin typeface="Arial" pitchFamily="34" charset="0"/>
                <a:cs typeface="+mn-cs"/>
              </a:rPr>
              <a:t> اینکه مردها / زنها همه سرو ته یک کرباس اند، همه از یک قماش اند ، همه ي آنها  مثل هم اند ،  موجب می شود پاسخ آنها را بدون فکر و خویشتن داری تنها با خشونت و بدرفتاری بدهيم.</a:t>
            </a:r>
          </a:p>
          <a:p>
            <a:pPr algn="r">
              <a:defRPr/>
            </a:pPr>
            <a:endParaRPr lang="fa-IR" sz="2800" b="1" dirty="0">
              <a:effectLst>
                <a:outerShdw blurRad="38100" dist="38100" dir="2700000" algn="tl">
                  <a:srgbClr val="C0C0C0"/>
                </a:outerShdw>
              </a:effectLst>
              <a:latin typeface="Arial" pitchFamily="34" charset="0"/>
              <a:cs typeface="+mn-cs"/>
            </a:endParaRPr>
          </a:p>
          <a:p>
            <a:pPr algn="just" rtl="1" eaLnBrk="0" hangingPunct="0">
              <a:spcBef>
                <a:spcPct val="20000"/>
              </a:spcBef>
              <a:buFontTx/>
              <a:buChar char="-"/>
              <a:defRPr/>
            </a:pPr>
            <a:endParaRPr lang="fa-IR" sz="2800" b="1" dirty="0">
              <a:effectLst>
                <a:outerShdw blurRad="38100" dist="38100" dir="2700000" algn="tl">
                  <a:srgbClr val="C0C0C0"/>
                </a:outerShdw>
              </a:effectLst>
              <a:latin typeface="Arial" pitchFamily="34" charset="0"/>
              <a:cs typeface="+mn-cs"/>
            </a:endParaRPr>
          </a:p>
          <a:p>
            <a:pPr algn="r" rtl="1">
              <a:defRPr/>
            </a:pPr>
            <a:endParaRPr lang="fa-IR" sz="2800" b="1" dirty="0">
              <a:effectLst>
                <a:outerShdw blurRad="38100" dist="38100" dir="2700000" algn="tl">
                  <a:srgbClr val="C0C0C0"/>
                </a:outerShdw>
              </a:effectLst>
              <a:latin typeface="Arial" pitchFamily="34" charset="0"/>
              <a:cs typeface="+mn-cs"/>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1306513"/>
            <a:ext cx="8562975" cy="7435850"/>
          </a:xfrm>
          <a:prstGeom prst="rect">
            <a:avLst/>
          </a:prstGeom>
        </p:spPr>
        <p:txBody>
          <a:bodyPr>
            <a:spAutoFit/>
          </a:bodyPr>
          <a:lstStyle/>
          <a:p>
            <a:pPr algn="r">
              <a:defRPr/>
            </a:pPr>
            <a:r>
              <a:rPr lang="fa-IR" sz="2400" b="1" dirty="0">
                <a:solidFill>
                  <a:srgbClr val="FF0101"/>
                </a:solidFill>
                <a:effectLst>
                  <a:outerShdw blurRad="38100" dist="38100" dir="2700000" algn="tl">
                    <a:srgbClr val="C0C0C0"/>
                  </a:outerShdw>
                </a:effectLst>
                <a:latin typeface="Arial" pitchFamily="34" charset="0"/>
                <a:cs typeface="+mn-cs"/>
              </a:rPr>
              <a:t>4-2- عوامل ذاتی</a:t>
            </a:r>
            <a:r>
              <a:rPr lang="fa-IR" b="1" dirty="0">
                <a:solidFill>
                  <a:srgbClr val="FFFF00"/>
                </a:solidFill>
                <a:effectLst>
                  <a:outerShdw blurRad="38100" dist="38100" dir="2700000" algn="tl">
                    <a:srgbClr val="C0C0C0"/>
                  </a:outerShdw>
                </a:effectLst>
                <a:latin typeface="Arial" pitchFamily="34" charset="0"/>
                <a:cs typeface="+mn-cs"/>
              </a:rPr>
              <a:t> </a:t>
            </a:r>
          </a:p>
          <a:p>
            <a:pPr algn="r">
              <a:defRPr/>
            </a:pPr>
            <a:r>
              <a:rPr lang="fa-IR" sz="2800" b="1" dirty="0">
                <a:effectLst>
                  <a:outerShdw blurRad="38100" dist="38100" dir="2700000" algn="tl">
                    <a:srgbClr val="C0C0C0"/>
                  </a:outerShdw>
                </a:effectLst>
                <a:latin typeface="Arial" pitchFamily="34" charset="0"/>
                <a:cs typeface="+mn-cs"/>
              </a:rPr>
              <a:t>برخی از افراد به طور ذاتی ، آستانه ی تحریک پذیری شان پایین تر است. به عبارت دیگر ، زودتر از دیگران از کوره در می روند و عصبانی می شوند.</a:t>
            </a:r>
          </a:p>
          <a:p>
            <a:pPr algn="r">
              <a:defRPr/>
            </a:pPr>
            <a:r>
              <a:rPr lang="fa-IR" sz="2800" b="1" dirty="0">
                <a:effectLst>
                  <a:outerShdw blurRad="38100" dist="38100" dir="2700000" algn="tl">
                    <a:srgbClr val="C0C0C0"/>
                  </a:outerShdw>
                </a:effectLst>
                <a:latin typeface="Arial" pitchFamily="34" charset="0"/>
                <a:cs typeface="+mn-cs"/>
              </a:rPr>
              <a:t>براي نمونه از خودتان بپرسيم؟</a:t>
            </a:r>
          </a:p>
          <a:p>
            <a:pPr algn="r">
              <a:defRPr/>
            </a:pPr>
            <a:r>
              <a:rPr lang="fa-IR" sz="2800" b="1" dirty="0">
                <a:effectLst>
                  <a:outerShdw blurRad="38100" dist="38100" dir="2700000" algn="tl">
                    <a:srgbClr val="C0C0C0"/>
                  </a:outerShdw>
                </a:effectLst>
                <a:latin typeface="Arial" pitchFamily="34" charset="0"/>
                <a:cs typeface="+mn-cs"/>
              </a:rPr>
              <a:t>شما چه باوري درباره خشمگین شدن یا نشدن دارید؟</a:t>
            </a:r>
          </a:p>
          <a:p>
            <a:pPr algn="r">
              <a:defRPr/>
            </a:pPr>
            <a:r>
              <a:rPr lang="fa-IR" sz="2800" b="1" dirty="0">
                <a:effectLst>
                  <a:outerShdw blurRad="38100" dist="38100" dir="2700000" algn="tl">
                    <a:srgbClr val="C0C0C0"/>
                  </a:outerShdw>
                </a:effectLst>
                <a:latin typeface="Arial" pitchFamily="34" charset="0"/>
                <a:cs typeface="+mn-cs"/>
              </a:rPr>
              <a:t>آیا مواردی در زندگیتان بوده که شما را در مقایسه با دیگران بیشتر خشمگین سازد؟</a:t>
            </a:r>
          </a:p>
          <a:p>
            <a:pPr algn="r">
              <a:defRPr/>
            </a:pPr>
            <a:r>
              <a:rPr lang="fa-IR" sz="2800" b="1" dirty="0">
                <a:effectLst>
                  <a:outerShdw blurRad="38100" dist="38100" dir="2700000" algn="tl">
                    <a:srgbClr val="C0C0C0"/>
                  </a:outerShdw>
                </a:effectLst>
                <a:latin typeface="Arial" pitchFamily="34" charset="0"/>
                <a:cs typeface="+mn-cs"/>
              </a:rPr>
              <a:t>در حالت خشم معمولاً چه افکاری به ذهنتان می آید؟</a:t>
            </a:r>
          </a:p>
          <a:p>
            <a:pPr algn="r">
              <a:defRPr/>
            </a:pPr>
            <a:r>
              <a:rPr lang="fa-IR" sz="2800" b="1" dirty="0">
                <a:effectLst>
                  <a:outerShdw blurRad="38100" dist="38100" dir="2700000" algn="tl">
                    <a:srgbClr val="C0C0C0"/>
                  </a:outerShdw>
                </a:effectLst>
                <a:latin typeface="Arial" pitchFamily="34" charset="0"/>
                <a:cs typeface="+mn-cs"/>
              </a:rPr>
              <a:t>فرض کنید شما به همراه چند نفر دیگر در ایستگاه اتوبوس، منتظر هستید. اتوبوس دیر کرده است و همگی معطل شده اید، حدس بزنید واکنش افراد مختلف چگونه است؟ چه نتیجه ای می گیرید؟</a:t>
            </a:r>
          </a:p>
          <a:p>
            <a:pPr algn="r" rtl="1" eaLnBrk="0" hangingPunct="0">
              <a:spcBef>
                <a:spcPct val="20000"/>
              </a:spcBef>
              <a:buFont typeface="Wingdings" pitchFamily="2" charset="2"/>
              <a:buNone/>
              <a:defRPr/>
            </a:pPr>
            <a:endParaRPr lang="fa-IR" sz="4000" b="1" dirty="0">
              <a:effectLst>
                <a:outerShdw blurRad="38100" dist="38100" dir="2700000" algn="tl">
                  <a:srgbClr val="C0C0C0"/>
                </a:outerShdw>
              </a:effectLst>
              <a:latin typeface="Arial" pitchFamily="34" charset="0"/>
              <a:cs typeface="+mn-cs"/>
            </a:endParaRPr>
          </a:p>
          <a:p>
            <a:pPr algn="r">
              <a:defRPr/>
            </a:pPr>
            <a:endParaRPr lang="fa-IR" sz="4000" b="1" dirty="0">
              <a:effectLst>
                <a:outerShdw blurRad="38100" dist="38100" dir="2700000" algn="tl">
                  <a:srgbClr val="C0C0C0"/>
                </a:outerShdw>
              </a:effectLst>
              <a:latin typeface="Arial" pitchFamily="34" charset="0"/>
              <a:cs typeface="+mn-cs"/>
            </a:endParaRPr>
          </a:p>
          <a:p>
            <a:pPr algn="just" rtl="1" eaLnBrk="0" hangingPunct="0">
              <a:spcBef>
                <a:spcPct val="20000"/>
              </a:spcBef>
              <a:buFontTx/>
              <a:buChar char="-"/>
              <a:defRPr/>
            </a:pPr>
            <a:endParaRPr lang="fa-IR" sz="2800" b="1" dirty="0">
              <a:effectLst>
                <a:outerShdw blurRad="38100" dist="38100" dir="2700000" algn="tl">
                  <a:srgbClr val="C0C0C0"/>
                </a:outerShdw>
              </a:effectLst>
              <a:latin typeface="Arial" pitchFamily="34" charset="0"/>
              <a:cs typeface="+mn-cs"/>
            </a:endParaRPr>
          </a:p>
          <a:p>
            <a:pPr algn="r" rtl="1">
              <a:defRPr/>
            </a:pPr>
            <a:endParaRPr lang="fa-IR" sz="2800" b="1" dirty="0">
              <a:effectLst>
                <a:outerShdw blurRad="38100" dist="38100" dir="2700000" algn="tl">
                  <a:srgbClr val="C0C0C0"/>
                </a:outerShdw>
              </a:effectLst>
              <a:latin typeface="Arial" pitchFamily="34" charset="0"/>
              <a:cs typeface="+mn-cs"/>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6"/>
          <p:cNvSpPr>
            <a:spLocks noChangeArrowheads="1"/>
          </p:cNvSpPr>
          <p:nvPr/>
        </p:nvSpPr>
        <p:spPr bwMode="auto">
          <a:xfrm>
            <a:off x="684213" y="4941888"/>
            <a:ext cx="2411412" cy="1368425"/>
          </a:xfrm>
          <a:prstGeom prst="ellipse">
            <a:avLst/>
          </a:prstGeom>
          <a:solidFill>
            <a:schemeClr val="accent1"/>
          </a:solidFill>
          <a:ln w="9525">
            <a:solidFill>
              <a:schemeClr val="tx1"/>
            </a:solidFill>
            <a:round/>
            <a:headEnd/>
            <a:tailEnd/>
          </a:ln>
        </p:spPr>
        <p:txBody>
          <a:bodyPr wrap="none" anchor="ctr"/>
          <a:lstStyle/>
          <a:p>
            <a:pPr algn="ctr" rtl="1"/>
            <a:r>
              <a:rPr lang="fa-IR"/>
              <a:t>جسماني:</a:t>
            </a:r>
          </a:p>
          <a:p>
            <a:pPr algn="ctr" rtl="1"/>
            <a:r>
              <a:rPr lang="fa-IR"/>
              <a:t> تنش بالا يا </a:t>
            </a:r>
          </a:p>
          <a:p>
            <a:pPr algn="ctr" rtl="1"/>
            <a:r>
              <a:rPr lang="fa-IR"/>
              <a:t>برانگيختگي</a:t>
            </a:r>
          </a:p>
          <a:p>
            <a:pPr algn="ctr" rtl="1"/>
            <a:r>
              <a:rPr lang="fa-IR"/>
              <a:t> جسماني عميق</a:t>
            </a:r>
            <a:endParaRPr lang="en-US"/>
          </a:p>
        </p:txBody>
      </p:sp>
      <p:sp>
        <p:nvSpPr>
          <p:cNvPr id="20483" name="Rectangle 3"/>
          <p:cNvSpPr>
            <a:spLocks noGrp="1" noRot="1" noChangeArrowheads="1"/>
          </p:cNvSpPr>
          <p:nvPr>
            <p:ph type="body" idx="1"/>
          </p:nvPr>
        </p:nvSpPr>
        <p:spPr>
          <a:xfrm>
            <a:off x="0" y="0"/>
            <a:ext cx="9144000" cy="6858000"/>
          </a:xfrm>
        </p:spPr>
        <p:txBody>
          <a:bodyPr/>
          <a:lstStyle/>
          <a:p>
            <a:pPr eaLnBrk="1" hangingPunct="1">
              <a:buFont typeface="Arial" charset="0"/>
              <a:buNone/>
            </a:pPr>
            <a:r>
              <a:rPr lang="fa-IR" smtClean="0"/>
              <a:t>                        </a:t>
            </a:r>
            <a:endParaRPr lang="en-US" smtClean="0"/>
          </a:p>
        </p:txBody>
      </p:sp>
      <p:sp>
        <p:nvSpPr>
          <p:cNvPr id="20484" name="Line 4"/>
          <p:cNvSpPr>
            <a:spLocks noChangeShapeType="1"/>
          </p:cNvSpPr>
          <p:nvPr/>
        </p:nvSpPr>
        <p:spPr bwMode="auto">
          <a:xfrm>
            <a:off x="5292725" y="476250"/>
            <a:ext cx="0" cy="576263"/>
          </a:xfrm>
          <a:prstGeom prst="line">
            <a:avLst/>
          </a:prstGeom>
          <a:noFill/>
          <a:ln w="9525">
            <a:solidFill>
              <a:schemeClr val="tx1"/>
            </a:solidFill>
            <a:round/>
            <a:headEnd/>
            <a:tailEnd type="triangle" w="med" len="med"/>
          </a:ln>
        </p:spPr>
        <p:txBody>
          <a:bodyPr/>
          <a:lstStyle/>
          <a:p>
            <a:endParaRPr lang="en-US"/>
          </a:p>
        </p:txBody>
      </p:sp>
      <p:sp>
        <p:nvSpPr>
          <p:cNvPr id="20485" name="Oval 5"/>
          <p:cNvSpPr>
            <a:spLocks noChangeArrowheads="1"/>
          </p:cNvSpPr>
          <p:nvPr/>
        </p:nvSpPr>
        <p:spPr bwMode="auto">
          <a:xfrm>
            <a:off x="3059113" y="0"/>
            <a:ext cx="2952750" cy="1196975"/>
          </a:xfrm>
          <a:prstGeom prst="ellipse">
            <a:avLst/>
          </a:prstGeom>
          <a:solidFill>
            <a:schemeClr val="accent1"/>
          </a:solidFill>
          <a:ln w="9525">
            <a:solidFill>
              <a:schemeClr val="tx1"/>
            </a:solidFill>
            <a:round/>
            <a:headEnd/>
            <a:tailEnd/>
          </a:ln>
        </p:spPr>
        <p:txBody>
          <a:bodyPr wrap="none" anchor="ctr"/>
          <a:lstStyle/>
          <a:p>
            <a:pPr algn="ctr" rtl="1"/>
            <a:r>
              <a:rPr lang="fa-IR" sz="2400" dirty="0"/>
              <a:t>وقايع ناخوشايند</a:t>
            </a:r>
            <a:endParaRPr lang="en-US" sz="2400" dirty="0"/>
          </a:p>
        </p:txBody>
      </p:sp>
      <p:sp>
        <p:nvSpPr>
          <p:cNvPr id="20486" name="Oval 6"/>
          <p:cNvSpPr>
            <a:spLocks noChangeArrowheads="1"/>
          </p:cNvSpPr>
          <p:nvPr/>
        </p:nvSpPr>
        <p:spPr bwMode="auto">
          <a:xfrm>
            <a:off x="3635375" y="1412875"/>
            <a:ext cx="2087563" cy="504825"/>
          </a:xfrm>
          <a:prstGeom prst="ellipse">
            <a:avLst/>
          </a:prstGeom>
          <a:solidFill>
            <a:schemeClr val="accent1"/>
          </a:solidFill>
          <a:ln w="9525">
            <a:solidFill>
              <a:schemeClr val="tx1"/>
            </a:solidFill>
            <a:round/>
            <a:headEnd/>
            <a:tailEnd/>
          </a:ln>
        </p:spPr>
        <p:txBody>
          <a:bodyPr wrap="none" anchor="ctr"/>
          <a:lstStyle/>
          <a:p>
            <a:pPr algn="ctr" rtl="1"/>
            <a:r>
              <a:rPr lang="fa-IR"/>
              <a:t>محيطي</a:t>
            </a:r>
            <a:endParaRPr lang="en-US"/>
          </a:p>
        </p:txBody>
      </p:sp>
      <p:sp>
        <p:nvSpPr>
          <p:cNvPr id="20487" name="Oval 8"/>
          <p:cNvSpPr>
            <a:spLocks noChangeArrowheads="1"/>
          </p:cNvSpPr>
          <p:nvPr/>
        </p:nvSpPr>
        <p:spPr bwMode="auto">
          <a:xfrm>
            <a:off x="3779838" y="4437063"/>
            <a:ext cx="2087562" cy="333375"/>
          </a:xfrm>
          <a:prstGeom prst="ellipse">
            <a:avLst/>
          </a:prstGeom>
          <a:solidFill>
            <a:schemeClr val="accent1"/>
          </a:solidFill>
          <a:ln w="9525">
            <a:solidFill>
              <a:schemeClr val="tx1"/>
            </a:solidFill>
            <a:round/>
            <a:headEnd/>
            <a:tailEnd/>
          </a:ln>
        </p:spPr>
        <p:txBody>
          <a:bodyPr wrap="none" anchor="ctr"/>
          <a:lstStyle/>
          <a:p>
            <a:pPr algn="ctr" rtl="1"/>
            <a:r>
              <a:rPr lang="fa-IR"/>
              <a:t>پاسخ ها</a:t>
            </a:r>
            <a:endParaRPr lang="en-US"/>
          </a:p>
        </p:txBody>
      </p:sp>
      <p:sp>
        <p:nvSpPr>
          <p:cNvPr id="20488" name="Oval 12"/>
          <p:cNvSpPr>
            <a:spLocks noChangeArrowheads="1"/>
          </p:cNvSpPr>
          <p:nvPr/>
        </p:nvSpPr>
        <p:spPr bwMode="auto">
          <a:xfrm>
            <a:off x="3635375" y="2565400"/>
            <a:ext cx="2087563" cy="503238"/>
          </a:xfrm>
          <a:prstGeom prst="ellipse">
            <a:avLst/>
          </a:prstGeom>
          <a:solidFill>
            <a:schemeClr val="accent1"/>
          </a:solidFill>
          <a:ln w="9525">
            <a:solidFill>
              <a:schemeClr val="tx1"/>
            </a:solidFill>
            <a:round/>
            <a:headEnd/>
            <a:tailEnd/>
          </a:ln>
        </p:spPr>
        <p:txBody>
          <a:bodyPr wrap="none" anchor="ctr"/>
          <a:lstStyle/>
          <a:p>
            <a:pPr algn="ctr" rtl="1"/>
            <a:r>
              <a:rPr lang="fa-IR"/>
              <a:t>هيجاني</a:t>
            </a:r>
            <a:endParaRPr lang="en-US"/>
          </a:p>
        </p:txBody>
      </p:sp>
      <p:sp>
        <p:nvSpPr>
          <p:cNvPr id="20489" name="Oval 13"/>
          <p:cNvSpPr>
            <a:spLocks noChangeArrowheads="1"/>
          </p:cNvSpPr>
          <p:nvPr/>
        </p:nvSpPr>
        <p:spPr bwMode="auto">
          <a:xfrm>
            <a:off x="3635375" y="1989138"/>
            <a:ext cx="2087563" cy="503237"/>
          </a:xfrm>
          <a:prstGeom prst="ellipse">
            <a:avLst/>
          </a:prstGeom>
          <a:solidFill>
            <a:schemeClr val="accent1"/>
          </a:solidFill>
          <a:ln w="9525">
            <a:solidFill>
              <a:schemeClr val="tx1"/>
            </a:solidFill>
            <a:round/>
            <a:headEnd/>
            <a:tailEnd/>
          </a:ln>
        </p:spPr>
        <p:txBody>
          <a:bodyPr wrap="none" anchor="ctr"/>
          <a:lstStyle/>
          <a:p>
            <a:pPr algn="ctr" rtl="1"/>
            <a:r>
              <a:rPr lang="fa-IR"/>
              <a:t>فرهنگي</a:t>
            </a:r>
            <a:endParaRPr lang="en-US"/>
          </a:p>
        </p:txBody>
      </p:sp>
      <p:sp>
        <p:nvSpPr>
          <p:cNvPr id="20490" name="Oval 14"/>
          <p:cNvSpPr>
            <a:spLocks noChangeArrowheads="1"/>
          </p:cNvSpPr>
          <p:nvPr/>
        </p:nvSpPr>
        <p:spPr bwMode="auto">
          <a:xfrm>
            <a:off x="3708400" y="3716338"/>
            <a:ext cx="2087563" cy="504825"/>
          </a:xfrm>
          <a:prstGeom prst="ellipse">
            <a:avLst/>
          </a:prstGeom>
          <a:solidFill>
            <a:schemeClr val="accent1"/>
          </a:solidFill>
          <a:ln w="9525">
            <a:solidFill>
              <a:schemeClr val="tx1"/>
            </a:solidFill>
            <a:round/>
            <a:headEnd/>
            <a:tailEnd/>
          </a:ln>
        </p:spPr>
        <p:txBody>
          <a:bodyPr wrap="none" anchor="ctr"/>
          <a:lstStyle/>
          <a:p>
            <a:pPr algn="ctr" rtl="1"/>
            <a:r>
              <a:rPr lang="fa-IR"/>
              <a:t>نگرش وتفكر فرد</a:t>
            </a:r>
            <a:endParaRPr lang="en-US"/>
          </a:p>
        </p:txBody>
      </p:sp>
      <p:sp>
        <p:nvSpPr>
          <p:cNvPr id="20491" name="Oval 15"/>
          <p:cNvSpPr>
            <a:spLocks noChangeArrowheads="1"/>
          </p:cNvSpPr>
          <p:nvPr/>
        </p:nvSpPr>
        <p:spPr bwMode="auto">
          <a:xfrm>
            <a:off x="3708400" y="3141663"/>
            <a:ext cx="2087563" cy="503237"/>
          </a:xfrm>
          <a:prstGeom prst="ellipse">
            <a:avLst/>
          </a:prstGeom>
          <a:solidFill>
            <a:schemeClr val="accent1"/>
          </a:solidFill>
          <a:ln w="9525">
            <a:solidFill>
              <a:schemeClr val="tx1"/>
            </a:solidFill>
            <a:round/>
            <a:headEnd/>
            <a:tailEnd/>
          </a:ln>
        </p:spPr>
        <p:txBody>
          <a:bodyPr wrap="none" anchor="ctr"/>
          <a:lstStyle/>
          <a:p>
            <a:pPr algn="ctr" rtl="1"/>
            <a:r>
              <a:rPr lang="fa-IR"/>
              <a:t>جسماني</a:t>
            </a:r>
            <a:endParaRPr lang="en-US"/>
          </a:p>
        </p:txBody>
      </p:sp>
      <p:sp>
        <p:nvSpPr>
          <p:cNvPr id="20492" name="Line 19"/>
          <p:cNvSpPr>
            <a:spLocks noChangeShapeType="1"/>
          </p:cNvSpPr>
          <p:nvPr/>
        </p:nvSpPr>
        <p:spPr bwMode="auto">
          <a:xfrm flipH="1" flipV="1">
            <a:off x="2627313" y="4581525"/>
            <a:ext cx="1081087" cy="0"/>
          </a:xfrm>
          <a:prstGeom prst="line">
            <a:avLst/>
          </a:prstGeom>
          <a:noFill/>
          <a:ln w="9525">
            <a:solidFill>
              <a:schemeClr val="tx1"/>
            </a:solidFill>
            <a:round/>
            <a:headEnd/>
            <a:tailEnd/>
          </a:ln>
        </p:spPr>
        <p:txBody>
          <a:bodyPr/>
          <a:lstStyle/>
          <a:p>
            <a:endParaRPr lang="en-US"/>
          </a:p>
        </p:txBody>
      </p:sp>
      <p:sp>
        <p:nvSpPr>
          <p:cNvPr id="20493" name="Line 20"/>
          <p:cNvSpPr>
            <a:spLocks noChangeShapeType="1"/>
          </p:cNvSpPr>
          <p:nvPr/>
        </p:nvSpPr>
        <p:spPr bwMode="auto">
          <a:xfrm>
            <a:off x="5867400" y="4581525"/>
            <a:ext cx="1800225" cy="0"/>
          </a:xfrm>
          <a:prstGeom prst="line">
            <a:avLst/>
          </a:prstGeom>
          <a:noFill/>
          <a:ln w="9525">
            <a:solidFill>
              <a:schemeClr val="tx1"/>
            </a:solidFill>
            <a:round/>
            <a:headEnd/>
            <a:tailEnd/>
          </a:ln>
        </p:spPr>
        <p:txBody>
          <a:bodyPr/>
          <a:lstStyle/>
          <a:p>
            <a:endParaRPr lang="en-US"/>
          </a:p>
        </p:txBody>
      </p:sp>
      <p:sp>
        <p:nvSpPr>
          <p:cNvPr id="20494" name="Line 22"/>
          <p:cNvSpPr>
            <a:spLocks noChangeShapeType="1"/>
          </p:cNvSpPr>
          <p:nvPr/>
        </p:nvSpPr>
        <p:spPr bwMode="auto">
          <a:xfrm>
            <a:off x="7667625" y="4581525"/>
            <a:ext cx="0" cy="287338"/>
          </a:xfrm>
          <a:prstGeom prst="line">
            <a:avLst/>
          </a:prstGeom>
          <a:noFill/>
          <a:ln w="9525">
            <a:solidFill>
              <a:schemeClr val="tx1"/>
            </a:solidFill>
            <a:round/>
            <a:headEnd/>
            <a:tailEnd type="triangle" w="med" len="med"/>
          </a:ln>
        </p:spPr>
        <p:txBody>
          <a:bodyPr/>
          <a:lstStyle/>
          <a:p>
            <a:endParaRPr lang="en-US"/>
          </a:p>
        </p:txBody>
      </p:sp>
      <p:sp>
        <p:nvSpPr>
          <p:cNvPr id="20495" name="Line 23"/>
          <p:cNvSpPr>
            <a:spLocks noChangeShapeType="1"/>
          </p:cNvSpPr>
          <p:nvPr/>
        </p:nvSpPr>
        <p:spPr bwMode="auto">
          <a:xfrm>
            <a:off x="4572000" y="1196975"/>
            <a:ext cx="0" cy="287338"/>
          </a:xfrm>
          <a:prstGeom prst="line">
            <a:avLst/>
          </a:prstGeom>
          <a:noFill/>
          <a:ln w="9525">
            <a:solidFill>
              <a:schemeClr val="tx1"/>
            </a:solidFill>
            <a:round/>
            <a:headEnd/>
            <a:tailEnd type="triangle" w="med" len="med"/>
          </a:ln>
        </p:spPr>
        <p:txBody>
          <a:bodyPr/>
          <a:lstStyle/>
          <a:p>
            <a:endParaRPr lang="en-US"/>
          </a:p>
        </p:txBody>
      </p:sp>
      <p:sp>
        <p:nvSpPr>
          <p:cNvPr id="20496" name="Line 24"/>
          <p:cNvSpPr>
            <a:spLocks noChangeShapeType="1"/>
          </p:cNvSpPr>
          <p:nvPr/>
        </p:nvSpPr>
        <p:spPr bwMode="auto">
          <a:xfrm>
            <a:off x="4787900" y="4724400"/>
            <a:ext cx="0" cy="360363"/>
          </a:xfrm>
          <a:prstGeom prst="line">
            <a:avLst/>
          </a:prstGeom>
          <a:noFill/>
          <a:ln w="9525">
            <a:solidFill>
              <a:schemeClr val="tx1"/>
            </a:solidFill>
            <a:round/>
            <a:headEnd/>
            <a:tailEnd type="triangle" w="med" len="med"/>
          </a:ln>
        </p:spPr>
        <p:txBody>
          <a:bodyPr/>
          <a:lstStyle/>
          <a:p>
            <a:endParaRPr lang="en-US"/>
          </a:p>
        </p:txBody>
      </p:sp>
      <p:sp>
        <p:nvSpPr>
          <p:cNvPr id="20497" name="Oval 29"/>
          <p:cNvSpPr>
            <a:spLocks noChangeArrowheads="1"/>
          </p:cNvSpPr>
          <p:nvPr/>
        </p:nvSpPr>
        <p:spPr bwMode="auto">
          <a:xfrm>
            <a:off x="6767513" y="4868863"/>
            <a:ext cx="2376487" cy="1295400"/>
          </a:xfrm>
          <a:prstGeom prst="ellipse">
            <a:avLst/>
          </a:prstGeom>
          <a:solidFill>
            <a:schemeClr val="accent1"/>
          </a:solidFill>
          <a:ln w="9525">
            <a:solidFill>
              <a:schemeClr val="tx1"/>
            </a:solidFill>
            <a:round/>
            <a:headEnd/>
            <a:tailEnd/>
          </a:ln>
        </p:spPr>
        <p:txBody>
          <a:bodyPr wrap="none" anchor="ctr"/>
          <a:lstStyle/>
          <a:p>
            <a:pPr algn="ctr" rtl="1"/>
            <a:r>
              <a:rPr lang="fa-IR"/>
              <a:t>رفتاري:</a:t>
            </a:r>
          </a:p>
          <a:p>
            <a:pPr algn="ctr" rtl="1"/>
            <a:r>
              <a:rPr lang="fa-IR"/>
              <a:t>پرخاشگري مقابله به مثل،</a:t>
            </a:r>
          </a:p>
          <a:p>
            <a:pPr algn="ctr" rtl="1"/>
            <a:r>
              <a:rPr lang="fa-IR"/>
              <a:t> ضرب و شتم و...</a:t>
            </a:r>
            <a:endParaRPr lang="en-US"/>
          </a:p>
        </p:txBody>
      </p:sp>
      <p:sp>
        <p:nvSpPr>
          <p:cNvPr id="20498" name="Oval 30"/>
          <p:cNvSpPr>
            <a:spLocks noChangeArrowheads="1"/>
          </p:cNvSpPr>
          <p:nvPr/>
        </p:nvSpPr>
        <p:spPr bwMode="auto">
          <a:xfrm>
            <a:off x="3635375" y="5157788"/>
            <a:ext cx="2376488" cy="1008062"/>
          </a:xfrm>
          <a:prstGeom prst="ellipse">
            <a:avLst/>
          </a:prstGeom>
          <a:solidFill>
            <a:schemeClr val="accent1"/>
          </a:solidFill>
          <a:ln w="9525">
            <a:solidFill>
              <a:schemeClr val="tx1"/>
            </a:solidFill>
            <a:round/>
            <a:headEnd/>
            <a:tailEnd/>
          </a:ln>
        </p:spPr>
        <p:txBody>
          <a:bodyPr wrap="none" anchor="ctr"/>
          <a:lstStyle/>
          <a:p>
            <a:pPr algn="ctr" rtl="1"/>
            <a:r>
              <a:rPr lang="fa-IR"/>
              <a:t>هيجاني: </a:t>
            </a:r>
          </a:p>
          <a:p>
            <a:pPr algn="ctr" rtl="1"/>
            <a:r>
              <a:rPr lang="fa-IR"/>
              <a:t>خشم يا افسردگي</a:t>
            </a:r>
            <a:endParaRPr lang="en-US"/>
          </a:p>
        </p:txBody>
      </p:sp>
      <p:sp>
        <p:nvSpPr>
          <p:cNvPr id="20499" name="Line 33"/>
          <p:cNvSpPr>
            <a:spLocks noChangeShapeType="1"/>
          </p:cNvSpPr>
          <p:nvPr/>
        </p:nvSpPr>
        <p:spPr bwMode="auto">
          <a:xfrm>
            <a:off x="4787900" y="4221163"/>
            <a:ext cx="0" cy="215900"/>
          </a:xfrm>
          <a:prstGeom prst="line">
            <a:avLst/>
          </a:prstGeom>
          <a:noFill/>
          <a:ln w="9525">
            <a:solidFill>
              <a:schemeClr val="tx1"/>
            </a:solidFill>
            <a:round/>
            <a:headEnd/>
            <a:tailEnd type="triangle" w="med" len="med"/>
          </a:ln>
        </p:spPr>
        <p:txBody>
          <a:bodyPr/>
          <a:lstStyle/>
          <a:p>
            <a:endParaRPr lang="en-US"/>
          </a:p>
        </p:txBody>
      </p:sp>
      <p:sp>
        <p:nvSpPr>
          <p:cNvPr id="20500" name="Line 35"/>
          <p:cNvSpPr>
            <a:spLocks noChangeShapeType="1"/>
          </p:cNvSpPr>
          <p:nvPr/>
        </p:nvSpPr>
        <p:spPr bwMode="auto">
          <a:xfrm>
            <a:off x="2124075" y="4581525"/>
            <a:ext cx="647700" cy="0"/>
          </a:xfrm>
          <a:prstGeom prst="line">
            <a:avLst/>
          </a:prstGeom>
          <a:noFill/>
          <a:ln w="9525">
            <a:solidFill>
              <a:schemeClr val="tx1"/>
            </a:solidFill>
            <a:round/>
            <a:headEnd/>
            <a:tailEnd/>
          </a:ln>
        </p:spPr>
        <p:txBody>
          <a:bodyPr/>
          <a:lstStyle/>
          <a:p>
            <a:endParaRPr lang="en-US"/>
          </a:p>
        </p:txBody>
      </p:sp>
      <p:sp>
        <p:nvSpPr>
          <p:cNvPr id="20501" name="Line 39"/>
          <p:cNvSpPr>
            <a:spLocks noChangeShapeType="1"/>
          </p:cNvSpPr>
          <p:nvPr/>
        </p:nvSpPr>
        <p:spPr bwMode="auto">
          <a:xfrm>
            <a:off x="2124075" y="4581525"/>
            <a:ext cx="0" cy="360363"/>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fa-IR" smtClean="0"/>
              <a:t>عوامل محيطي</a:t>
            </a:r>
            <a:endParaRPr lang="en-US" smtClean="0"/>
          </a:p>
        </p:txBody>
      </p:sp>
      <p:sp>
        <p:nvSpPr>
          <p:cNvPr id="21507" name="Rectangle 3"/>
          <p:cNvSpPr>
            <a:spLocks noGrp="1" noRot="1" noChangeArrowheads="1"/>
          </p:cNvSpPr>
          <p:nvPr>
            <p:ph type="body" idx="1"/>
          </p:nvPr>
        </p:nvSpPr>
        <p:spPr/>
        <p:txBody>
          <a:bodyPr/>
          <a:lstStyle/>
          <a:p>
            <a:pPr eaLnBrk="1" hangingPunct="1"/>
            <a:r>
              <a:rPr lang="fa-IR" sz="2800" smtClean="0"/>
              <a:t>محيطي كه وقايع ناخوشايند يا محرك هاي بيروني خشم برانگيز در آن تجربه مي شوند ، نقش مهمي در نتيجه نهايي به عهده دارند.به احتمال زياد لگد شدن پاي شما در هر يك از موقعيتهاي زير مي تواند عكس العملهاي مختلفي را از طرف شما شكل دهد:</a:t>
            </a:r>
          </a:p>
          <a:p>
            <a:pPr eaLnBrk="1" hangingPunct="1"/>
            <a:r>
              <a:rPr lang="fa-IR" sz="2800" smtClean="0"/>
              <a:t>در مراسم عروسي خواهر يا برادرتان ( ممكن است با گفتن يك جمله خنده دار عكس العمل نشان دهيد )</a:t>
            </a:r>
          </a:p>
          <a:p>
            <a:pPr eaLnBrk="1" hangingPunct="1"/>
            <a:r>
              <a:rPr lang="fa-IR" sz="2800" smtClean="0"/>
              <a:t>براي وارد شدن به استاديوم براي ديدن مسابقه نهايي جام جهاني فوتبال بين تيم ايران وبرزيل  ( احتمالا به خودتان خواهيد گفت : حتي اگر كفشهايم هم گم شوند ارزشش دارد )</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fa-IR" smtClean="0"/>
              <a:t>عوامل هيجاني</a:t>
            </a:r>
            <a:endParaRPr lang="en-US" smtClean="0"/>
          </a:p>
        </p:txBody>
      </p:sp>
      <p:sp>
        <p:nvSpPr>
          <p:cNvPr id="22531" name="Rectangle 3"/>
          <p:cNvSpPr>
            <a:spLocks noGrp="1" noRot="1" noChangeArrowheads="1"/>
          </p:cNvSpPr>
          <p:nvPr>
            <p:ph type="body" idx="1"/>
          </p:nvPr>
        </p:nvSpPr>
        <p:spPr/>
        <p:txBody>
          <a:bodyPr/>
          <a:lstStyle/>
          <a:p>
            <a:pPr eaLnBrk="1" hangingPunct="1"/>
            <a:r>
              <a:rPr lang="fa-IR" smtClean="0"/>
              <a:t>وقتي كه ما داراي احساسات مثبت يا احساسات منفي هستيم ، واكنش ما به موقعيتهاي خشم برانگيز تفاوت خواهد داشت.</a:t>
            </a:r>
          </a:p>
          <a:p>
            <a:pPr eaLnBrk="1" hangingPunct="1">
              <a:buFont typeface="Wingdings" pitchFamily="2" charset="2"/>
              <a:buNone/>
            </a:pPr>
            <a:endParaRPr lang="fa-IR" smtClean="0"/>
          </a:p>
          <a:p>
            <a:pPr eaLnBrk="1" hangingPunct="1"/>
            <a:r>
              <a:rPr lang="fa-IR" smtClean="0"/>
              <a:t>بعنوان مثال اگر خبر قبولي خود در امتحانات كارشناسي ارشد را بشنويد ، قطع برق و گرماي هوا برايتان لذتبخش خواهد بود وبرعكس اگر قبول نشويد ، احساس منفي بوجود آمده ، بر ناخوشايندي قطع برق خواهد افزود.</a:t>
            </a:r>
            <a:endParaRPr lang="en-US" smtClean="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r>
              <a:rPr lang="fa-IR" smtClean="0"/>
              <a:t>عوامل جسماني</a:t>
            </a:r>
            <a:endParaRPr lang="en-US" smtClean="0"/>
          </a:p>
        </p:txBody>
      </p:sp>
      <p:sp>
        <p:nvSpPr>
          <p:cNvPr id="23555" name="Rectangle 3"/>
          <p:cNvSpPr>
            <a:spLocks noGrp="1" noRot="1" noChangeArrowheads="1"/>
          </p:cNvSpPr>
          <p:nvPr>
            <p:ph type="body" idx="1"/>
          </p:nvPr>
        </p:nvSpPr>
        <p:spPr/>
        <p:txBody>
          <a:bodyPr/>
          <a:lstStyle/>
          <a:p>
            <a:pPr eaLnBrk="1" hangingPunct="1"/>
            <a:r>
              <a:rPr lang="fa-IR" smtClean="0"/>
              <a:t>تحقيقات حاكي از آن است افرادي كه به دردهاي مزمن دچار هستند نسبت به ديگران احساس ناراحتي و خشم بيشتري دارند.</a:t>
            </a:r>
            <a:endParaRPr lang="en-US" smtClean="0"/>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fa-IR" smtClean="0"/>
              <a:t>عوامل فرهنگي</a:t>
            </a:r>
            <a:endParaRPr lang="en-US" smtClean="0"/>
          </a:p>
        </p:txBody>
      </p:sp>
      <p:sp>
        <p:nvSpPr>
          <p:cNvPr id="24579" name="Rectangle 3"/>
          <p:cNvSpPr>
            <a:spLocks noGrp="1" noRot="1" noChangeArrowheads="1"/>
          </p:cNvSpPr>
          <p:nvPr>
            <p:ph type="body" idx="1"/>
          </p:nvPr>
        </p:nvSpPr>
        <p:spPr/>
        <p:txBody>
          <a:bodyPr/>
          <a:lstStyle/>
          <a:p>
            <a:pPr eaLnBrk="1" hangingPunct="1"/>
            <a:r>
              <a:rPr lang="fa-IR" sz="2800" dirty="0" smtClean="0"/>
              <a:t>عوامل فرهنگي متعددي در بروز عصبانيت نقش دارند. هر يك از افراد بنا به پيشينه فرهنگي متفاوت در مواجهه با موقعيتهاي خشم برانگيز عكس العمل هاي متفاوتي نشان مي دهند:</a:t>
            </a:r>
          </a:p>
          <a:p>
            <a:pPr eaLnBrk="1" hangingPunct="1"/>
            <a:r>
              <a:rPr lang="fa-IR" sz="2800" dirty="0" smtClean="0"/>
              <a:t>فردي كه داد زدن در خرده فرهنگ او رفتاري بهنجار </a:t>
            </a:r>
            <a:r>
              <a:rPr lang="fa-IR" sz="2800" dirty="0" smtClean="0"/>
              <a:t>محسوب مي </a:t>
            </a:r>
            <a:r>
              <a:rPr lang="fa-IR" sz="2800" dirty="0" smtClean="0"/>
              <a:t>شود.</a:t>
            </a:r>
          </a:p>
          <a:p>
            <a:pPr eaLnBrk="1" hangingPunct="1"/>
            <a:r>
              <a:rPr lang="fa-IR" sz="2800" dirty="0" smtClean="0"/>
              <a:t>فردي كه خشونت در خرده فرهنگ او به هيچ عنوان پذيرفته نيست.</a:t>
            </a:r>
          </a:p>
          <a:p>
            <a:pPr eaLnBrk="1" hangingPunct="1"/>
            <a:r>
              <a:rPr lang="fa-IR" sz="2800" dirty="0" smtClean="0"/>
              <a:t>فردي  كه در خانواده اي بزرگ شده است كه ناملايمات و سختي ها بعنوان عواملي محسوب مي شوند كه منجر به رشد و </a:t>
            </a:r>
            <a:r>
              <a:rPr lang="fa-IR" sz="2800" dirty="0" smtClean="0"/>
              <a:t>توانمندي مي </a:t>
            </a:r>
            <a:r>
              <a:rPr lang="fa-IR" sz="2800" dirty="0" smtClean="0"/>
              <a:t>شوند.</a:t>
            </a:r>
            <a:endParaRPr lang="en-US" sz="2800" dirty="0" smtClean="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fa-IR" smtClean="0"/>
              <a:t>نگرش وتفكر فرد</a:t>
            </a:r>
            <a:endParaRPr lang="en-US" smtClean="0"/>
          </a:p>
        </p:txBody>
      </p:sp>
      <p:sp>
        <p:nvSpPr>
          <p:cNvPr id="25603" name="Rectangle 3"/>
          <p:cNvSpPr>
            <a:spLocks noGrp="1" noRot="1" noChangeArrowheads="1"/>
          </p:cNvSpPr>
          <p:nvPr>
            <p:ph type="body" idx="1"/>
          </p:nvPr>
        </p:nvSpPr>
        <p:spPr/>
        <p:txBody>
          <a:bodyPr/>
          <a:lstStyle/>
          <a:p>
            <a:pPr eaLnBrk="1" hangingPunct="1"/>
            <a:r>
              <a:rPr lang="fa-IR" smtClean="0"/>
              <a:t>در رابطه با ارتباط نگرش و تفكر با خشم و عصبانيت كافي است بياد آوريم كه افراد با يك پس زمينه فرهنگي و محيطي مشترك ، حالتهاي هيجاني يكسان و وضعيت سلامت جسماني شبيه به هم ، در مواجهه با يك موقعيت خشم بر انگيز چقدر متفاوت عكس العمل نشان مي دهند.</a:t>
            </a:r>
            <a:endParaRPr lang="en-US" smtClean="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Rot="1" noChangeArrowheads="1"/>
          </p:cNvSpPr>
          <p:nvPr>
            <p:ph type="body" idx="4294967295"/>
          </p:nvPr>
        </p:nvSpPr>
        <p:spPr>
          <a:xfrm>
            <a:off x="468313" y="1114425"/>
            <a:ext cx="8229600" cy="5156200"/>
          </a:xfrm>
        </p:spPr>
        <p:txBody>
          <a:bodyPr/>
          <a:lstStyle/>
          <a:p>
            <a:pPr algn="just">
              <a:lnSpc>
                <a:spcPct val="80000"/>
              </a:lnSpc>
              <a:defRPr/>
            </a:pPr>
            <a:r>
              <a:rPr lang="fa-IR" sz="2200" b="1" dirty="0" smtClean="0">
                <a:solidFill>
                  <a:srgbClr val="FF0000"/>
                </a:solidFill>
                <a:effectLst>
                  <a:outerShdw blurRad="38100" dist="38100" dir="2700000" algn="tl">
                    <a:srgbClr val="C0C0C0"/>
                  </a:outerShdw>
                </a:effectLst>
                <a:latin typeface="Helvetica" pitchFamily="34" charset="0"/>
              </a:rPr>
              <a:t>مراحل خشم :</a:t>
            </a:r>
          </a:p>
          <a:p>
            <a:pPr algn="just">
              <a:lnSpc>
                <a:spcPct val="80000"/>
              </a:lnSpc>
              <a:defRPr/>
            </a:pPr>
            <a:r>
              <a:rPr lang="fa-IR" sz="2200" b="1" dirty="0" smtClean="0">
                <a:effectLst>
                  <a:outerShdw blurRad="38100" dist="38100" dir="2700000" algn="tl">
                    <a:srgbClr val="C0C0C0"/>
                  </a:outerShdw>
                </a:effectLst>
                <a:latin typeface="Helvetica" pitchFamily="34" charset="0"/>
              </a:rPr>
              <a:t>آیا می دانید که خشم از سه مرحله تشکیل می شود؟ به عبارتی هیچکس ناگهانی و یکباره جوش نمی آورد بلکه قبل از عصبانیت شدید و جوش آوردن از مراحلی عبور می کند. مراحل خشم عبارتند از :</a:t>
            </a:r>
          </a:p>
          <a:p>
            <a:pPr algn="just">
              <a:lnSpc>
                <a:spcPct val="80000"/>
              </a:lnSpc>
              <a:defRPr/>
            </a:pPr>
            <a:r>
              <a:rPr lang="fa-IR" sz="2200" b="1" dirty="0" smtClean="0">
                <a:solidFill>
                  <a:srgbClr val="FF0000"/>
                </a:solidFill>
                <a:effectLst>
                  <a:outerShdw blurRad="38100" dist="38100" dir="2700000" algn="tl">
                    <a:srgbClr val="C0C0C0"/>
                  </a:outerShdw>
                </a:effectLst>
                <a:latin typeface="Helvetica" pitchFamily="34" charset="0"/>
              </a:rPr>
              <a:t>الف) مرحله پیش از خشم</a:t>
            </a:r>
          </a:p>
          <a:p>
            <a:pPr algn="just">
              <a:lnSpc>
                <a:spcPct val="80000"/>
              </a:lnSpc>
              <a:defRPr/>
            </a:pPr>
            <a:r>
              <a:rPr lang="fa-IR" sz="2200" b="1" dirty="0" smtClean="0">
                <a:effectLst>
                  <a:outerShdw blurRad="38100" dist="38100" dir="2700000" algn="tl">
                    <a:srgbClr val="C0C0C0"/>
                  </a:outerShdw>
                </a:effectLst>
                <a:latin typeface="Helvetica" pitchFamily="34" charset="0"/>
              </a:rPr>
              <a:t>مرحله ای است که درآن اتفاقی که روی می رود یک عامل بیرونی است. مانند:دیر کردن شوهر، بدقولی یک دوست، کسی به شما توهین می کند، کسی رفتار بدی در حق شما انجام می دهد به دنبال این اتفاق ، فکرهای منفی به ذهنتان می آید.</a:t>
            </a:r>
          </a:p>
          <a:p>
            <a:pPr algn="just">
              <a:lnSpc>
                <a:spcPct val="80000"/>
              </a:lnSpc>
              <a:defRPr/>
            </a:pPr>
            <a:r>
              <a:rPr lang="fa-IR" sz="2200" b="1" dirty="0" smtClean="0">
                <a:effectLst>
                  <a:outerShdw blurRad="38100" dist="38100" dir="2700000" algn="tl">
                    <a:srgbClr val="C0C0C0"/>
                  </a:outerShdw>
                </a:effectLst>
                <a:latin typeface="Helvetica" pitchFamily="34" charset="0"/>
              </a:rPr>
              <a:t>مانند : </a:t>
            </a:r>
          </a:p>
          <a:p>
            <a:pPr algn="just">
              <a:lnSpc>
                <a:spcPct val="80000"/>
              </a:lnSpc>
              <a:buFontTx/>
              <a:buChar char="-"/>
              <a:defRPr/>
            </a:pPr>
            <a:r>
              <a:rPr lang="fa-IR" sz="2200" b="1" dirty="0" smtClean="0">
                <a:effectLst>
                  <a:outerShdw blurRad="38100" dist="38100" dir="2700000" algn="tl">
                    <a:srgbClr val="C0C0C0"/>
                  </a:outerShdw>
                </a:effectLst>
                <a:latin typeface="Helvetica" pitchFamily="34" charset="0"/>
              </a:rPr>
              <a:t>دایم دیر می کند، چند بار به او تذکر دادم دیر نکند، اصلاً نظر من برایش مهم نیست، هر کاری دلش خواست می کند.</a:t>
            </a:r>
          </a:p>
          <a:p>
            <a:pPr algn="just">
              <a:lnSpc>
                <a:spcPct val="80000"/>
              </a:lnSpc>
              <a:buFontTx/>
              <a:buChar char="-"/>
              <a:defRPr/>
            </a:pPr>
            <a:r>
              <a:rPr lang="fa-IR" sz="2200" b="1" dirty="0" smtClean="0">
                <a:effectLst>
                  <a:outerShdw blurRad="38100" dist="38100" dir="2700000" algn="tl">
                    <a:srgbClr val="C0C0C0"/>
                  </a:outerShdw>
                </a:effectLst>
                <a:latin typeface="Helvetica" pitchFamily="34" charset="0"/>
              </a:rPr>
              <a:t> بدقول است، این اولین بارش نیست که بدقولی می کند و مرا جدی نمی گیرد، عمداً بدقولی می کند تا حرص مرا در بیاورد.</a:t>
            </a:r>
          </a:p>
          <a:p>
            <a:pPr algn="just">
              <a:lnSpc>
                <a:spcPct val="80000"/>
              </a:lnSpc>
              <a:buFontTx/>
              <a:buChar char="-"/>
              <a:defRPr/>
            </a:pPr>
            <a:r>
              <a:rPr lang="fa-IR" sz="2200" b="1" dirty="0" smtClean="0">
                <a:effectLst>
                  <a:outerShdw blurRad="38100" dist="38100" dir="2700000" algn="tl">
                    <a:srgbClr val="C0C0C0"/>
                  </a:outerShdw>
                </a:effectLst>
                <a:latin typeface="Helvetica" pitchFamily="34" charset="0"/>
              </a:rPr>
              <a:t> توهین می کند. خیلی بی فرهنگ و بی ادب است. اگر جوابش را ندهم فکر می کند که از او ترسیده ام و جا زده ام. بهتر است پاسخ دندان شکنی بدهم تا سر جایش بنشیند.</a:t>
            </a: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Rot="1" noChangeArrowheads="1"/>
          </p:cNvSpPr>
          <p:nvPr>
            <p:ph type="body" idx="4294967295"/>
          </p:nvPr>
        </p:nvSpPr>
        <p:spPr>
          <a:xfrm>
            <a:off x="0" y="1114424"/>
            <a:ext cx="8697913" cy="5743575"/>
          </a:xfrm>
        </p:spPr>
        <p:txBody>
          <a:bodyPr/>
          <a:lstStyle/>
          <a:p>
            <a:pPr algn="just">
              <a:lnSpc>
                <a:spcPct val="80000"/>
              </a:lnSpc>
              <a:defRPr/>
            </a:pPr>
            <a:r>
              <a:rPr lang="fa-IR" sz="2600" b="1" dirty="0" smtClean="0">
                <a:effectLst>
                  <a:outerShdw blurRad="38100" dist="38100" dir="2700000" algn="tl">
                    <a:srgbClr val="C0C0C0"/>
                  </a:outerShdw>
                </a:effectLst>
                <a:latin typeface="Helvetica" pitchFamily="34" charset="0"/>
              </a:rPr>
              <a:t>همانطور که ملاحظه نموديد اتفاق خاصی می افتدکه می تواند فکرهای خاصی در ذهنتان ایجاد کند و سبب گردد تا شما از حالت آرامش خارج و دچار احساس ناراحتی و تنش شوید.</a:t>
            </a:r>
          </a:p>
          <a:p>
            <a:pPr algn="just">
              <a:lnSpc>
                <a:spcPct val="80000"/>
              </a:lnSpc>
              <a:defRPr/>
            </a:pPr>
            <a:r>
              <a:rPr lang="fa-IR" sz="2600" b="1" dirty="0" smtClean="0">
                <a:effectLst>
                  <a:outerShdw blurRad="38100" dist="38100" dir="2700000" algn="tl">
                    <a:srgbClr val="C0C0C0"/>
                  </a:outerShdw>
                </a:effectLst>
                <a:latin typeface="Helvetica" pitchFamily="34" charset="0"/>
              </a:rPr>
              <a:t>پس مرحله پیش از خشم مرحله ای است که به دلیل اتفاقات روی داده و افکار منفی  ،  شما دچار احساس ناراحتی و تنش می شوید و اگر ناراحتی و تنش را برطرف نکنید خودبه خود به طرف مرحله خشم می روید. نشانه هایی که در این مرحله تجربه می کنید نشانه های برانگیختگی بدنی نامیده می شود. </a:t>
            </a:r>
          </a:p>
          <a:p>
            <a:pPr algn="just">
              <a:lnSpc>
                <a:spcPct val="80000"/>
              </a:lnSpc>
              <a:defRPr/>
            </a:pPr>
            <a:r>
              <a:rPr lang="fa-IR" sz="2600" b="1" dirty="0" smtClean="0">
                <a:effectLst>
                  <a:outerShdw blurRad="38100" dist="38100" dir="2700000" algn="tl">
                    <a:srgbClr val="C0C0C0"/>
                  </a:outerShdw>
                </a:effectLst>
                <a:latin typeface="Helvetica" pitchFamily="34" charset="0"/>
              </a:rPr>
              <a:t>نشانه های برانگیختگی بدنی</a:t>
            </a:r>
          </a:p>
          <a:p>
            <a:pPr algn="just">
              <a:lnSpc>
                <a:spcPct val="80000"/>
              </a:lnSpc>
              <a:buFontTx/>
              <a:buChar char="-"/>
              <a:defRPr/>
            </a:pPr>
            <a:r>
              <a:rPr lang="fa-IR" sz="2600" b="1" dirty="0" smtClean="0">
                <a:effectLst>
                  <a:outerShdw blurRad="38100" dist="38100" dir="2700000" algn="tl">
                    <a:srgbClr val="C0C0C0"/>
                  </a:outerShdw>
                </a:effectLst>
                <a:latin typeface="Helvetica" pitchFamily="34" charset="0"/>
              </a:rPr>
              <a:t>احساس می کنید که بدنتان گرم شده است و یا احساس داغ شدن می کنید.</a:t>
            </a:r>
          </a:p>
          <a:p>
            <a:pPr algn="just">
              <a:lnSpc>
                <a:spcPct val="80000"/>
              </a:lnSpc>
              <a:buFontTx/>
              <a:buChar char="-"/>
              <a:defRPr/>
            </a:pPr>
            <a:r>
              <a:rPr lang="fa-IR" sz="2600" b="1" dirty="0" smtClean="0">
                <a:effectLst>
                  <a:outerShdw blurRad="38100" dist="38100" dir="2700000" algn="tl">
                    <a:srgbClr val="C0C0C0"/>
                  </a:outerShdw>
                </a:effectLst>
                <a:latin typeface="Helvetica" pitchFamily="34" charset="0"/>
              </a:rPr>
              <a:t> قلبتان تند می زند.</a:t>
            </a:r>
          </a:p>
          <a:p>
            <a:pPr algn="just">
              <a:lnSpc>
                <a:spcPct val="80000"/>
              </a:lnSpc>
              <a:buFontTx/>
              <a:buChar char="-"/>
              <a:defRPr/>
            </a:pPr>
            <a:r>
              <a:rPr lang="fa-IR" sz="2600" b="1" dirty="0" smtClean="0">
                <a:effectLst>
                  <a:outerShdw blurRad="38100" dist="38100" dir="2700000" algn="tl">
                    <a:srgbClr val="C0C0C0"/>
                  </a:outerShdw>
                </a:effectLst>
                <a:latin typeface="Helvetica" pitchFamily="34" charset="0"/>
              </a:rPr>
              <a:t> نفس های سریع و کوتاه می کشید.</a:t>
            </a:r>
          </a:p>
          <a:p>
            <a:pPr algn="just">
              <a:lnSpc>
                <a:spcPct val="80000"/>
              </a:lnSpc>
              <a:buFontTx/>
              <a:buChar char="-"/>
              <a:defRPr/>
            </a:pPr>
            <a:r>
              <a:rPr lang="fa-IR" sz="2600" b="1" dirty="0" smtClean="0">
                <a:effectLst>
                  <a:outerShdw blurRad="38100" dist="38100" dir="2700000" algn="tl">
                    <a:srgbClr val="C0C0C0"/>
                  </a:outerShdw>
                </a:effectLst>
                <a:latin typeface="Helvetica" pitchFamily="34" charset="0"/>
              </a:rPr>
              <a:t> بدنتان شل می شود.                                      </a:t>
            </a:r>
          </a:p>
          <a:p>
            <a:pPr algn="just">
              <a:lnSpc>
                <a:spcPct val="80000"/>
              </a:lnSpc>
              <a:buFontTx/>
              <a:buChar char="-"/>
              <a:defRPr/>
            </a:pPr>
            <a:r>
              <a:rPr lang="fa-IR" sz="2600" b="1" dirty="0" smtClean="0">
                <a:effectLst>
                  <a:outerShdw blurRad="38100" dist="38100" dir="2700000" algn="tl">
                    <a:srgbClr val="C0C0C0"/>
                  </a:outerShdw>
                </a:effectLst>
                <a:latin typeface="Helvetica" pitchFamily="34" charset="0"/>
              </a:rPr>
              <a:t> صورتتان سرخ می شود.</a:t>
            </a:r>
          </a:p>
        </p:txBody>
      </p:sp>
      <p:pic>
        <p:nvPicPr>
          <p:cNvPr id="27651" name="Picture 3" descr="11"/>
          <p:cNvPicPr>
            <a:picLocks noChangeAspect="1" noChangeArrowheads="1"/>
          </p:cNvPicPr>
          <p:nvPr/>
        </p:nvPicPr>
        <p:blipFill>
          <a:blip r:embed="rId2"/>
          <a:srcRect/>
          <a:stretch>
            <a:fillRect/>
          </a:stretch>
        </p:blipFill>
        <p:spPr bwMode="auto">
          <a:xfrm>
            <a:off x="381000" y="4819650"/>
            <a:ext cx="2590800" cy="20383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539750" y="1557338"/>
            <a:ext cx="8229600" cy="3298825"/>
          </a:xfrm>
        </p:spPr>
        <p:txBody>
          <a:bodyPr/>
          <a:lstStyle/>
          <a:p>
            <a:pPr eaLnBrk="1" hangingPunct="1"/>
            <a:r>
              <a:rPr lang="fa-IR" sz="8800" dirty="0" smtClean="0"/>
              <a:t>  مهارت كنترل خشم</a:t>
            </a:r>
            <a:endParaRPr lang="en-US" sz="8800" dirty="0" smtClean="0"/>
          </a:p>
        </p:txBody>
      </p:sp>
      <p:pic>
        <p:nvPicPr>
          <p:cNvPr id="9219" name="Picture 3" descr="j0282737"/>
          <p:cNvPicPr>
            <a:picLocks noChangeAspect="1" noChangeArrowheads="1" noCrop="1"/>
          </p:cNvPicPr>
          <p:nvPr/>
        </p:nvPicPr>
        <p:blipFill>
          <a:blip r:embed="rId2"/>
          <a:srcRect/>
          <a:stretch>
            <a:fillRect/>
          </a:stretch>
        </p:blipFill>
        <p:spPr bwMode="auto">
          <a:xfrm>
            <a:off x="3708400" y="4365625"/>
            <a:ext cx="1762125" cy="17954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Rot="1" noChangeArrowheads="1"/>
          </p:cNvSpPr>
          <p:nvPr>
            <p:ph type="body" idx="4294967295"/>
          </p:nvPr>
        </p:nvSpPr>
        <p:spPr>
          <a:xfrm>
            <a:off x="468313" y="1114425"/>
            <a:ext cx="8229600" cy="5156200"/>
          </a:xfrm>
        </p:spPr>
        <p:txBody>
          <a:bodyPr/>
          <a:lstStyle/>
          <a:p>
            <a:pPr algn="just">
              <a:lnSpc>
                <a:spcPct val="80000"/>
              </a:lnSpc>
              <a:buFontTx/>
              <a:buChar char="-"/>
              <a:defRPr/>
            </a:pPr>
            <a:r>
              <a:rPr lang="fa-IR" sz="2600" b="1" dirty="0" smtClean="0">
                <a:effectLst>
                  <a:outerShdw blurRad="38100" dist="38100" dir="2700000" algn="tl">
                    <a:srgbClr val="C0C0C0"/>
                  </a:outerShdw>
                </a:effectLst>
                <a:latin typeface="Helvetica" pitchFamily="34" charset="0"/>
              </a:rPr>
              <a:t>دستتان می لرزد.</a:t>
            </a:r>
          </a:p>
          <a:p>
            <a:pPr algn="just">
              <a:lnSpc>
                <a:spcPct val="80000"/>
              </a:lnSpc>
              <a:buFontTx/>
              <a:buChar char="-"/>
              <a:defRPr/>
            </a:pPr>
            <a:r>
              <a:rPr lang="fa-IR" sz="2600" b="1" dirty="0" smtClean="0">
                <a:effectLst>
                  <a:outerShdw blurRad="38100" dist="38100" dir="2700000" algn="tl">
                    <a:srgbClr val="C0C0C0"/>
                  </a:outerShdw>
                </a:effectLst>
                <a:latin typeface="Helvetica" pitchFamily="34" charset="0"/>
              </a:rPr>
              <a:t>احساس می کنید که آرام و راحت نیستند بی قرار و ناراحت می شوید و نمی توانید یک جا بند شوید.</a:t>
            </a:r>
          </a:p>
          <a:p>
            <a:pPr algn="just">
              <a:lnSpc>
                <a:spcPct val="80000"/>
              </a:lnSpc>
              <a:defRPr/>
            </a:pPr>
            <a:r>
              <a:rPr lang="fa-IR" sz="2600" b="1" dirty="0" smtClean="0">
                <a:effectLst>
                  <a:outerShdw blurRad="38100" dist="38100" dir="2700000" algn="tl">
                    <a:srgbClr val="C0C0C0"/>
                  </a:outerShdw>
                </a:effectLst>
                <a:latin typeface="Helvetica" pitchFamily="34" charset="0"/>
              </a:rPr>
              <a:t>در مرحله پیش از خشم شما به دلیل اتفاق روی داده و طرز فکرتان دچار ناراحتی و تنش می شوید و علائم تنش را تجربه می کنید و اگر این علائم را برطرف نکنید خود به خود به مرحله خشم پیش می روید.</a:t>
            </a:r>
          </a:p>
          <a:p>
            <a:pPr algn="just">
              <a:lnSpc>
                <a:spcPct val="80000"/>
              </a:lnSpc>
              <a:defRPr/>
            </a:pPr>
            <a:r>
              <a:rPr lang="fa-IR" sz="2600" b="1" dirty="0" smtClean="0">
                <a:solidFill>
                  <a:srgbClr val="FF0000"/>
                </a:solidFill>
                <a:effectLst>
                  <a:outerShdw blurRad="38100" dist="38100" dir="2700000" algn="tl">
                    <a:srgbClr val="C0C0C0"/>
                  </a:outerShdw>
                </a:effectLst>
                <a:latin typeface="Helvetica" pitchFamily="34" charset="0"/>
              </a:rPr>
              <a:t>ب ) مرحله خشم </a:t>
            </a:r>
          </a:p>
          <a:p>
            <a:pPr algn="just">
              <a:lnSpc>
                <a:spcPct val="80000"/>
              </a:lnSpc>
              <a:defRPr/>
            </a:pPr>
            <a:r>
              <a:rPr lang="fa-IR" sz="2600" b="1" dirty="0" smtClean="0">
                <a:effectLst>
                  <a:outerShdw blurRad="38100" dist="38100" dir="2700000" algn="tl">
                    <a:srgbClr val="C0C0C0"/>
                  </a:outerShdw>
                </a:effectLst>
                <a:latin typeface="Helvetica" pitchFamily="34" charset="0"/>
              </a:rPr>
              <a:t>مرحله ای است که شما کنترل خودتان را از دست می دهید و رفتار پرخاشگرانه از خود نشان می دهید مانند: فریاد زدن، حمله ور شدن و ...</a:t>
            </a:r>
          </a:p>
          <a:p>
            <a:pPr algn="just">
              <a:lnSpc>
                <a:spcPct val="80000"/>
              </a:lnSpc>
              <a:defRPr/>
            </a:pPr>
            <a:r>
              <a:rPr lang="fa-IR" sz="2600" b="1" dirty="0" smtClean="0">
                <a:effectLst>
                  <a:outerShdw blurRad="38100" dist="38100" dir="2700000" algn="tl">
                    <a:srgbClr val="C0C0C0"/>
                  </a:outerShdw>
                </a:effectLst>
                <a:latin typeface="Helvetica" pitchFamily="34" charset="0"/>
              </a:rPr>
              <a:t>رفتارهای پرخاشگرانه انواع زیادی داردولی می توان آن را به دو دسته تقسیم کرد :</a:t>
            </a:r>
          </a:p>
          <a:p>
            <a:pPr algn="just">
              <a:lnSpc>
                <a:spcPct val="80000"/>
              </a:lnSpc>
              <a:defRPr/>
            </a:pPr>
            <a:r>
              <a:rPr lang="fa-IR" sz="2600" b="1" dirty="0" smtClean="0">
                <a:effectLst>
                  <a:outerShdw blurRad="38100" dist="38100" dir="2700000" algn="tl">
                    <a:srgbClr val="C0C0C0"/>
                  </a:outerShdw>
                </a:effectLst>
                <a:latin typeface="Helvetica" pitchFamily="34" charset="0"/>
              </a:rPr>
              <a:t>پرخاشگری کلامی : پرخاشگری کلامی به رفتارهایی اطلاق می شود مانند فریاد زدن ، جیغ زدن، هوار کشیدن، فحش دادن، توهین کردن.</a:t>
            </a:r>
          </a:p>
          <a:p>
            <a:pPr algn="just">
              <a:lnSpc>
                <a:spcPct val="80000"/>
              </a:lnSpc>
              <a:buFontTx/>
              <a:buChar char="-"/>
              <a:defRPr/>
            </a:pPr>
            <a:endParaRPr lang="fa-IR" sz="2600" b="1" dirty="0" smtClean="0">
              <a:effectLst>
                <a:outerShdw blurRad="38100" dist="38100" dir="2700000" algn="tl">
                  <a:srgbClr val="C0C0C0"/>
                </a:outerShdw>
              </a:effectLst>
              <a:latin typeface="Helvetica" pitchFamily="34" charset="0"/>
            </a:endParaRP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Rot="1" noChangeArrowheads="1"/>
          </p:cNvSpPr>
          <p:nvPr>
            <p:ph type="body" idx="4294967295"/>
          </p:nvPr>
        </p:nvSpPr>
        <p:spPr>
          <a:xfrm>
            <a:off x="406400" y="1114424"/>
            <a:ext cx="8291513" cy="5743575"/>
          </a:xfrm>
        </p:spPr>
        <p:txBody>
          <a:bodyPr/>
          <a:lstStyle/>
          <a:p>
            <a:pPr algn="just">
              <a:lnSpc>
                <a:spcPct val="80000"/>
              </a:lnSpc>
              <a:defRPr/>
            </a:pPr>
            <a:r>
              <a:rPr lang="fa-IR" sz="2600" b="1" dirty="0" smtClean="0">
                <a:effectLst>
                  <a:outerShdw blurRad="38100" dist="38100" dir="2700000" algn="tl">
                    <a:srgbClr val="C0C0C0"/>
                  </a:outerShdw>
                </a:effectLst>
                <a:latin typeface="Helvetica" pitchFamily="34" charset="0"/>
              </a:rPr>
              <a:t>پرخاشگری غیرکلامی: پرخاشگری غیرکلامی به رفتارهایی مانند : پرت کردن اشیاء ، شکستن آنها، حمله ور شدن به کسی یا چیزی، کتک زدن، صدمه زدن و یا شکستن چیزی گفته می شود.</a:t>
            </a:r>
          </a:p>
          <a:p>
            <a:pPr algn="just">
              <a:lnSpc>
                <a:spcPct val="80000"/>
              </a:lnSpc>
              <a:defRPr/>
            </a:pPr>
            <a:r>
              <a:rPr lang="fa-IR" sz="2600" b="1" dirty="0" smtClean="0">
                <a:effectLst>
                  <a:outerShdw blurRad="38100" dist="38100" dir="2700000" algn="tl">
                    <a:srgbClr val="C0C0C0"/>
                  </a:outerShdw>
                </a:effectLst>
                <a:latin typeface="Helvetica" pitchFamily="34" charset="0"/>
              </a:rPr>
              <a:t>تمرین : </a:t>
            </a:r>
          </a:p>
          <a:p>
            <a:pPr algn="just">
              <a:lnSpc>
                <a:spcPct val="80000"/>
              </a:lnSpc>
              <a:defRPr/>
            </a:pPr>
            <a:r>
              <a:rPr lang="fa-IR" sz="2600" b="1" dirty="0" smtClean="0">
                <a:effectLst>
                  <a:outerShdw blurRad="38100" dist="38100" dir="2700000" algn="tl">
                    <a:srgbClr val="C0C0C0"/>
                  </a:outerShdw>
                </a:effectLst>
                <a:latin typeface="Helvetica" pitchFamily="34" charset="0"/>
              </a:rPr>
              <a:t>شما در حالت خشم چه کار می کنید؟</a:t>
            </a:r>
          </a:p>
          <a:p>
            <a:pPr algn="just">
              <a:lnSpc>
                <a:spcPct val="80000"/>
              </a:lnSpc>
              <a:defRPr/>
            </a:pPr>
            <a:r>
              <a:rPr lang="fa-IR" sz="2600" b="1" dirty="0" smtClean="0">
                <a:effectLst>
                  <a:outerShdw blurRad="38100" dist="38100" dir="2700000" algn="tl">
                    <a:srgbClr val="C0C0C0"/>
                  </a:outerShdw>
                </a:effectLst>
                <a:latin typeface="Helvetica" pitchFamily="34" charset="0"/>
              </a:rPr>
              <a:t>اطرافیان شما در حالت خشم چه کار می کنند؟</a:t>
            </a:r>
          </a:p>
          <a:p>
            <a:pPr algn="just">
              <a:lnSpc>
                <a:spcPct val="80000"/>
              </a:lnSpc>
              <a:defRPr/>
            </a:pPr>
            <a:r>
              <a:rPr lang="fa-IR" sz="2600" b="1" dirty="0" smtClean="0">
                <a:effectLst>
                  <a:outerShdw blurRad="38100" dist="38100" dir="2700000" algn="tl">
                    <a:srgbClr val="C0C0C0"/>
                  </a:outerShdw>
                </a:effectLst>
                <a:latin typeface="Helvetica" pitchFamily="34" charset="0"/>
              </a:rPr>
              <a:t>همسرتان در حالت خشم چه کار می کند؟</a:t>
            </a:r>
          </a:p>
          <a:p>
            <a:pPr algn="just">
              <a:lnSpc>
                <a:spcPct val="80000"/>
              </a:lnSpc>
              <a:defRPr/>
            </a:pPr>
            <a:r>
              <a:rPr lang="fa-IR" sz="2600" b="1" dirty="0" smtClean="0">
                <a:solidFill>
                  <a:srgbClr val="FF0000"/>
                </a:solidFill>
                <a:effectLst>
                  <a:outerShdw blurRad="38100" dist="38100" dir="2700000" algn="tl">
                    <a:srgbClr val="C0C0C0"/>
                  </a:outerShdw>
                </a:effectLst>
                <a:latin typeface="Helvetica" pitchFamily="34" charset="0"/>
              </a:rPr>
              <a:t>ج- مرحله پس از خشم</a:t>
            </a:r>
          </a:p>
          <a:p>
            <a:pPr algn="just">
              <a:lnSpc>
                <a:spcPct val="80000"/>
              </a:lnSpc>
              <a:defRPr/>
            </a:pPr>
            <a:r>
              <a:rPr lang="fa-IR" sz="2600" b="1" dirty="0" smtClean="0">
                <a:effectLst>
                  <a:outerShdw blurRad="38100" dist="38100" dir="2700000" algn="tl">
                    <a:srgbClr val="C0C0C0"/>
                  </a:outerShdw>
                </a:effectLst>
                <a:latin typeface="Helvetica" pitchFamily="34" charset="0"/>
              </a:rPr>
              <a:t>مرحله پس از خشم مرحله ای است که شما خشم خودتان را به روشی خالی کرده اید و اکنون عصبانی و خشمگین نیستنید و سبک شده اید اما احساس دیگری دارید، احساس خجالت ، شرم ، پشیمانی ، ترس و ...</a:t>
            </a:r>
          </a:p>
          <a:p>
            <a:pPr algn="just">
              <a:lnSpc>
                <a:spcPct val="80000"/>
              </a:lnSpc>
              <a:defRPr/>
            </a:pPr>
            <a:r>
              <a:rPr lang="fa-IR" sz="2600" b="1" dirty="0" smtClean="0">
                <a:effectLst>
                  <a:outerShdw blurRad="38100" dist="38100" dir="2700000" algn="tl">
                    <a:srgbClr val="C0C0C0"/>
                  </a:outerShdw>
                </a:effectLst>
                <a:latin typeface="Helvetica" pitchFamily="34" charset="0"/>
              </a:rPr>
              <a:t>این که حرفی زده اید و یا رفتار پرخاشگرانه انجام داده اید که چندان خوشایند نبوده است. خجالت می کشید و با خود می گویید : این چه کاری بود که کردم یا این چه حرفی بود که زدم . کاش این کلمه را           نمی گفتم . کاش این رفتارها را انجام نمی دادم . </a:t>
            </a: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695325"/>
            <a:ext cx="9144000" cy="2305050"/>
          </a:xfrm>
        </p:spPr>
        <p:txBody>
          <a:bodyPr/>
          <a:lstStyle/>
          <a:p>
            <a:pPr eaLnBrk="1" hangingPunct="1"/>
            <a:r>
              <a:rPr lang="fa-IR" sz="3600" smtClean="0"/>
              <a:t>در نگاه اول به نظر مي رسد كه در مواجهه با موقعيتهاي خشم برانگيز ، دو راه حل بيشتر نداريم:</a:t>
            </a:r>
            <a:endParaRPr lang="en-US" sz="3600" smtClean="0"/>
          </a:p>
        </p:txBody>
      </p:sp>
      <p:sp>
        <p:nvSpPr>
          <p:cNvPr id="30723" name="Rectangle 3"/>
          <p:cNvSpPr>
            <a:spLocks noGrp="1" noRot="1" noChangeArrowheads="1"/>
          </p:cNvSpPr>
          <p:nvPr>
            <p:ph type="body" idx="1"/>
          </p:nvPr>
        </p:nvSpPr>
        <p:spPr>
          <a:xfrm>
            <a:off x="395288" y="2781300"/>
            <a:ext cx="8207375" cy="3816350"/>
          </a:xfrm>
        </p:spPr>
        <p:txBody>
          <a:bodyPr/>
          <a:lstStyle/>
          <a:p>
            <a:pPr eaLnBrk="1" hangingPunct="1">
              <a:buFont typeface="Arial" charset="0"/>
              <a:buNone/>
            </a:pPr>
            <a:r>
              <a:rPr lang="fa-IR" smtClean="0"/>
              <a:t>1- به دل ريختن عصبانيت</a:t>
            </a:r>
          </a:p>
          <a:p>
            <a:pPr eaLnBrk="1" hangingPunct="1">
              <a:buFont typeface="Arial" charset="0"/>
              <a:buNone/>
            </a:pPr>
            <a:endParaRPr lang="fa-IR" smtClean="0"/>
          </a:p>
          <a:p>
            <a:pPr eaLnBrk="1" hangingPunct="1">
              <a:buFont typeface="Arial" charset="0"/>
              <a:buNone/>
            </a:pPr>
            <a:r>
              <a:rPr lang="fa-IR" smtClean="0"/>
              <a:t>2- بروز دادن عصبانيت</a:t>
            </a:r>
          </a:p>
          <a:p>
            <a:pPr eaLnBrk="1" hangingPunct="1">
              <a:buFont typeface="Arial" charset="0"/>
              <a:buNone/>
            </a:pPr>
            <a:endParaRPr lang="fa-IR" smtClean="0"/>
          </a:p>
          <a:p>
            <a:pPr eaLnBrk="1" hangingPunct="1">
              <a:buFont typeface="Arial" charset="0"/>
              <a:buNone/>
            </a:pPr>
            <a:endParaRPr lang="fa-IR" smtClean="0"/>
          </a:p>
          <a:p>
            <a:pPr eaLnBrk="1" hangingPunct="1">
              <a:buFont typeface="Arial" charset="0"/>
              <a:buNone/>
            </a:pPr>
            <a:endParaRPr lang="en-US" smtClean="0"/>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fa-IR" sz="4000" smtClean="0"/>
              <a:t>به نظر شما به دل ريختن عصبانيت روش درستي است ؟</a:t>
            </a:r>
            <a:endParaRPr lang="en-US" sz="4000" smtClean="0"/>
          </a:p>
        </p:txBody>
      </p:sp>
      <p:sp>
        <p:nvSpPr>
          <p:cNvPr id="31747" name="Rectangle 3"/>
          <p:cNvSpPr>
            <a:spLocks noGrp="1" noRot="1" noChangeArrowheads="1"/>
          </p:cNvSpPr>
          <p:nvPr>
            <p:ph type="body" idx="1"/>
          </p:nvPr>
        </p:nvSpPr>
        <p:spPr/>
        <p:txBody>
          <a:bodyPr/>
          <a:lstStyle/>
          <a:p>
            <a:pPr eaLnBrk="1" hangingPunct="1"/>
            <a:r>
              <a:rPr lang="fa-IR" smtClean="0"/>
              <a:t>به عقيده شما در صورتيكه در مواجهه با موقعيتهاي خشم بر انگيز، دائما عصبانيت خود را فرو ببريم با چه مشكلاتي مواجه مي شويم؟</a:t>
            </a:r>
            <a:endParaRPr lang="en-US" smtClean="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rrowheads="1"/>
          </p:cNvSpPr>
          <p:nvPr>
            <p:ph type="body" idx="1"/>
          </p:nvPr>
        </p:nvSpPr>
        <p:spPr>
          <a:xfrm>
            <a:off x="468313" y="1477963"/>
            <a:ext cx="8229600" cy="3849687"/>
          </a:xfrm>
        </p:spPr>
        <p:txBody>
          <a:bodyPr/>
          <a:lstStyle/>
          <a:p>
            <a:pPr eaLnBrk="1" hangingPunct="1">
              <a:lnSpc>
                <a:spcPct val="90000"/>
              </a:lnSpc>
            </a:pPr>
            <a:r>
              <a:rPr lang="fa-IR" dirty="0" smtClean="0"/>
              <a:t>بسياري از يافته هاي علمي دال بر اين است كه فرو بردن دائمي خشم به عنوان تنها روش مواجهه با موقعيتهاي خشم برانگيز ، پيامد هاي روانشناختي ناخوشايندي را به دنبال خواهد داشت. </a:t>
            </a:r>
          </a:p>
          <a:p>
            <a:pPr eaLnBrk="1" hangingPunct="1">
              <a:lnSpc>
                <a:spcPct val="90000"/>
              </a:lnSpc>
            </a:pPr>
            <a:r>
              <a:rPr lang="fa-IR" dirty="0" smtClean="0"/>
              <a:t>افسردگي رايج ترين مشكل ناشي از اين شيوه است.ضمن اينكه يافته هايي هم وجود دارد كه به دل ريختن عصبانيت باعث تاثيرات نامطلوب جسماني نظير تضعيف سيستم ايمني بدن شده و فرد بيشتر در معرض ابتلائ به بيماريهاي عفوني و جسماني قرار مي گيرد.</a:t>
            </a:r>
            <a:endParaRPr lang="en-US" dirty="0" smtClean="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fa-IR" smtClean="0"/>
              <a:t>نشانه های جسمانی خشم</a:t>
            </a:r>
            <a:endParaRPr lang="en-US" smtClean="0"/>
          </a:p>
        </p:txBody>
      </p:sp>
      <p:sp>
        <p:nvSpPr>
          <p:cNvPr id="33795" name="Rectangle 4"/>
          <p:cNvSpPr>
            <a:spLocks noGrp="1" noChangeArrowheads="1"/>
          </p:cNvSpPr>
          <p:nvPr>
            <p:ph type="body" sz="half" idx="2"/>
          </p:nvPr>
        </p:nvSpPr>
        <p:spPr>
          <a:xfrm>
            <a:off x="3262313" y="2392363"/>
            <a:ext cx="5295900" cy="3849687"/>
          </a:xfrm>
        </p:spPr>
        <p:txBody>
          <a:bodyPr/>
          <a:lstStyle/>
          <a:p>
            <a:pPr eaLnBrk="1" hangingPunct="1">
              <a:lnSpc>
                <a:spcPct val="125000"/>
              </a:lnSpc>
            </a:pPr>
            <a:r>
              <a:rPr lang="fa-IR" smtClean="0"/>
              <a:t>درد (ناراحتی) معده</a:t>
            </a:r>
          </a:p>
          <a:p>
            <a:pPr eaLnBrk="1" hangingPunct="1">
              <a:lnSpc>
                <a:spcPct val="125000"/>
              </a:lnSpc>
            </a:pPr>
            <a:r>
              <a:rPr lang="fa-IR" smtClean="0"/>
              <a:t>تپش قلب</a:t>
            </a:r>
          </a:p>
          <a:p>
            <a:pPr eaLnBrk="1" hangingPunct="1">
              <a:lnSpc>
                <a:spcPct val="125000"/>
              </a:lnSpc>
            </a:pPr>
            <a:r>
              <a:rPr lang="fa-IR" smtClean="0"/>
              <a:t>برافروختگی (قرمز شدن) صورت و یا رنگ پریدگی</a:t>
            </a:r>
          </a:p>
          <a:p>
            <a:pPr eaLnBrk="1" hangingPunct="1">
              <a:lnSpc>
                <a:spcPct val="125000"/>
              </a:lnSpc>
            </a:pPr>
            <a:r>
              <a:rPr lang="fa-IR" smtClean="0"/>
              <a:t>فشار در قفسه سینه</a:t>
            </a:r>
          </a:p>
          <a:p>
            <a:pPr eaLnBrk="1" hangingPunct="1">
              <a:lnSpc>
                <a:spcPct val="125000"/>
              </a:lnSpc>
            </a:pPr>
            <a:r>
              <a:rPr lang="fa-IR" smtClean="0"/>
              <a:t>تعریق کف دستان</a:t>
            </a:r>
          </a:p>
        </p:txBody>
      </p:sp>
      <p:pic>
        <p:nvPicPr>
          <p:cNvPr id="33796" name="Picture 7" descr="1"/>
          <p:cNvPicPr>
            <a:picLocks noChangeAspect="1" noChangeArrowheads="1"/>
          </p:cNvPicPr>
          <p:nvPr/>
        </p:nvPicPr>
        <p:blipFill>
          <a:blip r:embed="rId2"/>
          <a:srcRect/>
          <a:stretch>
            <a:fillRect/>
          </a:stretch>
        </p:blipFill>
        <p:spPr bwMode="auto">
          <a:xfrm>
            <a:off x="633413" y="2305050"/>
            <a:ext cx="2794000" cy="39592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fa-IR" smtClean="0"/>
              <a:t>نشانه های جسمانی خشم </a:t>
            </a:r>
            <a:r>
              <a:rPr lang="fa-IR" sz="2400" smtClean="0"/>
              <a:t>(ادامه)</a:t>
            </a:r>
            <a:endParaRPr lang="en-US" sz="2400" smtClean="0"/>
          </a:p>
        </p:txBody>
      </p:sp>
      <p:sp>
        <p:nvSpPr>
          <p:cNvPr id="34819" name="Rectangle 3"/>
          <p:cNvSpPr>
            <a:spLocks noGrp="1" noChangeArrowheads="1"/>
          </p:cNvSpPr>
          <p:nvPr>
            <p:ph type="body" sz="half" idx="2"/>
          </p:nvPr>
        </p:nvSpPr>
        <p:spPr>
          <a:xfrm>
            <a:off x="3178175" y="2674938"/>
            <a:ext cx="5295900" cy="3849687"/>
          </a:xfrm>
        </p:spPr>
        <p:txBody>
          <a:bodyPr/>
          <a:lstStyle/>
          <a:p>
            <a:pPr eaLnBrk="1" hangingPunct="1">
              <a:lnSpc>
                <a:spcPct val="125000"/>
              </a:lnSpc>
            </a:pPr>
            <a:r>
              <a:rPr lang="fa-IR" sz="3200" smtClean="0"/>
              <a:t>لرزش دست</a:t>
            </a:r>
          </a:p>
          <a:p>
            <a:pPr eaLnBrk="1" hangingPunct="1">
              <a:lnSpc>
                <a:spcPct val="125000"/>
              </a:lnSpc>
            </a:pPr>
            <a:r>
              <a:rPr lang="fa-IR" sz="3200" smtClean="0"/>
              <a:t>انقباض عضلات</a:t>
            </a:r>
          </a:p>
          <a:p>
            <a:pPr eaLnBrk="1" hangingPunct="1">
              <a:lnSpc>
                <a:spcPct val="125000"/>
              </a:lnSpc>
            </a:pPr>
            <a:r>
              <a:rPr lang="fa-IR" sz="3200" smtClean="0"/>
              <a:t>تنفس سریع و سطحی</a:t>
            </a:r>
          </a:p>
          <a:p>
            <a:pPr eaLnBrk="1" hangingPunct="1">
              <a:lnSpc>
                <a:spcPct val="125000"/>
              </a:lnSpc>
            </a:pPr>
            <a:r>
              <a:rPr lang="fa-IR" sz="3200" smtClean="0"/>
              <a:t>فشردن دندان ها</a:t>
            </a:r>
          </a:p>
          <a:p>
            <a:pPr eaLnBrk="1" hangingPunct="1">
              <a:lnSpc>
                <a:spcPct val="125000"/>
              </a:lnSpc>
            </a:pPr>
            <a:r>
              <a:rPr lang="fa-IR" sz="3200" smtClean="0"/>
              <a:t>سایر واکنش های </a:t>
            </a:r>
            <a:r>
              <a:rPr lang="en-US" smtClean="0"/>
              <a:t>Sympathetics</a:t>
            </a:r>
            <a:endParaRPr lang="fa-IR" smtClean="0"/>
          </a:p>
        </p:txBody>
      </p:sp>
      <p:pic>
        <p:nvPicPr>
          <p:cNvPr id="34820" name="Picture 7" descr="angry"/>
          <p:cNvPicPr>
            <a:picLocks noChangeAspect="1" noChangeArrowheads="1"/>
          </p:cNvPicPr>
          <p:nvPr/>
        </p:nvPicPr>
        <p:blipFill>
          <a:blip r:embed="rId2"/>
          <a:srcRect/>
          <a:stretch>
            <a:fillRect/>
          </a:stretch>
        </p:blipFill>
        <p:spPr bwMode="auto">
          <a:xfrm>
            <a:off x="474663" y="2771775"/>
            <a:ext cx="3048000" cy="304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Rot="1" noChangeArrowheads="1"/>
          </p:cNvSpPr>
          <p:nvPr>
            <p:ph type="body" idx="1"/>
          </p:nvPr>
        </p:nvSpPr>
        <p:spPr>
          <a:xfrm>
            <a:off x="330654" y="1149350"/>
            <a:ext cx="8540750" cy="3324225"/>
          </a:xfrm>
        </p:spPr>
        <p:txBody>
          <a:bodyPr/>
          <a:lstStyle/>
          <a:p>
            <a:pPr eaLnBrk="1" hangingPunct="1"/>
            <a:r>
              <a:rPr lang="fa-IR" dirty="0" smtClean="0"/>
              <a:t>به عقيده شما در صورتيكه در مواجهه با موقعيتهاي خشم برانگيز روش ما اين باشد كه دائما عصبانيت خود را به شكل غريزي نشان دهيم با چه مشكلاتي مواجه مي شويم؟</a:t>
            </a:r>
            <a:endParaRPr lang="en-US" dirty="0" smtClean="0"/>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149350"/>
            <a:ext cx="9144000" cy="1143000"/>
          </a:xfrm>
        </p:spPr>
        <p:txBody>
          <a:bodyPr/>
          <a:lstStyle/>
          <a:p>
            <a:pPr algn="ctr" eaLnBrk="1" hangingPunct="1"/>
            <a:r>
              <a:rPr lang="fa-IR" smtClean="0"/>
              <a:t>از خود بپرسید:</a:t>
            </a:r>
            <a:endParaRPr lang="en-US" smtClean="0"/>
          </a:p>
        </p:txBody>
      </p:sp>
      <p:sp>
        <p:nvSpPr>
          <p:cNvPr id="36867" name="Rectangle 3"/>
          <p:cNvSpPr>
            <a:spLocks noGrp="1" noChangeArrowheads="1"/>
          </p:cNvSpPr>
          <p:nvPr>
            <p:ph type="body" idx="1"/>
          </p:nvPr>
        </p:nvSpPr>
        <p:spPr>
          <a:xfrm>
            <a:off x="1639888" y="2851150"/>
            <a:ext cx="6054725" cy="1568450"/>
          </a:xfrm>
        </p:spPr>
        <p:txBody>
          <a:bodyPr/>
          <a:lstStyle/>
          <a:p>
            <a:pPr algn="ctr" eaLnBrk="1" hangingPunct="1">
              <a:lnSpc>
                <a:spcPct val="130000"/>
              </a:lnSpc>
              <a:buFont typeface="Wingdings" pitchFamily="2" charset="2"/>
              <a:buNone/>
            </a:pPr>
            <a:r>
              <a:rPr lang="fa-IR" smtClean="0"/>
              <a:t>با خشمگین شدن چه منافعی بدست می آورم؟</a:t>
            </a:r>
            <a:endParaRPr lang="en-US" smtClean="0"/>
          </a:p>
        </p:txBody>
      </p:sp>
      <p:pic>
        <p:nvPicPr>
          <p:cNvPr id="36868" name="Picture 4" descr="Bird%20aggressive"/>
          <p:cNvPicPr>
            <a:picLocks noChangeAspect="1" noChangeArrowheads="1"/>
          </p:cNvPicPr>
          <p:nvPr/>
        </p:nvPicPr>
        <p:blipFill>
          <a:blip r:embed="rId3"/>
          <a:srcRect/>
          <a:stretch>
            <a:fillRect/>
          </a:stretch>
        </p:blipFill>
        <p:spPr bwMode="auto">
          <a:xfrm>
            <a:off x="3289300" y="4257675"/>
            <a:ext cx="2706688" cy="19653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fa-IR" smtClean="0"/>
              <a:t>لطفا به سوالات زيرفكركنيد:</a:t>
            </a:r>
            <a:endParaRPr lang="en-US" smtClean="0"/>
          </a:p>
        </p:txBody>
      </p:sp>
      <p:sp>
        <p:nvSpPr>
          <p:cNvPr id="37891" name="Rectangle 3"/>
          <p:cNvSpPr>
            <a:spLocks noGrp="1" noRot="1" noChangeArrowheads="1"/>
          </p:cNvSpPr>
          <p:nvPr>
            <p:ph type="body" idx="1"/>
          </p:nvPr>
        </p:nvSpPr>
        <p:spPr/>
        <p:txBody>
          <a:bodyPr/>
          <a:lstStyle/>
          <a:p>
            <a:pPr eaLnBrk="1" hangingPunct="1"/>
            <a:r>
              <a:rPr lang="fa-IR" smtClean="0"/>
              <a:t>آيا در مواجهه با موقعيت هاي خشم برانگيز بر احساسات خودآگاهي داريد؟</a:t>
            </a:r>
          </a:p>
          <a:p>
            <a:pPr eaLnBrk="1" hangingPunct="1"/>
            <a:r>
              <a:rPr lang="fa-IR" smtClean="0"/>
              <a:t>آيا درطي فعاليت هاي روزمره،سعي مي كنيد توان خود را در مواجهه باموقعيت هاي خشم برانگيز افزايش دهيد؟</a:t>
            </a:r>
          </a:p>
          <a:p>
            <a:pPr eaLnBrk="1" hangingPunct="1"/>
            <a:r>
              <a:rPr lang="fa-IR" smtClean="0"/>
              <a:t>آيا در حين موقعيت هاي خشم برانگيز داراي راهبردهايي هستيد كه خشم به عصبانيت تبديل نشود؟</a:t>
            </a:r>
          </a:p>
          <a:p>
            <a:pPr eaLnBrk="1" hangingPunct="1"/>
            <a:r>
              <a:rPr lang="fa-IR" smtClean="0"/>
              <a:t>آياميدانيدقاطعيت چه نقشي در موقعيت هاي خشم برانگيز  به عهده دارد؟</a:t>
            </a:r>
          </a:p>
          <a:p>
            <a:pPr eaLnBrk="1" hangingPunct="1"/>
            <a:endParaRPr lang="en-US" smtClean="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90575"/>
            <a:ext cx="9144000" cy="1600200"/>
          </a:xfrm>
        </p:spPr>
        <p:txBody>
          <a:bodyPr/>
          <a:lstStyle/>
          <a:p>
            <a:pPr algn="ctr" eaLnBrk="1" hangingPunct="1"/>
            <a:r>
              <a:rPr lang="fa-IR" sz="4000" dirty="0" smtClean="0">
                <a:latin typeface="Tahoma" pitchFamily="34" charset="0"/>
              </a:rPr>
              <a:t>شما در کدام یک از سطوح خشم به سر می برید؟</a:t>
            </a:r>
            <a:endParaRPr lang="en-US" sz="4000" dirty="0" smtClean="0">
              <a:latin typeface="Tahoma" pitchFamily="34" charset="0"/>
            </a:endParaRPr>
          </a:p>
        </p:txBody>
      </p:sp>
      <p:sp>
        <p:nvSpPr>
          <p:cNvPr id="11267" name="Rectangle 3"/>
          <p:cNvSpPr>
            <a:spLocks noGrp="1" noChangeArrowheads="1"/>
          </p:cNvSpPr>
          <p:nvPr>
            <p:ph type="body" idx="1"/>
          </p:nvPr>
        </p:nvSpPr>
        <p:spPr>
          <a:xfrm>
            <a:off x="468313" y="2200275"/>
            <a:ext cx="8229600" cy="3849688"/>
          </a:xfrm>
        </p:spPr>
        <p:txBody>
          <a:bodyPr/>
          <a:lstStyle/>
          <a:p>
            <a:pPr algn="ctr" eaLnBrk="1" hangingPunct="1">
              <a:lnSpc>
                <a:spcPct val="150000"/>
              </a:lnSpc>
              <a:buFont typeface="Wingdings" pitchFamily="2" charset="2"/>
              <a:buNone/>
            </a:pPr>
            <a:r>
              <a:rPr lang="en-US" sz="2800" smtClean="0"/>
              <a:t> </a:t>
            </a:r>
          </a:p>
          <a:p>
            <a:pPr algn="ctr" eaLnBrk="1" hangingPunct="1">
              <a:lnSpc>
                <a:spcPct val="150000"/>
              </a:lnSpc>
              <a:buFont typeface="Wingdings" pitchFamily="2" charset="2"/>
              <a:buNone/>
            </a:pPr>
            <a:r>
              <a:rPr lang="en-US" sz="2800" b="1" smtClean="0">
                <a:solidFill>
                  <a:srgbClr val="FF3300"/>
                </a:solidFill>
                <a:latin typeface="Tahoma" pitchFamily="34" charset="0"/>
              </a:rPr>
              <a:t>Hot</a:t>
            </a:r>
          </a:p>
          <a:p>
            <a:pPr algn="ctr" eaLnBrk="1" hangingPunct="1">
              <a:lnSpc>
                <a:spcPct val="150000"/>
              </a:lnSpc>
              <a:buFont typeface="Wingdings" pitchFamily="2" charset="2"/>
              <a:buNone/>
            </a:pPr>
            <a:r>
              <a:rPr lang="en-US" sz="2800" b="1" smtClean="0">
                <a:latin typeface="Tahoma" pitchFamily="34" charset="0"/>
              </a:rPr>
              <a:t>Frustrated</a:t>
            </a:r>
          </a:p>
          <a:p>
            <a:pPr algn="ctr" eaLnBrk="1" hangingPunct="1">
              <a:lnSpc>
                <a:spcPct val="150000"/>
              </a:lnSpc>
              <a:buFont typeface="Wingdings" pitchFamily="2" charset="2"/>
              <a:buNone/>
            </a:pPr>
            <a:r>
              <a:rPr lang="en-US" sz="2800" b="1" smtClean="0">
                <a:latin typeface="Tahoma" pitchFamily="34" charset="0"/>
              </a:rPr>
              <a:t>Annoyed</a:t>
            </a:r>
          </a:p>
          <a:p>
            <a:pPr algn="ctr" eaLnBrk="1" hangingPunct="1">
              <a:lnSpc>
                <a:spcPct val="150000"/>
              </a:lnSpc>
              <a:buFont typeface="Wingdings" pitchFamily="2" charset="2"/>
              <a:buNone/>
            </a:pPr>
            <a:r>
              <a:rPr lang="en-US" sz="2800" b="1" smtClean="0">
                <a:solidFill>
                  <a:srgbClr val="00CC99"/>
                </a:solidFill>
                <a:latin typeface="Tahoma" pitchFamily="34" charset="0"/>
              </a:rPr>
              <a:t>Calm</a:t>
            </a:r>
            <a:endParaRPr lang="en-US" sz="2800" smtClean="0">
              <a:solidFill>
                <a:srgbClr val="00CC99"/>
              </a:solidFill>
            </a:endParaRPr>
          </a:p>
        </p:txBody>
      </p:sp>
      <p:pic>
        <p:nvPicPr>
          <p:cNvPr id="11268" name="Picture 4" descr="j0086392"/>
          <p:cNvPicPr>
            <a:picLocks noChangeAspect="1" noChangeArrowheads="1"/>
          </p:cNvPicPr>
          <p:nvPr/>
        </p:nvPicPr>
        <p:blipFill>
          <a:blip r:embed="rId3"/>
          <a:srcRect/>
          <a:stretch>
            <a:fillRect/>
          </a:stretch>
        </p:blipFill>
        <p:spPr bwMode="auto">
          <a:xfrm>
            <a:off x="3813175" y="2482850"/>
            <a:ext cx="1517650" cy="1447800"/>
          </a:xfrm>
          <a:prstGeom prst="rect">
            <a:avLst/>
          </a:prstGeom>
          <a:noFill/>
          <a:ln w="9525">
            <a:noFill/>
            <a:miter lim="800000"/>
            <a:headEnd/>
            <a:tailEnd/>
          </a:ln>
        </p:spPr>
      </p:pic>
      <p:sp>
        <p:nvSpPr>
          <p:cNvPr id="11269" name="Line 5"/>
          <p:cNvSpPr>
            <a:spLocks noChangeShapeType="1"/>
          </p:cNvSpPr>
          <p:nvPr/>
        </p:nvSpPr>
        <p:spPr bwMode="auto">
          <a:xfrm>
            <a:off x="3276600" y="2644775"/>
            <a:ext cx="0" cy="3778250"/>
          </a:xfrm>
          <a:prstGeom prst="line">
            <a:avLst/>
          </a:prstGeom>
          <a:noFill/>
          <a:ln w="127000">
            <a:solidFill>
              <a:schemeClr val="tx1"/>
            </a:solidFill>
            <a:round/>
            <a:headEnd type="triangle" w="med" len="med"/>
            <a:tailEnd type="triangle" w="med" len="med"/>
          </a:ln>
        </p:spPr>
        <p:txBody>
          <a:bodyPr/>
          <a:lstStyle/>
          <a:p>
            <a:endParaRPr lang="en-US"/>
          </a:p>
        </p:txBody>
      </p:sp>
      <p:pic>
        <p:nvPicPr>
          <p:cNvPr id="11270" name="Picture 7" descr="anger1"/>
          <p:cNvPicPr>
            <a:picLocks noChangeAspect="1" noChangeArrowheads="1"/>
          </p:cNvPicPr>
          <p:nvPr/>
        </p:nvPicPr>
        <p:blipFill>
          <a:blip r:embed="rId4"/>
          <a:srcRect/>
          <a:stretch>
            <a:fillRect/>
          </a:stretch>
        </p:blipFill>
        <p:spPr bwMode="auto">
          <a:xfrm>
            <a:off x="269875" y="2992438"/>
            <a:ext cx="2190750" cy="3043237"/>
          </a:xfrm>
          <a:prstGeom prst="rect">
            <a:avLst/>
          </a:prstGeom>
          <a:noFill/>
          <a:ln w="9525">
            <a:noFill/>
            <a:miter lim="800000"/>
            <a:headEnd/>
            <a:tailEnd/>
          </a:ln>
        </p:spPr>
      </p:pic>
      <p:grpSp>
        <p:nvGrpSpPr>
          <p:cNvPr id="11271" name="Group 9"/>
          <p:cNvGrpSpPr>
            <a:grpSpLocks/>
          </p:cNvGrpSpPr>
          <p:nvPr/>
        </p:nvGrpSpPr>
        <p:grpSpPr bwMode="auto">
          <a:xfrm>
            <a:off x="6054725" y="3406775"/>
            <a:ext cx="2614613" cy="2297113"/>
            <a:chOff x="3804" y="2026"/>
            <a:chExt cx="1647" cy="1447"/>
          </a:xfrm>
        </p:grpSpPr>
        <p:pic>
          <p:nvPicPr>
            <p:cNvPr id="11272" name="Picture 6" descr="angerp3"/>
            <p:cNvPicPr>
              <a:picLocks noChangeAspect="1" noChangeArrowheads="1"/>
            </p:cNvPicPr>
            <p:nvPr/>
          </p:nvPicPr>
          <p:blipFill>
            <a:blip r:embed="rId5"/>
            <a:srcRect/>
            <a:stretch>
              <a:fillRect/>
            </a:stretch>
          </p:blipFill>
          <p:spPr bwMode="auto">
            <a:xfrm>
              <a:off x="3826" y="2038"/>
              <a:ext cx="1625" cy="1435"/>
            </a:xfrm>
            <a:prstGeom prst="rect">
              <a:avLst/>
            </a:prstGeom>
            <a:noFill/>
            <a:ln w="9525">
              <a:noFill/>
              <a:miter lim="800000"/>
              <a:headEnd/>
              <a:tailEnd/>
            </a:ln>
          </p:spPr>
        </p:pic>
        <p:sp>
          <p:nvSpPr>
            <p:cNvPr id="11273" name="Rectangle 8"/>
            <p:cNvSpPr>
              <a:spLocks noChangeArrowheads="1"/>
            </p:cNvSpPr>
            <p:nvPr/>
          </p:nvSpPr>
          <p:spPr bwMode="auto">
            <a:xfrm>
              <a:off x="3804" y="2026"/>
              <a:ext cx="1628" cy="1440"/>
            </a:xfrm>
            <a:prstGeom prst="rect">
              <a:avLst/>
            </a:prstGeom>
            <a:noFill/>
            <a:ln w="9525">
              <a:solidFill>
                <a:schemeClr val="tx1"/>
              </a:solidFill>
              <a:miter lim="800000"/>
              <a:headEnd/>
              <a:tailEnd/>
            </a:ln>
          </p:spPr>
          <p:txBody>
            <a:bodyPr wrap="none" anchor="ctr"/>
            <a:lstStyle/>
            <a:p>
              <a:endParaRPr lang="fa-IR"/>
            </a:p>
          </p:txBody>
        </p:sp>
      </p:gr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fa-IR" sz="4000" smtClean="0"/>
              <a:t>روش های بروز پرخاشگری</a:t>
            </a:r>
            <a:endParaRPr lang="en-US" sz="4000" smtClean="0"/>
          </a:p>
        </p:txBody>
      </p:sp>
      <p:sp>
        <p:nvSpPr>
          <p:cNvPr id="38915" name="Rectangle 4"/>
          <p:cNvSpPr>
            <a:spLocks noGrp="1" noChangeArrowheads="1"/>
          </p:cNvSpPr>
          <p:nvPr>
            <p:ph type="body" sz="half" idx="2"/>
          </p:nvPr>
        </p:nvSpPr>
        <p:spPr>
          <a:xfrm>
            <a:off x="2328863" y="2641600"/>
            <a:ext cx="5942012" cy="3987800"/>
          </a:xfrm>
        </p:spPr>
        <p:txBody>
          <a:bodyPr/>
          <a:lstStyle/>
          <a:p>
            <a:pPr eaLnBrk="1" hangingPunct="1">
              <a:lnSpc>
                <a:spcPct val="140000"/>
              </a:lnSpc>
            </a:pPr>
            <a:r>
              <a:rPr lang="fa-IR" sz="3200" smtClean="0"/>
              <a:t>پرتاب کردن اجسام</a:t>
            </a:r>
          </a:p>
          <a:p>
            <a:pPr eaLnBrk="1" hangingPunct="1">
              <a:lnSpc>
                <a:spcPct val="140000"/>
              </a:lnSpc>
            </a:pPr>
            <a:r>
              <a:rPr lang="fa-IR" sz="3200" smtClean="0"/>
              <a:t>هل دادن یا ضربه زدن</a:t>
            </a:r>
          </a:p>
          <a:p>
            <a:pPr eaLnBrk="1" hangingPunct="1">
              <a:lnSpc>
                <a:spcPct val="140000"/>
              </a:lnSpc>
            </a:pPr>
            <a:r>
              <a:rPr lang="fa-IR" sz="3200" smtClean="0"/>
              <a:t>برخورد فیزیکی با افراد</a:t>
            </a:r>
          </a:p>
          <a:p>
            <a:pPr eaLnBrk="1" hangingPunct="1">
              <a:lnSpc>
                <a:spcPct val="140000"/>
              </a:lnSpc>
            </a:pPr>
            <a:r>
              <a:rPr lang="fa-IR" sz="3200" smtClean="0"/>
              <a:t>شکستن اجسام</a:t>
            </a:r>
          </a:p>
          <a:p>
            <a:pPr eaLnBrk="1" hangingPunct="1">
              <a:lnSpc>
                <a:spcPct val="140000"/>
              </a:lnSpc>
            </a:pPr>
            <a:r>
              <a:rPr lang="fa-IR" sz="3200" smtClean="0"/>
              <a:t>ژست های تهدید آمیز</a:t>
            </a:r>
            <a:endParaRPr lang="en-US" sz="3200" smtClean="0"/>
          </a:p>
        </p:txBody>
      </p:sp>
      <p:pic>
        <p:nvPicPr>
          <p:cNvPr id="38916" name="Picture 8" descr="anger"/>
          <p:cNvPicPr>
            <a:picLocks noChangeAspect="1" noChangeArrowheads="1"/>
          </p:cNvPicPr>
          <p:nvPr/>
        </p:nvPicPr>
        <p:blipFill>
          <a:blip r:embed="rId2"/>
          <a:srcRect/>
          <a:stretch>
            <a:fillRect/>
          </a:stretch>
        </p:blipFill>
        <p:spPr bwMode="auto">
          <a:xfrm>
            <a:off x="631825" y="3182938"/>
            <a:ext cx="3576638" cy="28606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fa-IR" sz="4000" smtClean="0"/>
              <a:t>روش های بروز پرخاشگری </a:t>
            </a:r>
            <a:r>
              <a:rPr lang="fa-IR" sz="2400" smtClean="0"/>
              <a:t>(ادامه)</a:t>
            </a:r>
            <a:endParaRPr lang="en-US" sz="2400" smtClean="0"/>
          </a:p>
        </p:txBody>
      </p:sp>
      <p:sp>
        <p:nvSpPr>
          <p:cNvPr id="39939" name="Rectangle 3"/>
          <p:cNvSpPr>
            <a:spLocks noGrp="1" noChangeArrowheads="1"/>
          </p:cNvSpPr>
          <p:nvPr>
            <p:ph type="body" sz="half" idx="2"/>
          </p:nvPr>
        </p:nvSpPr>
        <p:spPr>
          <a:xfrm>
            <a:off x="325438" y="2936875"/>
            <a:ext cx="4745037" cy="3281363"/>
          </a:xfrm>
        </p:spPr>
        <p:txBody>
          <a:bodyPr/>
          <a:lstStyle/>
          <a:p>
            <a:pPr eaLnBrk="1" hangingPunct="1">
              <a:lnSpc>
                <a:spcPct val="140000"/>
              </a:lnSpc>
            </a:pPr>
            <a:r>
              <a:rPr lang="fa-IR" smtClean="0"/>
              <a:t>رفتار منفعلانه</a:t>
            </a:r>
          </a:p>
          <a:p>
            <a:pPr eaLnBrk="1" hangingPunct="1">
              <a:lnSpc>
                <a:spcPct val="140000"/>
              </a:lnSpc>
            </a:pPr>
            <a:r>
              <a:rPr lang="fa-IR" smtClean="0"/>
              <a:t>حالات چهره و بدن که مؤید خشم است (نگاه غضبناک، اخم کردن، مشت کردن دست ها و غیره)</a:t>
            </a:r>
          </a:p>
        </p:txBody>
      </p:sp>
      <p:pic>
        <p:nvPicPr>
          <p:cNvPr id="39940" name="Picture 5" descr="anger"/>
          <p:cNvPicPr>
            <a:picLocks noChangeAspect="1" noChangeArrowheads="1"/>
          </p:cNvPicPr>
          <p:nvPr/>
        </p:nvPicPr>
        <p:blipFill>
          <a:blip r:embed="rId2"/>
          <a:srcRect/>
          <a:stretch>
            <a:fillRect/>
          </a:stretch>
        </p:blipFill>
        <p:spPr bwMode="auto">
          <a:xfrm>
            <a:off x="5467350" y="2390775"/>
            <a:ext cx="3082925" cy="424338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811213"/>
            <a:ext cx="8229600" cy="1143000"/>
          </a:xfrm>
          <a:noFill/>
        </p:spPr>
        <p:txBody>
          <a:bodyPr/>
          <a:lstStyle/>
          <a:p>
            <a:pPr algn="ctr" eaLnBrk="1" hangingPunct="1"/>
            <a:r>
              <a:rPr lang="fa-IR" smtClean="0"/>
              <a:t>پیامدهای خشم و خشونت</a:t>
            </a:r>
            <a:endParaRPr lang="en-US" smtClean="0"/>
          </a:p>
        </p:txBody>
      </p:sp>
      <p:sp>
        <p:nvSpPr>
          <p:cNvPr id="40963" name="Rectangle 3"/>
          <p:cNvSpPr>
            <a:spLocks noGrp="1" noChangeArrowheads="1"/>
          </p:cNvSpPr>
          <p:nvPr>
            <p:ph type="body" idx="1"/>
          </p:nvPr>
        </p:nvSpPr>
        <p:spPr>
          <a:xfrm>
            <a:off x="468313" y="1863725"/>
            <a:ext cx="8229600" cy="4314825"/>
          </a:xfrm>
          <a:noFill/>
        </p:spPr>
        <p:txBody>
          <a:bodyPr/>
          <a:lstStyle/>
          <a:p>
            <a:pPr eaLnBrk="1" hangingPunct="1"/>
            <a:r>
              <a:rPr lang="fa-IR" smtClean="0"/>
              <a:t>خشم به شما صدمه می زند.</a:t>
            </a:r>
          </a:p>
          <a:p>
            <a:pPr eaLnBrk="1" hangingPunct="1"/>
            <a:r>
              <a:rPr lang="fa-IR" smtClean="0"/>
              <a:t>خشم، خشم می آورد.</a:t>
            </a:r>
          </a:p>
          <a:p>
            <a:pPr eaLnBrk="1" hangingPunct="1"/>
            <a:r>
              <a:rPr lang="fa-IR" smtClean="0"/>
              <a:t>خشم، عینک های تیره و تاری به چشم شما می زند.</a:t>
            </a:r>
          </a:p>
          <a:p>
            <a:pPr eaLnBrk="1" hangingPunct="1"/>
            <a:r>
              <a:rPr lang="fa-IR" smtClean="0"/>
              <a:t>خشم مانع از فهم مشکل می شود.</a:t>
            </a:r>
          </a:p>
          <a:p>
            <a:pPr eaLnBrk="1" hangingPunct="1"/>
            <a:r>
              <a:rPr lang="fa-IR" smtClean="0"/>
              <a:t>خشم موجب زورگویی می شود نه حل مشکل.</a:t>
            </a:r>
          </a:p>
          <a:p>
            <a:pPr eaLnBrk="1" hangingPunct="1"/>
            <a:r>
              <a:rPr lang="fa-IR" smtClean="0"/>
              <a:t>خشم موجب خشونت می شود.</a:t>
            </a:r>
          </a:p>
          <a:p>
            <a:pPr eaLnBrk="1" hangingPunct="1"/>
            <a:r>
              <a:rPr lang="fa-IR" smtClean="0"/>
              <a:t>خشم به روابط خانوادگی صدمه می زند.</a:t>
            </a: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fa-IR" sz="4000" smtClean="0"/>
              <a:t>احساسات محرک خشم</a:t>
            </a:r>
            <a:endParaRPr lang="en-US" sz="4000" smtClean="0"/>
          </a:p>
        </p:txBody>
      </p:sp>
      <p:sp>
        <p:nvSpPr>
          <p:cNvPr id="41987" name="Rectangle 4"/>
          <p:cNvSpPr>
            <a:spLocks noGrp="1" noChangeArrowheads="1"/>
          </p:cNvSpPr>
          <p:nvPr>
            <p:ph type="body" sz="half" idx="2"/>
          </p:nvPr>
        </p:nvSpPr>
        <p:spPr>
          <a:xfrm>
            <a:off x="3738563" y="2509838"/>
            <a:ext cx="4033837" cy="3602037"/>
          </a:xfrm>
        </p:spPr>
        <p:txBody>
          <a:bodyPr/>
          <a:lstStyle/>
          <a:p>
            <a:pPr eaLnBrk="1" hangingPunct="1"/>
            <a:r>
              <a:rPr lang="fa-IR" smtClean="0"/>
              <a:t>هیجان</a:t>
            </a:r>
          </a:p>
          <a:p>
            <a:pPr eaLnBrk="1" hangingPunct="1"/>
            <a:r>
              <a:rPr lang="fa-IR" smtClean="0"/>
              <a:t>یاس و ناامیدی</a:t>
            </a:r>
          </a:p>
          <a:p>
            <a:pPr eaLnBrk="1" hangingPunct="1"/>
            <a:r>
              <a:rPr lang="fa-IR" smtClean="0"/>
              <a:t>حسادت</a:t>
            </a:r>
          </a:p>
          <a:p>
            <a:pPr eaLnBrk="1" hangingPunct="1"/>
            <a:r>
              <a:rPr lang="fa-IR" smtClean="0"/>
              <a:t>ترس</a:t>
            </a:r>
          </a:p>
          <a:p>
            <a:pPr eaLnBrk="1" hangingPunct="1"/>
            <a:r>
              <a:rPr lang="fa-IR" smtClean="0"/>
              <a:t>درماندگی</a:t>
            </a:r>
          </a:p>
          <a:p>
            <a:pPr eaLnBrk="1" hangingPunct="1"/>
            <a:r>
              <a:rPr lang="fa-IR" smtClean="0"/>
              <a:t>غمگینی</a:t>
            </a:r>
            <a:endParaRPr lang="en-US" smtClean="0"/>
          </a:p>
          <a:p>
            <a:pPr eaLnBrk="1" hangingPunct="1"/>
            <a:r>
              <a:rPr lang="fa-IR" smtClean="0"/>
              <a:t>تنهایی</a:t>
            </a:r>
            <a:endParaRPr lang="en-US" smtClean="0"/>
          </a:p>
        </p:txBody>
      </p:sp>
      <p:pic>
        <p:nvPicPr>
          <p:cNvPr id="41988" name="Picture 8" descr="aggressive-dog_003"/>
          <p:cNvPicPr>
            <a:picLocks noChangeAspect="1" noChangeArrowheads="1"/>
          </p:cNvPicPr>
          <p:nvPr/>
        </p:nvPicPr>
        <p:blipFill>
          <a:blip r:embed="rId2"/>
          <a:srcRect/>
          <a:stretch>
            <a:fillRect/>
          </a:stretch>
        </p:blipFill>
        <p:spPr bwMode="auto">
          <a:xfrm>
            <a:off x="1100138" y="2579688"/>
            <a:ext cx="2867025" cy="37528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fa-IR" sz="3600" smtClean="0"/>
              <a:t>رفتارهای مخرب</a:t>
            </a:r>
            <a:endParaRPr lang="en-US" sz="3600" smtClean="0"/>
          </a:p>
        </p:txBody>
      </p:sp>
      <p:sp>
        <p:nvSpPr>
          <p:cNvPr id="43011" name="Rectangle 6"/>
          <p:cNvSpPr>
            <a:spLocks noChangeArrowheads="1"/>
          </p:cNvSpPr>
          <p:nvPr/>
        </p:nvSpPr>
        <p:spPr bwMode="auto">
          <a:xfrm>
            <a:off x="5241925" y="2733675"/>
            <a:ext cx="3403600" cy="3536950"/>
          </a:xfrm>
          <a:prstGeom prst="rect">
            <a:avLst/>
          </a:prstGeom>
          <a:noFill/>
          <a:ln w="9525">
            <a:noFill/>
            <a:miter lim="800000"/>
            <a:headEnd/>
            <a:tailEnd/>
          </a:ln>
        </p:spPr>
        <p:txBody>
          <a:bodyPr lIns="91427" tIns="45714" rIns="91427" bIns="45714"/>
          <a:lstStyle/>
          <a:p>
            <a:pPr marL="342900" indent="-342900" algn="r" rtl="1">
              <a:lnSpc>
                <a:spcPct val="140000"/>
              </a:lnSpc>
              <a:spcBef>
                <a:spcPct val="20000"/>
              </a:spcBef>
              <a:buFont typeface="Wingdings" pitchFamily="2" charset="2"/>
              <a:buChar char="Ø"/>
            </a:pPr>
            <a:r>
              <a:rPr lang="fa-IR" sz="2800">
                <a:cs typeface="B Nazanin" pitchFamily="2" charset="-78"/>
              </a:rPr>
              <a:t>بی ملاحظه رانندگی کردن</a:t>
            </a:r>
          </a:p>
          <a:p>
            <a:pPr marL="342900" indent="-342900" algn="r" rtl="1">
              <a:lnSpc>
                <a:spcPct val="140000"/>
              </a:lnSpc>
              <a:spcBef>
                <a:spcPct val="20000"/>
              </a:spcBef>
              <a:buFont typeface="Wingdings" pitchFamily="2" charset="2"/>
              <a:buChar char="Ø"/>
            </a:pPr>
            <a:r>
              <a:rPr lang="fa-IR" sz="2800">
                <a:cs typeface="B Nazanin" pitchFamily="2" charset="-78"/>
              </a:rPr>
              <a:t>مصرف دارو</a:t>
            </a:r>
          </a:p>
          <a:p>
            <a:pPr marL="342900" indent="-342900" algn="r" rtl="1">
              <a:lnSpc>
                <a:spcPct val="140000"/>
              </a:lnSpc>
              <a:spcBef>
                <a:spcPct val="20000"/>
              </a:spcBef>
              <a:buFont typeface="Wingdings" pitchFamily="2" charset="2"/>
              <a:buChar char="Ø"/>
            </a:pPr>
            <a:r>
              <a:rPr lang="fa-IR" sz="2800">
                <a:cs typeface="B Nazanin" pitchFamily="2" charset="-78"/>
              </a:rPr>
              <a:t>به دنبال درگیری بودن</a:t>
            </a:r>
          </a:p>
          <a:p>
            <a:pPr marL="342900" indent="-342900" algn="r" rtl="1">
              <a:lnSpc>
                <a:spcPct val="140000"/>
              </a:lnSpc>
              <a:spcBef>
                <a:spcPct val="20000"/>
              </a:spcBef>
              <a:buFont typeface="Wingdings" pitchFamily="2" charset="2"/>
              <a:buChar char="Ø"/>
            </a:pPr>
            <a:r>
              <a:rPr lang="fa-IR" sz="2800">
                <a:cs typeface="B Nazanin" pitchFamily="2" charset="-78"/>
              </a:rPr>
              <a:t>احساس بی عدالتی کردن</a:t>
            </a:r>
          </a:p>
          <a:p>
            <a:pPr marL="342900" indent="-342900" algn="r" rtl="1">
              <a:lnSpc>
                <a:spcPct val="140000"/>
              </a:lnSpc>
              <a:spcBef>
                <a:spcPct val="20000"/>
              </a:spcBef>
              <a:buFont typeface="Wingdings" pitchFamily="2" charset="2"/>
              <a:buNone/>
            </a:pPr>
            <a:endParaRPr lang="en-US" sz="2800">
              <a:cs typeface="B Nazanin" pitchFamily="2" charset="-78"/>
            </a:endParaRPr>
          </a:p>
        </p:txBody>
      </p:sp>
      <p:pic>
        <p:nvPicPr>
          <p:cNvPr id="43012" name="Picture 7" descr="CartoonSickCar"/>
          <p:cNvPicPr>
            <a:picLocks noChangeAspect="1" noChangeArrowheads="1"/>
          </p:cNvPicPr>
          <p:nvPr/>
        </p:nvPicPr>
        <p:blipFill>
          <a:blip r:embed="rId2"/>
          <a:srcRect/>
          <a:stretch>
            <a:fillRect/>
          </a:stretch>
        </p:blipFill>
        <p:spPr bwMode="auto">
          <a:xfrm>
            <a:off x="942975" y="2887663"/>
            <a:ext cx="3057525" cy="28479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fa-IR" sz="3600" smtClean="0"/>
              <a:t>رفتارهای مخرب</a:t>
            </a:r>
            <a:endParaRPr lang="en-US" sz="3600" smtClean="0"/>
          </a:p>
        </p:txBody>
      </p:sp>
      <p:sp>
        <p:nvSpPr>
          <p:cNvPr id="44035" name="Rectangle 3"/>
          <p:cNvSpPr>
            <a:spLocks noGrp="1" noChangeArrowheads="1"/>
          </p:cNvSpPr>
          <p:nvPr>
            <p:ph type="body" sz="half" idx="2"/>
          </p:nvPr>
        </p:nvSpPr>
        <p:spPr>
          <a:xfrm>
            <a:off x="3927475" y="2709863"/>
            <a:ext cx="4506913" cy="3378200"/>
          </a:xfrm>
        </p:spPr>
        <p:txBody>
          <a:bodyPr/>
          <a:lstStyle/>
          <a:p>
            <a:pPr eaLnBrk="1" hangingPunct="1">
              <a:lnSpc>
                <a:spcPct val="140000"/>
              </a:lnSpc>
            </a:pPr>
            <a:r>
              <a:rPr lang="fa-IR" smtClean="0"/>
              <a:t>منفی بافی</a:t>
            </a:r>
          </a:p>
          <a:p>
            <a:pPr eaLnBrk="1" hangingPunct="1">
              <a:lnSpc>
                <a:spcPct val="140000"/>
              </a:lnSpc>
            </a:pPr>
            <a:r>
              <a:rPr lang="fa-IR" smtClean="0"/>
              <a:t>سرزنش کردن دیگران</a:t>
            </a:r>
          </a:p>
          <a:p>
            <a:pPr eaLnBrk="1" hangingPunct="1">
              <a:lnSpc>
                <a:spcPct val="140000"/>
              </a:lnSpc>
            </a:pPr>
            <a:r>
              <a:rPr lang="fa-IR" smtClean="0"/>
              <a:t>شخصی سازی</a:t>
            </a:r>
          </a:p>
          <a:p>
            <a:pPr eaLnBrk="1" hangingPunct="1">
              <a:lnSpc>
                <a:spcPct val="140000"/>
              </a:lnSpc>
            </a:pPr>
            <a:r>
              <a:rPr lang="fa-IR" smtClean="0"/>
              <a:t>بیش از حد خوردن یا نوشیدن</a:t>
            </a:r>
            <a:endParaRPr lang="en-US" smtClean="0"/>
          </a:p>
        </p:txBody>
      </p:sp>
      <p:pic>
        <p:nvPicPr>
          <p:cNvPr id="44036" name="Picture 11" descr="istockphoto_2065369_really_fat_man_vector"/>
          <p:cNvPicPr>
            <a:picLocks noChangeAspect="1" noChangeArrowheads="1"/>
          </p:cNvPicPr>
          <p:nvPr/>
        </p:nvPicPr>
        <p:blipFill>
          <a:blip r:embed="rId2"/>
          <a:srcRect/>
          <a:stretch>
            <a:fillRect/>
          </a:stretch>
        </p:blipFill>
        <p:spPr bwMode="auto">
          <a:xfrm>
            <a:off x="449263" y="2598738"/>
            <a:ext cx="3619500" cy="36195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fa-IR" smtClean="0"/>
              <a:t>مهارتهای مورد نیاز در مقابله با خشم</a:t>
            </a:r>
            <a:endParaRPr lang="en-US" smtClean="0"/>
          </a:p>
        </p:txBody>
      </p:sp>
      <p:sp>
        <p:nvSpPr>
          <p:cNvPr id="45059" name="Rectangle 3"/>
          <p:cNvSpPr>
            <a:spLocks noGrp="1" noChangeArrowheads="1"/>
          </p:cNvSpPr>
          <p:nvPr>
            <p:ph type="body" idx="1"/>
          </p:nvPr>
        </p:nvSpPr>
        <p:spPr>
          <a:xfrm>
            <a:off x="454025" y="2546350"/>
            <a:ext cx="8229600" cy="4284663"/>
          </a:xfrm>
        </p:spPr>
        <p:txBody>
          <a:bodyPr/>
          <a:lstStyle/>
          <a:p>
            <a:pPr marL="609600" indent="-609600" eaLnBrk="1" hangingPunct="1">
              <a:lnSpc>
                <a:spcPct val="120000"/>
              </a:lnSpc>
            </a:pPr>
            <a:r>
              <a:rPr lang="fa-IR" smtClean="0"/>
              <a:t>شناسایی خشم در خود</a:t>
            </a:r>
          </a:p>
          <a:p>
            <a:pPr marL="609600" indent="-609600" eaLnBrk="1" hangingPunct="1">
              <a:lnSpc>
                <a:spcPct val="120000"/>
              </a:lnSpc>
            </a:pPr>
            <a:r>
              <a:rPr lang="fa-IR" smtClean="0"/>
              <a:t>شناسایی رفتارهای پرخاشگرایانه در خود و دیگران</a:t>
            </a:r>
          </a:p>
          <a:p>
            <a:pPr marL="609600" indent="-609600" eaLnBrk="1" hangingPunct="1">
              <a:lnSpc>
                <a:spcPct val="120000"/>
              </a:lnSpc>
            </a:pPr>
            <a:r>
              <a:rPr lang="fa-IR" smtClean="0"/>
              <a:t>شناسایی پیامدهای بالقوه بروز چنین رفتارهایی در خود و دیگران</a:t>
            </a:r>
          </a:p>
          <a:p>
            <a:pPr marL="609600" indent="-609600" eaLnBrk="1" hangingPunct="1">
              <a:lnSpc>
                <a:spcPct val="130000"/>
              </a:lnSpc>
            </a:pPr>
            <a:r>
              <a:rPr lang="fa-IR" smtClean="0"/>
              <a:t>شناسایی نشانه های جسمانی بروز خشم</a:t>
            </a:r>
          </a:p>
          <a:p>
            <a:pPr marL="609600" indent="-609600" eaLnBrk="1" hangingPunct="1">
              <a:lnSpc>
                <a:spcPct val="130000"/>
              </a:lnSpc>
            </a:pPr>
            <a:r>
              <a:rPr lang="fa-IR" smtClean="0"/>
              <a:t>ایجاد مهارت های کنترل خشم</a:t>
            </a:r>
            <a:endParaRPr lang="en-US" smtClean="0"/>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smtClean="0"/>
              <a:t>A,B,C of Anger Control</a:t>
            </a:r>
          </a:p>
        </p:txBody>
      </p:sp>
      <p:sp>
        <p:nvSpPr>
          <p:cNvPr id="46083" name="Rectangle 3"/>
          <p:cNvSpPr>
            <a:spLocks noGrp="1" noChangeArrowheads="1"/>
          </p:cNvSpPr>
          <p:nvPr>
            <p:ph type="body" idx="1"/>
          </p:nvPr>
        </p:nvSpPr>
        <p:spPr/>
        <p:txBody>
          <a:bodyPr/>
          <a:lstStyle/>
          <a:p>
            <a:pPr algn="l" rtl="0" eaLnBrk="1" hangingPunct="1">
              <a:lnSpc>
                <a:spcPct val="90000"/>
              </a:lnSpc>
            </a:pPr>
            <a:r>
              <a:rPr lang="en-US" smtClean="0"/>
              <a:t>A = Avoid loud speech</a:t>
            </a:r>
          </a:p>
          <a:p>
            <a:pPr eaLnBrk="1" hangingPunct="1">
              <a:lnSpc>
                <a:spcPct val="90000"/>
              </a:lnSpc>
              <a:buFont typeface="Wingdings" pitchFamily="2" charset="2"/>
              <a:buNone/>
            </a:pPr>
            <a:r>
              <a:rPr lang="fa-IR" smtClean="0"/>
              <a:t>	(از بلند کردن صدا پرهیز کنید.)</a:t>
            </a:r>
            <a:endParaRPr lang="en-US" smtClean="0"/>
          </a:p>
          <a:p>
            <a:pPr algn="l" rtl="0" eaLnBrk="1" hangingPunct="1">
              <a:lnSpc>
                <a:spcPct val="90000"/>
              </a:lnSpc>
            </a:pPr>
            <a:r>
              <a:rPr lang="en-US" smtClean="0"/>
              <a:t>B = Breathe.  Take a series of deep breaths.</a:t>
            </a:r>
          </a:p>
          <a:p>
            <a:pPr eaLnBrk="1" hangingPunct="1">
              <a:lnSpc>
                <a:spcPct val="90000"/>
              </a:lnSpc>
              <a:buFont typeface="Wingdings" pitchFamily="2" charset="2"/>
              <a:buNone/>
            </a:pPr>
            <a:r>
              <a:rPr lang="fa-IR" smtClean="0"/>
              <a:t>	(نفس عمیق بکشید.)</a:t>
            </a:r>
            <a:endParaRPr lang="en-US" smtClean="0"/>
          </a:p>
          <a:p>
            <a:pPr algn="l" rtl="0" eaLnBrk="1" hangingPunct="1">
              <a:lnSpc>
                <a:spcPct val="90000"/>
              </a:lnSpc>
            </a:pPr>
            <a:r>
              <a:rPr lang="en-US" smtClean="0"/>
              <a:t>C = Cut swearing words.</a:t>
            </a:r>
            <a:endParaRPr lang="fa-IR" smtClean="0"/>
          </a:p>
          <a:p>
            <a:pPr eaLnBrk="1" hangingPunct="1">
              <a:lnSpc>
                <a:spcPct val="90000"/>
              </a:lnSpc>
              <a:buFont typeface="Wingdings" pitchFamily="2" charset="2"/>
              <a:buNone/>
            </a:pPr>
            <a:r>
              <a:rPr lang="fa-IR" smtClean="0"/>
              <a:t>	(از کلمات نا مناسب استفاده نکنید.)</a:t>
            </a:r>
            <a:endParaRPr lang="en-US" smtClean="0"/>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smtClean="0"/>
              <a:t>D, E, F of Anger Control</a:t>
            </a:r>
          </a:p>
        </p:txBody>
      </p:sp>
      <p:sp>
        <p:nvSpPr>
          <p:cNvPr id="47107" name="Rectangle 3"/>
          <p:cNvSpPr>
            <a:spLocks noGrp="1" noChangeArrowheads="1"/>
          </p:cNvSpPr>
          <p:nvPr>
            <p:ph type="body" idx="1"/>
          </p:nvPr>
        </p:nvSpPr>
        <p:spPr/>
        <p:txBody>
          <a:bodyPr/>
          <a:lstStyle/>
          <a:p>
            <a:pPr algn="l" rtl="0" eaLnBrk="1" hangingPunct="1">
              <a:lnSpc>
                <a:spcPct val="90000"/>
              </a:lnSpc>
            </a:pPr>
            <a:r>
              <a:rPr lang="en-US" smtClean="0"/>
              <a:t>D = Drink a glass of cold water.</a:t>
            </a:r>
          </a:p>
          <a:p>
            <a:pPr eaLnBrk="1" hangingPunct="1">
              <a:lnSpc>
                <a:spcPct val="90000"/>
              </a:lnSpc>
              <a:buFont typeface="Wingdings" pitchFamily="2" charset="2"/>
              <a:buNone/>
            </a:pPr>
            <a:r>
              <a:rPr lang="fa-IR" smtClean="0"/>
              <a:t>	(یک لیوان آب خنک بنوشید.)</a:t>
            </a:r>
            <a:endParaRPr lang="en-US" smtClean="0"/>
          </a:p>
          <a:p>
            <a:pPr algn="l" rtl="0" eaLnBrk="1" hangingPunct="1">
              <a:lnSpc>
                <a:spcPct val="90000"/>
              </a:lnSpc>
            </a:pPr>
            <a:r>
              <a:rPr lang="en-US" smtClean="0"/>
              <a:t>E = Exercise.  Burn off the anger. Run, walk, swim, bike, etc.</a:t>
            </a:r>
            <a:endParaRPr lang="fa-IR" smtClean="0"/>
          </a:p>
          <a:p>
            <a:pPr eaLnBrk="1" hangingPunct="1">
              <a:lnSpc>
                <a:spcPct val="90000"/>
              </a:lnSpc>
              <a:buFont typeface="Wingdings" pitchFamily="2" charset="2"/>
              <a:buNone/>
            </a:pPr>
            <a:r>
              <a:rPr lang="fa-IR" smtClean="0"/>
              <a:t>	(ورزش کنید.)</a:t>
            </a:r>
            <a:endParaRPr lang="en-US" smtClean="0"/>
          </a:p>
          <a:p>
            <a:pPr algn="l" rtl="0" eaLnBrk="1" hangingPunct="1">
              <a:lnSpc>
                <a:spcPct val="90000"/>
              </a:lnSpc>
            </a:pPr>
            <a:r>
              <a:rPr lang="en-US" smtClean="0"/>
              <a:t>F = Find a friend and talk it out.</a:t>
            </a:r>
            <a:endParaRPr lang="fa-IR" smtClean="0"/>
          </a:p>
          <a:p>
            <a:pPr eaLnBrk="1" hangingPunct="1">
              <a:lnSpc>
                <a:spcPct val="90000"/>
              </a:lnSpc>
              <a:buFont typeface="Wingdings" pitchFamily="2" charset="2"/>
              <a:buNone/>
            </a:pPr>
            <a:r>
              <a:rPr lang="fa-IR" smtClean="0"/>
              <a:t>	(با دوست خود صحبت کنید.)</a:t>
            </a:r>
            <a:endParaRPr lang="en-US" smtClean="0"/>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lgn="ctr" eaLnBrk="1" hangingPunct="1"/>
            <a:r>
              <a:rPr lang="fa-IR" smtClean="0"/>
              <a:t>راه هایی برای حفظ آرامش</a:t>
            </a:r>
            <a:endParaRPr lang="en-US" smtClean="0"/>
          </a:p>
        </p:txBody>
      </p:sp>
      <p:sp>
        <p:nvSpPr>
          <p:cNvPr id="2052" name="Rectangle 3"/>
          <p:cNvSpPr>
            <a:spLocks noGrp="1" noChangeArrowheads="1"/>
          </p:cNvSpPr>
          <p:nvPr>
            <p:ph type="body" sz="half" idx="1"/>
          </p:nvPr>
        </p:nvSpPr>
        <p:spPr>
          <a:xfrm>
            <a:off x="4284663" y="2703513"/>
            <a:ext cx="4343400" cy="3849687"/>
          </a:xfrm>
        </p:spPr>
        <p:txBody>
          <a:bodyPr/>
          <a:lstStyle/>
          <a:p>
            <a:pPr marL="609600" indent="-609600" eaLnBrk="1" hangingPunct="1">
              <a:lnSpc>
                <a:spcPct val="150000"/>
              </a:lnSpc>
            </a:pPr>
            <a:r>
              <a:rPr lang="fa-IR" sz="2800" smtClean="0"/>
              <a:t>هر روز ورزش کنید.</a:t>
            </a:r>
          </a:p>
          <a:p>
            <a:pPr marL="609600" indent="-609600" eaLnBrk="1" hangingPunct="1">
              <a:lnSpc>
                <a:spcPct val="150000"/>
              </a:lnSpc>
            </a:pPr>
            <a:r>
              <a:rPr lang="fa-IR" sz="2800" smtClean="0"/>
              <a:t>از الگوی غذایی مناسب استفاده کنید.</a:t>
            </a:r>
          </a:p>
          <a:p>
            <a:pPr marL="609600" indent="-609600" eaLnBrk="1" hangingPunct="1">
              <a:lnSpc>
                <a:spcPct val="150000"/>
              </a:lnSpc>
            </a:pPr>
            <a:r>
              <a:rPr lang="fa-IR" sz="2800" smtClean="0"/>
              <a:t>خواب کافی داشته باشید.</a:t>
            </a:r>
            <a:endParaRPr lang="en-US" sz="2800" smtClean="0"/>
          </a:p>
        </p:txBody>
      </p:sp>
      <p:graphicFrame>
        <p:nvGraphicFramePr>
          <p:cNvPr id="2050" name="Object 4"/>
          <p:cNvGraphicFramePr>
            <a:graphicFrameLocks noGrp="1" noChangeAspect="1"/>
          </p:cNvGraphicFramePr>
          <p:nvPr>
            <p:ph sz="half" idx="2"/>
          </p:nvPr>
        </p:nvGraphicFramePr>
        <p:xfrm>
          <a:off x="290513" y="2808288"/>
          <a:ext cx="4038600" cy="3248025"/>
        </p:xfrm>
        <a:graphic>
          <a:graphicData uri="http://schemas.openxmlformats.org/presentationml/2006/ole">
            <p:oleObj spid="_x0000_s2066" name="Clip" r:id="rId3" imgW="4672061" imgH="3759200"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fa-IR" smtClean="0"/>
              <a:t>خشم</a:t>
            </a:r>
            <a:endParaRPr lang="en-US" smtClean="0"/>
          </a:p>
        </p:txBody>
      </p:sp>
      <p:sp>
        <p:nvSpPr>
          <p:cNvPr id="12291" name="Rectangle 3"/>
          <p:cNvSpPr>
            <a:spLocks noGrp="1" noRot="1" noChangeArrowheads="1"/>
          </p:cNvSpPr>
          <p:nvPr>
            <p:ph type="body" idx="1"/>
          </p:nvPr>
        </p:nvSpPr>
        <p:spPr/>
        <p:txBody>
          <a:bodyPr/>
          <a:lstStyle/>
          <a:p>
            <a:pPr algn="just" eaLnBrk="1" hangingPunct="1">
              <a:defRPr/>
            </a:pPr>
            <a:r>
              <a:rPr lang="fa-IR" sz="2800" dirty="0" smtClean="0">
                <a:effectLst>
                  <a:outerShdw blurRad="38100" dist="38100" dir="2700000" algn="tl">
                    <a:srgbClr val="000000">
                      <a:alpha val="43137"/>
                    </a:srgbClr>
                  </a:outerShdw>
                </a:effectLst>
              </a:rPr>
              <a:t>خشم مانند شادی، غم، ترس ، لذت و ... یک احساس است، احساس طبیعی که همه انسان ها آن را تجربه می کنند. اما از کودکی به ما یاد داده اند که عصبانی نشوید عصبانی شدن کار خوبی نیست. بچه های خوب عصبانی نمی شوند و ... . حتماً شما این جملات را شنیده اید اما لازم است بدانید که حق مسلم هر انسان است که شاد باشد ، عصبانی شود ، بترسد و یا دچار غم شود. در برخی از شرایط خشمگین شدن ضروری است برای مثال : سربازانی که در جبهه های جنگ با دشمنان می جنگند در بسیاری موارد با کمک احساس خشم به دشمن حمله می کنند و یا از خودشان دفاع می کنند. </a:t>
            </a:r>
            <a:endParaRPr lang="fa-IR" dirty="0" smtClean="0">
              <a:effectLst>
                <a:outerShdw blurRad="38100" dist="38100" dir="2700000" algn="tl">
                  <a:srgbClr val="000000">
                    <a:alpha val="43137"/>
                  </a:srgbClr>
                </a:outerShdw>
              </a:effectLst>
            </a:endParaRPr>
          </a:p>
          <a:p>
            <a:pPr eaLnBrk="1" hangingPunct="1">
              <a:defRPr/>
            </a:pPr>
            <a:endParaRPr lang="en-US" sz="1800" dirty="0" smtClean="0"/>
          </a:p>
        </p:txBody>
      </p:sp>
      <p:pic>
        <p:nvPicPr>
          <p:cNvPr id="13316" name="Picture 4" descr="j0282744"/>
          <p:cNvPicPr>
            <a:picLocks noChangeAspect="1" noChangeArrowheads="1" noCrop="1"/>
          </p:cNvPicPr>
          <p:nvPr/>
        </p:nvPicPr>
        <p:blipFill>
          <a:blip r:embed="rId2"/>
          <a:srcRect/>
          <a:stretch>
            <a:fillRect/>
          </a:stretch>
        </p:blipFill>
        <p:spPr bwMode="auto">
          <a:xfrm>
            <a:off x="611188" y="404813"/>
            <a:ext cx="1219200" cy="1219200"/>
          </a:xfrm>
          <a:prstGeom prst="rect">
            <a:avLst/>
          </a:prstGeom>
          <a:noFill/>
          <a:ln w="9525">
            <a:noFill/>
            <a:miter lim="800000"/>
            <a:headEnd/>
            <a:tailEnd/>
          </a:ln>
        </p:spPr>
      </p:pic>
      <p:pic>
        <p:nvPicPr>
          <p:cNvPr id="13317" name="Picture 5" descr="j0282749"/>
          <p:cNvPicPr>
            <a:picLocks noChangeAspect="1" noChangeArrowheads="1" noCrop="1"/>
          </p:cNvPicPr>
          <p:nvPr/>
        </p:nvPicPr>
        <p:blipFill>
          <a:blip r:embed="rId3"/>
          <a:srcRect/>
          <a:stretch>
            <a:fillRect/>
          </a:stretch>
        </p:blipFill>
        <p:spPr bwMode="auto">
          <a:xfrm>
            <a:off x="7097713" y="193675"/>
            <a:ext cx="1219200" cy="1219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30pen"/>
          <p:cNvPicPr>
            <a:picLocks noChangeAspect="1" noChangeArrowheads="1"/>
          </p:cNvPicPr>
          <p:nvPr/>
        </p:nvPicPr>
        <p:blipFill>
          <a:blip r:embed="rId2"/>
          <a:srcRect l="10167" r="19556"/>
          <a:stretch>
            <a:fillRect/>
          </a:stretch>
        </p:blipFill>
        <p:spPr bwMode="auto">
          <a:xfrm>
            <a:off x="282575" y="2949575"/>
            <a:ext cx="4016375" cy="2857500"/>
          </a:xfrm>
          <a:prstGeom prst="rect">
            <a:avLst/>
          </a:prstGeom>
          <a:noFill/>
          <a:ln w="9525">
            <a:noFill/>
            <a:miter lim="800000"/>
            <a:headEnd/>
            <a:tailEnd/>
          </a:ln>
        </p:spPr>
      </p:pic>
      <p:sp>
        <p:nvSpPr>
          <p:cNvPr id="48131"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48132" name="Rectangle 3"/>
          <p:cNvSpPr>
            <a:spLocks noGrp="1" noChangeArrowheads="1"/>
          </p:cNvSpPr>
          <p:nvPr>
            <p:ph type="body" idx="1"/>
          </p:nvPr>
        </p:nvSpPr>
        <p:spPr>
          <a:xfrm>
            <a:off x="4575175" y="2906713"/>
            <a:ext cx="4184650" cy="2413000"/>
          </a:xfrm>
        </p:spPr>
        <p:txBody>
          <a:bodyPr/>
          <a:lstStyle/>
          <a:p>
            <a:pPr marL="609600" indent="-609600" eaLnBrk="1" hangingPunct="1">
              <a:lnSpc>
                <a:spcPct val="150000"/>
              </a:lnSpc>
            </a:pPr>
            <a:r>
              <a:rPr lang="fa-IR" sz="2800" smtClean="0"/>
              <a:t>راه های آرام سازی (</a:t>
            </a:r>
            <a:r>
              <a:rPr lang="en-US" sz="2000" smtClean="0"/>
              <a:t>Relaxation</a:t>
            </a:r>
            <a:r>
              <a:rPr lang="fa-IR" sz="2800" smtClean="0"/>
              <a:t>) را بیاموزید.</a:t>
            </a:r>
          </a:p>
          <a:p>
            <a:pPr marL="609600" indent="-609600" eaLnBrk="1" hangingPunct="1">
              <a:lnSpc>
                <a:spcPct val="150000"/>
              </a:lnSpc>
            </a:pPr>
            <a:r>
              <a:rPr lang="fa-IR" sz="2800" smtClean="0"/>
              <a:t>احساسات خود را بشناسید.</a:t>
            </a:r>
          </a:p>
          <a:p>
            <a:pPr marL="609600" indent="-609600" eaLnBrk="1" hangingPunct="1">
              <a:lnSpc>
                <a:spcPct val="150000"/>
              </a:lnSpc>
            </a:pPr>
            <a:r>
              <a:rPr lang="fa-IR" sz="2800" smtClean="0"/>
              <a:t>درباره احساسات خود بنویسید.</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49155" name="Rectangle 3"/>
          <p:cNvSpPr>
            <a:spLocks noGrp="1" noChangeArrowheads="1"/>
          </p:cNvSpPr>
          <p:nvPr>
            <p:ph type="body" idx="1"/>
          </p:nvPr>
        </p:nvSpPr>
        <p:spPr>
          <a:xfrm>
            <a:off x="696913" y="3278188"/>
            <a:ext cx="8229600" cy="2336800"/>
          </a:xfrm>
        </p:spPr>
        <p:txBody>
          <a:bodyPr/>
          <a:lstStyle/>
          <a:p>
            <a:pPr marL="609600" indent="-609600" eaLnBrk="1" hangingPunct="1">
              <a:lnSpc>
                <a:spcPct val="150000"/>
              </a:lnSpc>
            </a:pPr>
            <a:r>
              <a:rPr lang="fa-IR" sz="2800" smtClean="0"/>
              <a:t>به مکان ساکت و آرام بروید.</a:t>
            </a:r>
          </a:p>
          <a:p>
            <a:pPr marL="609600" indent="-609600" eaLnBrk="1" hangingPunct="1">
              <a:lnSpc>
                <a:spcPct val="150000"/>
              </a:lnSpc>
            </a:pPr>
            <a:r>
              <a:rPr lang="fa-IR" sz="2800" smtClean="0"/>
              <a:t>اجازه بدهید زمان بگذرد.</a:t>
            </a:r>
          </a:p>
          <a:p>
            <a:pPr marL="609600" indent="-609600" eaLnBrk="1" hangingPunct="1">
              <a:lnSpc>
                <a:spcPct val="150000"/>
              </a:lnSpc>
            </a:pPr>
            <a:r>
              <a:rPr lang="fa-IR" sz="2800" smtClean="0"/>
              <a:t>به کارهای مورد علاقه خود بپردازید.</a:t>
            </a:r>
          </a:p>
        </p:txBody>
      </p:sp>
      <p:pic>
        <p:nvPicPr>
          <p:cNvPr id="49156" name="Picture 4" descr="sunrise"/>
          <p:cNvPicPr>
            <a:picLocks noChangeAspect="1" noChangeArrowheads="1"/>
          </p:cNvPicPr>
          <p:nvPr/>
        </p:nvPicPr>
        <p:blipFill>
          <a:blip r:embed="rId2"/>
          <a:srcRect/>
          <a:stretch>
            <a:fillRect/>
          </a:stretch>
        </p:blipFill>
        <p:spPr bwMode="auto">
          <a:xfrm>
            <a:off x="306388" y="3233738"/>
            <a:ext cx="3883025" cy="291306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3076" name="Rectangle 3"/>
          <p:cNvSpPr>
            <a:spLocks noGrp="1" noChangeArrowheads="1"/>
          </p:cNvSpPr>
          <p:nvPr>
            <p:ph type="body" sz="half" idx="1"/>
          </p:nvPr>
        </p:nvSpPr>
        <p:spPr>
          <a:xfrm>
            <a:off x="2070100" y="2921000"/>
            <a:ext cx="6788150" cy="2903538"/>
          </a:xfrm>
        </p:spPr>
        <p:txBody>
          <a:bodyPr/>
          <a:lstStyle/>
          <a:p>
            <a:pPr marL="609600" indent="-609600" eaLnBrk="1" hangingPunct="1">
              <a:lnSpc>
                <a:spcPct val="150000"/>
              </a:lnSpc>
            </a:pPr>
            <a:r>
              <a:rPr lang="fa-IR" smtClean="0"/>
              <a:t>سعی کنید عاقلانه تصمیم بگیرید.</a:t>
            </a:r>
            <a:endParaRPr lang="en-US" smtClean="0"/>
          </a:p>
          <a:p>
            <a:pPr marL="609600" indent="-609600" eaLnBrk="1" hangingPunct="1">
              <a:lnSpc>
                <a:spcPct val="150000"/>
              </a:lnSpc>
            </a:pPr>
            <a:r>
              <a:rPr lang="fa-IR" smtClean="0"/>
              <a:t>یاد بگیرید که ببخشید و فراموش کنید.</a:t>
            </a:r>
          </a:p>
          <a:p>
            <a:pPr marL="609600" indent="-609600" eaLnBrk="1" hangingPunct="1">
              <a:lnSpc>
                <a:spcPct val="150000"/>
              </a:lnSpc>
              <a:buFont typeface="Wingdings" pitchFamily="2" charset="2"/>
              <a:buNone/>
            </a:pPr>
            <a:r>
              <a:rPr lang="fa-IR" smtClean="0"/>
              <a:t> 	</a:t>
            </a:r>
            <a:r>
              <a:rPr lang="fa-IR" sz="2400" smtClean="0"/>
              <a:t>(</a:t>
            </a:r>
            <a:r>
              <a:rPr lang="en-US" sz="2400" smtClean="0"/>
              <a:t>Forgive &amp; Forget</a:t>
            </a:r>
            <a:r>
              <a:rPr lang="fa-IR" sz="2400" smtClean="0"/>
              <a:t>)</a:t>
            </a:r>
            <a:endParaRPr lang="en-US" sz="2400" smtClean="0"/>
          </a:p>
        </p:txBody>
      </p:sp>
      <p:graphicFrame>
        <p:nvGraphicFramePr>
          <p:cNvPr id="3074" name="Object 6"/>
          <p:cNvGraphicFramePr>
            <a:graphicFrameLocks noGrp="1" noChangeAspect="1"/>
          </p:cNvGraphicFramePr>
          <p:nvPr>
            <p:ph sz="half" idx="2"/>
          </p:nvPr>
        </p:nvGraphicFramePr>
        <p:xfrm>
          <a:off x="549275" y="2651125"/>
          <a:ext cx="2473325" cy="2949575"/>
        </p:xfrm>
        <a:graphic>
          <a:graphicData uri="http://schemas.openxmlformats.org/presentationml/2006/ole">
            <p:oleObj spid="_x0000_s3090" name="Clip" r:id="rId3" imgW="4279392" imgH="5099304"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50179" name="Rectangle 3"/>
          <p:cNvSpPr>
            <a:spLocks noGrp="1" noChangeArrowheads="1"/>
          </p:cNvSpPr>
          <p:nvPr>
            <p:ph type="body" sz="half" idx="4294967295"/>
          </p:nvPr>
        </p:nvSpPr>
        <p:spPr>
          <a:xfrm>
            <a:off x="515938" y="2921000"/>
            <a:ext cx="8342312" cy="2903538"/>
          </a:xfrm>
        </p:spPr>
        <p:txBody>
          <a:bodyPr/>
          <a:lstStyle/>
          <a:p>
            <a:pPr marL="609600" indent="-609600" eaLnBrk="1" hangingPunct="1">
              <a:lnSpc>
                <a:spcPct val="150000"/>
              </a:lnSpc>
            </a:pPr>
            <a:r>
              <a:rPr lang="fa-IR" sz="2000" b="1" dirty="0" smtClean="0"/>
              <a:t> </a:t>
            </a:r>
            <a:r>
              <a:rPr lang="fa-IR" sz="2800" b="1" dirty="0" smtClean="0"/>
              <a:t>استفاده از تكنيك صندلي خالي .</a:t>
            </a:r>
            <a:endParaRPr lang="en-US" sz="2800" b="1" dirty="0" smtClean="0"/>
          </a:p>
          <a:p>
            <a:pPr marL="609600" indent="-609600" eaLnBrk="1" hangingPunct="1">
              <a:lnSpc>
                <a:spcPct val="150000"/>
              </a:lnSpc>
            </a:pPr>
            <a:r>
              <a:rPr lang="fa-IR" sz="2800" b="1" dirty="0" smtClean="0"/>
              <a:t>استفاده از كيسه بوكس .</a:t>
            </a:r>
          </a:p>
          <a:p>
            <a:pPr marL="609600" indent="-609600" eaLnBrk="1" hangingPunct="1">
              <a:lnSpc>
                <a:spcPct val="150000"/>
              </a:lnSpc>
            </a:pPr>
            <a:r>
              <a:rPr lang="fa-IR" sz="2800" b="1" dirty="0" smtClean="0"/>
              <a:t>استفاده از تكنيك  ترازوي سود و زيان .</a:t>
            </a:r>
          </a:p>
          <a:p>
            <a:pPr marL="609600" indent="-609600" eaLnBrk="1" hangingPunct="1">
              <a:lnSpc>
                <a:spcPct val="150000"/>
              </a:lnSpc>
            </a:pPr>
            <a:r>
              <a:rPr lang="fa-IR" sz="2800" b="1" dirty="0" smtClean="0"/>
              <a:t>بكارگيري تكنيك دم و بازدم .</a:t>
            </a:r>
          </a:p>
          <a:p>
            <a:pPr marL="609600" indent="-609600" eaLnBrk="1" hangingPunct="1">
              <a:lnSpc>
                <a:spcPct val="150000"/>
              </a:lnSpc>
              <a:buFont typeface="Wingdings" pitchFamily="2" charset="2"/>
              <a:buNone/>
            </a:pPr>
            <a:r>
              <a:rPr lang="fa-IR" sz="2000" b="1" dirty="0" smtClean="0"/>
              <a:t> 	</a:t>
            </a:r>
            <a:endParaRPr lang="en-US" sz="1600" b="1" dirty="0" smtClean="0"/>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Angry 455244"/>
          <p:cNvPicPr>
            <a:picLocks noChangeAspect="1" noChangeArrowheads="1"/>
          </p:cNvPicPr>
          <p:nvPr/>
        </p:nvPicPr>
        <p:blipFill>
          <a:blip r:embed="rId2"/>
          <a:srcRect/>
          <a:stretch>
            <a:fillRect/>
          </a:stretch>
        </p:blipFill>
        <p:spPr bwMode="auto">
          <a:xfrm>
            <a:off x="6396038" y="3333750"/>
            <a:ext cx="2752725" cy="3533775"/>
          </a:xfrm>
          <a:prstGeom prst="rect">
            <a:avLst/>
          </a:prstGeom>
          <a:noFill/>
          <a:ln w="9525">
            <a:noFill/>
            <a:miter lim="800000"/>
            <a:headEnd/>
            <a:tailEnd/>
          </a:ln>
        </p:spPr>
      </p:pic>
      <p:pic>
        <p:nvPicPr>
          <p:cNvPr id="51203" name="Picture 6" descr="Happy10087855"/>
          <p:cNvPicPr>
            <a:picLocks noChangeAspect="1" noChangeArrowheads="1"/>
          </p:cNvPicPr>
          <p:nvPr/>
        </p:nvPicPr>
        <p:blipFill>
          <a:blip r:embed="rId3"/>
          <a:srcRect/>
          <a:stretch>
            <a:fillRect/>
          </a:stretch>
        </p:blipFill>
        <p:spPr bwMode="auto">
          <a:xfrm>
            <a:off x="276225" y="3608388"/>
            <a:ext cx="2868613" cy="2900362"/>
          </a:xfrm>
          <a:prstGeom prst="rect">
            <a:avLst/>
          </a:prstGeom>
          <a:noFill/>
          <a:ln w="9525">
            <a:noFill/>
            <a:miter lim="800000"/>
            <a:headEnd/>
            <a:tailEnd/>
          </a:ln>
        </p:spPr>
      </p:pic>
      <p:sp>
        <p:nvSpPr>
          <p:cNvPr id="51204" name="Rectangle 2"/>
          <p:cNvSpPr>
            <a:spLocks noGrp="1" noChangeArrowheads="1"/>
          </p:cNvSpPr>
          <p:nvPr>
            <p:ph type="title"/>
          </p:nvPr>
        </p:nvSpPr>
        <p:spPr/>
        <p:txBody>
          <a:bodyPr/>
          <a:lstStyle/>
          <a:p>
            <a:pPr algn="ctr" eaLnBrk="1" hangingPunct="1"/>
            <a:r>
              <a:rPr lang="fa-IR" smtClean="0"/>
              <a:t>راه هایی برای حفظ آرامش </a:t>
            </a:r>
            <a:r>
              <a:rPr lang="fa-IR" sz="2400" smtClean="0"/>
              <a:t>(ادامه)</a:t>
            </a:r>
            <a:endParaRPr lang="en-US" sz="2400" smtClean="0"/>
          </a:p>
        </p:txBody>
      </p:sp>
      <p:sp>
        <p:nvSpPr>
          <p:cNvPr id="51205" name="Rectangle 3"/>
          <p:cNvSpPr>
            <a:spLocks noGrp="1" noChangeArrowheads="1"/>
          </p:cNvSpPr>
          <p:nvPr>
            <p:ph type="body" idx="1"/>
          </p:nvPr>
        </p:nvSpPr>
        <p:spPr>
          <a:xfrm>
            <a:off x="2041525" y="2930525"/>
            <a:ext cx="4794250" cy="2068513"/>
          </a:xfrm>
        </p:spPr>
        <p:txBody>
          <a:bodyPr/>
          <a:lstStyle/>
          <a:p>
            <a:pPr marL="609600" indent="-609600" eaLnBrk="1" hangingPunct="1">
              <a:lnSpc>
                <a:spcPct val="150000"/>
              </a:lnSpc>
              <a:buFont typeface="Monotype Sorts" pitchFamily="2" charset="2"/>
              <a:buNone/>
            </a:pPr>
            <a:r>
              <a:rPr lang="fa-IR" smtClean="0"/>
              <a:t>در انتخاب دوستان خود دقت کنید.</a:t>
            </a:r>
            <a:endParaRPr lang="en-US" smtClean="0"/>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algn="ctr" eaLnBrk="1" hangingPunct="1"/>
            <a:r>
              <a:rPr lang="fa-IR" sz="4000" smtClean="0"/>
              <a:t>من دیگر خود و دیگران را سرزنش نمی کنم!</a:t>
            </a:r>
            <a:endParaRPr lang="en-US" sz="4000" smtClean="0"/>
          </a:p>
        </p:txBody>
      </p:sp>
      <p:sp>
        <p:nvSpPr>
          <p:cNvPr id="4100" name="Rectangle 3"/>
          <p:cNvSpPr>
            <a:spLocks noGrp="1" noChangeArrowheads="1"/>
          </p:cNvSpPr>
          <p:nvPr>
            <p:ph type="body" sz="half" idx="1"/>
          </p:nvPr>
        </p:nvSpPr>
        <p:spPr>
          <a:xfrm>
            <a:off x="3835400" y="2762250"/>
            <a:ext cx="4889500" cy="3849688"/>
          </a:xfrm>
        </p:spPr>
        <p:txBody>
          <a:bodyPr/>
          <a:lstStyle/>
          <a:p>
            <a:pPr marL="533400" indent="-533400" eaLnBrk="1" hangingPunct="1"/>
            <a:r>
              <a:rPr lang="fa-IR" sz="2800" smtClean="0"/>
              <a:t>سرزنش کردن فقط باعث رنجش دیگران می شود.</a:t>
            </a:r>
          </a:p>
          <a:p>
            <a:pPr marL="533400" indent="-533400" eaLnBrk="1" hangingPunct="1"/>
            <a:r>
              <a:rPr lang="fa-IR" sz="2800" smtClean="0"/>
              <a:t>سرزنش کردن نوعی بی احترامی به دیگران است.</a:t>
            </a:r>
          </a:p>
          <a:p>
            <a:pPr marL="533400" indent="-533400" eaLnBrk="1" hangingPunct="1"/>
            <a:r>
              <a:rPr lang="fa-IR" sz="2800" smtClean="0"/>
              <a:t>ابتدا احساسات را کنترل و سپس به کار بپردازید.</a:t>
            </a:r>
            <a:endParaRPr lang="en-US" sz="2800" smtClean="0"/>
          </a:p>
          <a:p>
            <a:pPr marL="533400" indent="-533400" eaLnBrk="1" hangingPunct="1"/>
            <a:endParaRPr lang="en-US" sz="2800" smtClean="0"/>
          </a:p>
        </p:txBody>
      </p:sp>
      <p:graphicFrame>
        <p:nvGraphicFramePr>
          <p:cNvPr id="4098" name="Object 4"/>
          <p:cNvGraphicFramePr>
            <a:graphicFrameLocks noGrp="1" noChangeAspect="1"/>
          </p:cNvGraphicFramePr>
          <p:nvPr>
            <p:ph type="clipArt" sz="half" idx="2"/>
          </p:nvPr>
        </p:nvGraphicFramePr>
        <p:xfrm>
          <a:off x="422275" y="2978150"/>
          <a:ext cx="3584575" cy="2381250"/>
        </p:xfrm>
        <a:graphic>
          <a:graphicData uri="http://schemas.openxmlformats.org/presentationml/2006/ole">
            <p:oleObj spid="_x0000_s4114" name="Clip" r:id="rId3" imgW="4672061" imgH="3512897"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ctr" eaLnBrk="1" hangingPunct="1"/>
            <a:r>
              <a:rPr lang="fa-IR" smtClean="0">
                <a:latin typeface="Tahoma" pitchFamily="34" charset="0"/>
              </a:rPr>
              <a:t>هنگام عصبانیت چه کنیم؟</a:t>
            </a:r>
            <a:endParaRPr lang="en-US" smtClean="0">
              <a:latin typeface="Tahoma" pitchFamily="34" charset="0"/>
            </a:endParaRPr>
          </a:p>
        </p:txBody>
      </p:sp>
      <p:sp>
        <p:nvSpPr>
          <p:cNvPr id="5124" name="Rectangle 3"/>
          <p:cNvSpPr>
            <a:spLocks noGrp="1" noChangeArrowheads="1"/>
          </p:cNvSpPr>
          <p:nvPr>
            <p:ph type="body" sz="half" idx="2"/>
          </p:nvPr>
        </p:nvSpPr>
        <p:spPr>
          <a:xfrm>
            <a:off x="4676775" y="2551113"/>
            <a:ext cx="4033838" cy="3849687"/>
          </a:xfrm>
        </p:spPr>
        <p:txBody>
          <a:bodyPr/>
          <a:lstStyle/>
          <a:p>
            <a:pPr marL="533400" indent="-533400" eaLnBrk="1" hangingPunct="1">
              <a:lnSpc>
                <a:spcPct val="150000"/>
              </a:lnSpc>
              <a:buFont typeface="Monotype Sorts" pitchFamily="2" charset="2"/>
              <a:buAutoNum type="arabicPeriod"/>
            </a:pPr>
            <a:r>
              <a:rPr lang="fa-IR" sz="2800" smtClean="0"/>
              <a:t>آرامش خود را حفظ کنیم.</a:t>
            </a:r>
          </a:p>
          <a:p>
            <a:pPr marL="533400" indent="-533400" eaLnBrk="1" hangingPunct="1">
              <a:lnSpc>
                <a:spcPct val="150000"/>
              </a:lnSpc>
              <a:buFont typeface="Monotype Sorts" pitchFamily="2" charset="2"/>
              <a:buAutoNum type="arabicPeriod"/>
            </a:pPr>
            <a:r>
              <a:rPr lang="fa-IR" sz="2800" smtClean="0"/>
              <a:t>مسئله را مشخص نماییم.</a:t>
            </a:r>
          </a:p>
          <a:p>
            <a:pPr marL="533400" indent="-533400" eaLnBrk="1" hangingPunct="1">
              <a:lnSpc>
                <a:spcPct val="150000"/>
              </a:lnSpc>
              <a:buFont typeface="Monotype Sorts" pitchFamily="2" charset="2"/>
              <a:buAutoNum type="arabicPeriod"/>
            </a:pPr>
            <a:r>
              <a:rPr lang="fa-IR" sz="2800" smtClean="0"/>
              <a:t>راه حل های ممکن را بیابیم.</a:t>
            </a:r>
          </a:p>
          <a:p>
            <a:pPr marL="533400" indent="-533400" eaLnBrk="1" hangingPunct="1">
              <a:lnSpc>
                <a:spcPct val="150000"/>
              </a:lnSpc>
              <a:buFont typeface="Monotype Sorts" pitchFamily="2" charset="2"/>
              <a:buAutoNum type="arabicPeriod"/>
            </a:pPr>
            <a:r>
              <a:rPr lang="fa-IR" sz="2800" smtClean="0"/>
              <a:t>بهترین راه را انتخاب نماییم.</a:t>
            </a:r>
          </a:p>
        </p:txBody>
      </p:sp>
      <p:graphicFrame>
        <p:nvGraphicFramePr>
          <p:cNvPr id="5122" name="Object 4"/>
          <p:cNvGraphicFramePr>
            <a:graphicFrameLocks noGrp="1" noChangeAspect="1"/>
          </p:cNvGraphicFramePr>
          <p:nvPr>
            <p:ph type="clipArt" sz="half" idx="1"/>
          </p:nvPr>
        </p:nvGraphicFramePr>
        <p:xfrm>
          <a:off x="271463" y="3324225"/>
          <a:ext cx="3836987" cy="1727200"/>
        </p:xfrm>
        <a:graphic>
          <a:graphicData uri="http://schemas.openxmlformats.org/presentationml/2006/ole">
            <p:oleObj spid="_x0000_s5138" name="Clip" r:id="rId3" imgW="1812341" imgH="923544"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fa-IR" smtClean="0">
                <a:latin typeface="Tahoma" pitchFamily="34" charset="0"/>
              </a:rPr>
              <a:t>هنگام عصبانیت چه کنیم؟ </a:t>
            </a:r>
            <a:r>
              <a:rPr lang="fa-IR" sz="2400" smtClean="0">
                <a:latin typeface="Tahoma" pitchFamily="34" charset="0"/>
              </a:rPr>
              <a:t>(ادامه)</a:t>
            </a:r>
            <a:endParaRPr lang="en-US" sz="2400" smtClean="0">
              <a:latin typeface="Tahoma" pitchFamily="34" charset="0"/>
            </a:endParaRPr>
          </a:p>
        </p:txBody>
      </p:sp>
      <p:sp>
        <p:nvSpPr>
          <p:cNvPr id="52227" name="Rectangle 3"/>
          <p:cNvSpPr>
            <a:spLocks noGrp="1" noChangeArrowheads="1"/>
          </p:cNvSpPr>
          <p:nvPr>
            <p:ph type="body" sz="half" idx="2"/>
          </p:nvPr>
        </p:nvSpPr>
        <p:spPr>
          <a:xfrm>
            <a:off x="1481138" y="2316163"/>
            <a:ext cx="7285037" cy="4300537"/>
          </a:xfrm>
        </p:spPr>
        <p:txBody>
          <a:bodyPr/>
          <a:lstStyle/>
          <a:p>
            <a:pPr marL="533400" indent="-533400" eaLnBrk="1" hangingPunct="1">
              <a:lnSpc>
                <a:spcPct val="150000"/>
              </a:lnSpc>
              <a:buFont typeface="Monotype Sorts" pitchFamily="2" charset="2"/>
              <a:buAutoNum type="arabicPeriod" startAt="5"/>
            </a:pPr>
            <a:r>
              <a:rPr lang="fa-IR" sz="2800" smtClean="0"/>
              <a:t>راه انتخاب شده را اجرا نماییم.</a:t>
            </a:r>
          </a:p>
          <a:p>
            <a:pPr marL="533400" indent="-533400" eaLnBrk="1" hangingPunct="1">
              <a:lnSpc>
                <a:spcPct val="150000"/>
              </a:lnSpc>
              <a:buFont typeface="Monotype Sorts" pitchFamily="2" charset="2"/>
              <a:buAutoNum type="arabicPeriod" startAt="5"/>
            </a:pPr>
            <a:r>
              <a:rPr lang="fa-IR" sz="2800" smtClean="0"/>
              <a:t>آن را ارزیابی کنیم.</a:t>
            </a:r>
          </a:p>
          <a:p>
            <a:pPr marL="533400" indent="-533400" eaLnBrk="1" hangingPunct="1">
              <a:lnSpc>
                <a:spcPct val="150000"/>
              </a:lnSpc>
              <a:buFont typeface="Monotype Sorts" pitchFamily="2" charset="2"/>
              <a:buAutoNum type="arabicPeriod" startAt="5"/>
            </a:pPr>
            <a:r>
              <a:rPr lang="fa-IR" sz="2800" smtClean="0"/>
              <a:t>در صورت نیاز تغییرات لازم را اعمال نماییم.</a:t>
            </a:r>
            <a:endParaRPr lang="en-US" sz="2800" smtClean="0"/>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4000" y="965200"/>
            <a:ext cx="8607425" cy="1143000"/>
          </a:xfrm>
        </p:spPr>
        <p:txBody>
          <a:bodyPr/>
          <a:lstStyle/>
          <a:p>
            <a:pPr algn="ctr" eaLnBrk="1" hangingPunct="1"/>
            <a:r>
              <a:rPr lang="fa-IR" smtClean="0"/>
              <a:t>خلاصه</a:t>
            </a:r>
            <a:endParaRPr lang="en-US" smtClean="0"/>
          </a:p>
        </p:txBody>
      </p:sp>
      <p:sp>
        <p:nvSpPr>
          <p:cNvPr id="53251" name="Rectangle 3"/>
          <p:cNvSpPr>
            <a:spLocks noGrp="1" noChangeArrowheads="1"/>
          </p:cNvSpPr>
          <p:nvPr>
            <p:ph type="body" idx="1"/>
          </p:nvPr>
        </p:nvSpPr>
        <p:spPr/>
        <p:txBody>
          <a:bodyPr/>
          <a:lstStyle/>
          <a:p>
            <a:pPr eaLnBrk="1" hangingPunct="1">
              <a:lnSpc>
                <a:spcPct val="135000"/>
              </a:lnSpc>
            </a:pPr>
            <a:r>
              <a:rPr lang="fa-IR" smtClean="0"/>
              <a:t>در جهت کاهش استرس گام برداریم.</a:t>
            </a:r>
          </a:p>
          <a:p>
            <a:pPr eaLnBrk="1" hangingPunct="1">
              <a:lnSpc>
                <a:spcPct val="135000"/>
              </a:lnSpc>
            </a:pPr>
            <a:r>
              <a:rPr lang="fa-IR" smtClean="0"/>
              <a:t>پیش از هر عمل فکر کنیم.</a:t>
            </a:r>
          </a:p>
          <a:p>
            <a:pPr eaLnBrk="1" hangingPunct="1">
              <a:lnSpc>
                <a:spcPct val="135000"/>
              </a:lnSpc>
            </a:pPr>
            <a:r>
              <a:rPr lang="fa-IR" smtClean="0"/>
              <a:t>تفکرات منفی خود را تعدیل دهیم.</a:t>
            </a:r>
          </a:p>
          <a:p>
            <a:pPr eaLnBrk="1" hangingPunct="1">
              <a:lnSpc>
                <a:spcPct val="135000"/>
              </a:lnSpc>
            </a:pPr>
            <a:r>
              <a:rPr lang="fa-IR" smtClean="0"/>
              <a:t>مهارت های کنترل خشم را تمرین کنیم.</a:t>
            </a:r>
          </a:p>
          <a:p>
            <a:pPr eaLnBrk="1" hangingPunct="1">
              <a:lnSpc>
                <a:spcPct val="135000"/>
              </a:lnSpc>
            </a:pPr>
            <a:r>
              <a:rPr lang="fa-IR" smtClean="0"/>
              <a:t>آگاه باشیم که ما قادر به کنترل خشم خود هستیم!</a:t>
            </a:r>
            <a:endParaRPr lang="en-US" smtClean="0"/>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1"/>
          <p:cNvSpPr>
            <a:spLocks noGrp="1"/>
          </p:cNvSpPr>
          <p:nvPr>
            <p:ph type="ftr" sz="quarter" idx="4294967295"/>
          </p:nvPr>
        </p:nvSpPr>
        <p:spPr bwMode="auto">
          <a:xfrm>
            <a:off x="457200" y="6356350"/>
            <a:ext cx="2133600" cy="365125"/>
          </a:xfrm>
          <a:prstGeom prst="rect">
            <a:avLst/>
          </a:prstGeom>
          <a:noFill/>
          <a:ln>
            <a:miter lim="800000"/>
            <a:headEnd/>
            <a:tailEnd/>
          </a:ln>
        </p:spPr>
        <p:txBody>
          <a:bodyPr/>
          <a:lstStyle/>
          <a:p>
            <a:endParaRPr lang="fa-IR"/>
          </a:p>
        </p:txBody>
      </p:sp>
      <p:pic>
        <p:nvPicPr>
          <p:cNvPr id="54275" name="Picture 2" descr="00A4939B"/>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1377950" y="1341438"/>
            <a:ext cx="6400800" cy="830262"/>
          </a:xfrm>
          <a:prstGeom prst="rect">
            <a:avLst/>
          </a:prstGeom>
          <a:noFill/>
          <a:ln w="9525">
            <a:noFill/>
            <a:miter lim="800000"/>
            <a:headEnd/>
            <a:tailEnd/>
          </a:ln>
        </p:spPr>
        <p:txBody>
          <a:bodyPr>
            <a:spAutoFit/>
          </a:bodyPr>
          <a:lstStyle/>
          <a:p>
            <a:pPr algn="ctr" rtl="1"/>
            <a:r>
              <a:rPr lang="ar-SA" sz="2400" b="1" dirty="0">
                <a:cs typeface="Titr" pitchFamily="2" charset="-78"/>
              </a:rPr>
              <a:t>  </a:t>
            </a:r>
            <a:endParaRPr lang="fa-IR" sz="2400" b="1" dirty="0">
              <a:cs typeface="Titr" pitchFamily="2" charset="-78"/>
            </a:endParaRPr>
          </a:p>
          <a:p>
            <a:pPr algn="ctr" rtl="1"/>
            <a:r>
              <a:rPr lang="ar-SA" sz="2400" b="1" dirty="0">
                <a:cs typeface="Titr" pitchFamily="2" charset="-78"/>
              </a:rPr>
              <a:t>  </a:t>
            </a:r>
            <a:r>
              <a:rPr lang="fa-IR" sz="2400" b="1" dirty="0">
                <a:solidFill>
                  <a:schemeClr val="bg1"/>
                </a:solidFill>
                <a:cs typeface="Titr" pitchFamily="2" charset="-78"/>
              </a:rPr>
              <a:t>آسمانی و شادکام باشید </a:t>
            </a:r>
            <a:endParaRPr lang="en-US" sz="2400" dirty="0">
              <a:solidFill>
                <a:schemeClr val="bg1"/>
              </a:solidFill>
              <a:cs typeface="Titr" pitchFamily="2" charset="-78"/>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body" idx="1"/>
          </p:nvPr>
        </p:nvSpPr>
        <p:spPr>
          <a:xfrm>
            <a:off x="457200" y="0"/>
            <a:ext cx="8512175" cy="6858000"/>
          </a:xfrm>
        </p:spPr>
        <p:txBody>
          <a:bodyPr/>
          <a:lstStyle/>
          <a:p>
            <a:pPr eaLnBrk="1" hangingPunct="1">
              <a:buFont typeface="Arial" pitchFamily="34" charset="0"/>
              <a:buNone/>
              <a:defRPr/>
            </a:pPr>
            <a:endParaRPr lang="fa-IR" dirty="0" smtClean="0"/>
          </a:p>
          <a:p>
            <a:pPr eaLnBrk="1" hangingPunct="1">
              <a:buFont typeface="Arial" pitchFamily="34" charset="0"/>
              <a:buNone/>
              <a:defRPr/>
            </a:pPr>
            <a:endParaRPr lang="fa-IR" dirty="0" smtClean="0"/>
          </a:p>
          <a:p>
            <a:pPr algn="just" eaLnBrk="1" hangingPunct="1">
              <a:buFont typeface="Wingdings" pitchFamily="2" charset="2"/>
              <a:buNone/>
              <a:defRPr/>
            </a:pPr>
            <a:r>
              <a:rPr lang="fa-IR" dirty="0" smtClean="0">
                <a:effectLst>
                  <a:outerShdw blurRad="38100" dist="38100" dir="2700000" algn="tl">
                    <a:srgbClr val="000000">
                      <a:alpha val="43137"/>
                    </a:srgbClr>
                  </a:outerShdw>
                </a:effectLst>
              </a:rPr>
              <a:t>   گرچه همه افراد خشمگین می شوند اما برخی بیشتر از بقیه خشمگین می شوند که این هم علت های خاصی دارد. زیاد خشمگین شدن برای سلامتی بدن و روان مضر است. از طرفی برخی افراد خشمگین ممکن است خشم خود را فرو دهند که این کار به سلامتی آنان صدمه می زند و یا خشم خود را روی دیگران خالی می کنند که این کار پرخاشگری نامیده می شود و به رابطه فرد با دیگران آسیب می زند.</a:t>
            </a:r>
          </a:p>
          <a:p>
            <a:pPr eaLnBrk="1" hangingPunct="1">
              <a:buFont typeface="Arial" pitchFamily="34" charset="0"/>
              <a:buNone/>
              <a:defRPr/>
            </a:pPr>
            <a:endParaRPr lang="fa-IR" dirty="0" smtClean="0"/>
          </a:p>
        </p:txBody>
      </p:sp>
      <p:pic>
        <p:nvPicPr>
          <p:cNvPr id="14339" name="Picture 3" descr="AG00316_"/>
          <p:cNvPicPr>
            <a:picLocks noChangeAspect="1" noChangeArrowheads="1" noCrop="1"/>
          </p:cNvPicPr>
          <p:nvPr/>
        </p:nvPicPr>
        <p:blipFill>
          <a:blip r:embed="rId2"/>
          <a:srcRect/>
          <a:stretch>
            <a:fillRect/>
          </a:stretch>
        </p:blipFill>
        <p:spPr bwMode="auto">
          <a:xfrm>
            <a:off x="611188" y="3789363"/>
            <a:ext cx="1558925" cy="25034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E07017_"/>
          <p:cNvPicPr>
            <a:picLocks noChangeAspect="1" noChangeArrowheads="1"/>
          </p:cNvPicPr>
          <p:nvPr/>
        </p:nvPicPr>
        <p:blipFill>
          <a:blip r:embed="rId3"/>
          <a:srcRect/>
          <a:stretch>
            <a:fillRect/>
          </a:stretch>
        </p:blipFill>
        <p:spPr bwMode="auto">
          <a:xfrm>
            <a:off x="6705600" y="649288"/>
            <a:ext cx="2438400" cy="2505075"/>
          </a:xfrm>
          <a:prstGeom prst="rect">
            <a:avLst/>
          </a:prstGeom>
          <a:noFill/>
          <a:ln w="9525">
            <a:noFill/>
            <a:miter lim="800000"/>
            <a:headEnd/>
            <a:tailEnd/>
          </a:ln>
        </p:spPr>
      </p:pic>
      <p:sp>
        <p:nvSpPr>
          <p:cNvPr id="7" name="Rectangle 6"/>
          <p:cNvSpPr/>
          <p:nvPr/>
        </p:nvSpPr>
        <p:spPr>
          <a:xfrm>
            <a:off x="421368" y="3343956"/>
            <a:ext cx="8301038" cy="1815882"/>
          </a:xfrm>
          <a:prstGeom prst="rect">
            <a:avLst/>
          </a:prstGeom>
        </p:spPr>
        <p:txBody>
          <a:bodyPr>
            <a:spAutoFit/>
          </a:bodyPr>
          <a:lstStyle/>
          <a:p>
            <a:pPr algn="r">
              <a:defRPr/>
            </a:pPr>
            <a:r>
              <a:rPr lang="fa-IR" sz="2800" dirty="0">
                <a:effectLst>
                  <a:outerShdw blurRad="38100" dist="38100" dir="2700000" algn="tl">
                    <a:srgbClr val="000000">
                      <a:alpha val="43137"/>
                    </a:srgbClr>
                  </a:outerShdw>
                </a:effectLst>
                <a:latin typeface="Arial" pitchFamily="34" charset="0"/>
                <a:cs typeface="+mn-cs"/>
              </a:rPr>
              <a:t>پرخاشگری با خشم فرق دارد. خشم یک احساس است اما پرخاشگری یک رفتار است. احساس خشم یک فرد ممکن است برای دیگران قابل مشاهده نباشد اما رفتار پرخاشگرانه برای دیگران قابل مشاهده است. پس اگر خشم در رفتار نشان داده شود، پرخاشگری نامیده می شود.</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Rot="1" noChangeArrowheads="1"/>
          </p:cNvSpPr>
          <p:nvPr>
            <p:ph type="body" idx="1"/>
          </p:nvPr>
        </p:nvSpPr>
        <p:spPr>
          <a:xfrm>
            <a:off x="174625" y="1001713"/>
            <a:ext cx="8464550" cy="4092575"/>
          </a:xfrm>
        </p:spPr>
        <p:txBody>
          <a:bodyPr/>
          <a:lstStyle/>
          <a:p>
            <a:pPr algn="just">
              <a:defRPr/>
            </a:pPr>
            <a:r>
              <a:rPr lang="fa-IR" b="1" dirty="0" smtClean="0">
                <a:solidFill>
                  <a:srgbClr val="FF0101"/>
                </a:solidFill>
                <a:effectLst>
                  <a:outerShdw blurRad="38100" dist="38100" dir="2700000" algn="tl">
                    <a:srgbClr val="C0C0C0"/>
                  </a:outerShdw>
                </a:effectLst>
                <a:cs typeface="B Titr" pitchFamily="2" charset="-78"/>
              </a:rPr>
              <a:t>انواع پرخاشگری :</a:t>
            </a:r>
          </a:p>
          <a:p>
            <a:pPr algn="just">
              <a:defRPr/>
            </a:pPr>
            <a:r>
              <a:rPr lang="fa-IR" sz="2000" dirty="0" smtClean="0">
                <a:effectLst>
                  <a:outerShdw blurRad="38100" dist="38100" dir="2700000" algn="tl">
                    <a:srgbClr val="C0C0C0"/>
                  </a:outerShdw>
                </a:effectLst>
              </a:rPr>
              <a:t>حتماً دیده اید برخی از افراد وقتی خشمگین می شوند، غر می زنند، توهین می کنند، جیغ و داد می کشند، سرو صدا راه می اندازند. عده ای دیگر وقتی عصبانی می شوند، چیزی را پرتاب می کنند، یا آنرا می شکنند، بچه های خود را کتک می زنند و حتی ممکن است خودشان را هم کتک بزنند. برخی از آقایان وقتی عصبانی می شوند درب اتاق را به هم می کوبند، خانم ها هنگام عصبانیت غرولند می کنند، غذا درست نمی کنند، لجبازی و قهر می کنند.</a:t>
            </a:r>
          </a:p>
          <a:p>
            <a:pPr algn="just">
              <a:defRPr/>
            </a:pPr>
            <a:r>
              <a:rPr lang="fa-IR" sz="2000" dirty="0" smtClean="0">
                <a:effectLst>
                  <a:outerShdw blurRad="38100" dist="38100" dir="2700000" algn="tl">
                    <a:srgbClr val="C0C0C0"/>
                  </a:outerShdw>
                </a:effectLst>
              </a:rPr>
              <a:t>پس افراد به روشهای مختلفی خشم خود را نشان می دهند. این روشها ممکن است سالم باشند یا نباشند. </a:t>
            </a:r>
          </a:p>
          <a:p>
            <a:pPr algn="just">
              <a:defRPr/>
            </a:pPr>
            <a:r>
              <a:rPr lang="fa-IR" sz="2000" dirty="0" smtClean="0">
                <a:effectLst>
                  <a:outerShdw blurRad="38100" dist="38100" dir="2700000" algn="tl">
                    <a:srgbClr val="C0C0C0"/>
                  </a:outerShdw>
                </a:effectLst>
              </a:rPr>
              <a:t>شما وقتی عصبانی می شوید چکار می کنید؟ قهر می کنید؟ گله و شکایت می کنید؟ فریاد می زنید یا کتک می زنید ؟ </a:t>
            </a:r>
            <a:endParaRPr lang="fa-IR" sz="2000" dirty="0" smtClean="0"/>
          </a:p>
        </p:txBody>
      </p:sp>
      <p:pic>
        <p:nvPicPr>
          <p:cNvPr id="2" name="Picture 4" descr="j0283873"/>
          <p:cNvPicPr>
            <a:picLocks noChangeAspect="1" noChangeArrowheads="1" noCrop="1"/>
          </p:cNvPicPr>
          <p:nvPr/>
        </p:nvPicPr>
        <p:blipFill>
          <a:blip r:embed="rId2"/>
          <a:srcRect/>
          <a:stretch>
            <a:fillRect/>
          </a:stretch>
        </p:blipFill>
        <p:spPr bwMode="auto">
          <a:xfrm>
            <a:off x="611188" y="4365625"/>
            <a:ext cx="2232025" cy="18843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654175" y="1014413"/>
          <a:ext cx="3711575" cy="1325562"/>
        </p:xfrm>
        <a:graphic>
          <a:graphicData uri="http://schemas.openxmlformats.org/presentationml/2006/ole">
            <p:oleObj spid="_x0000_s1042" name="Clip" r:id="rId4" imgW="4849368" imgH="2417064" progId="">
              <p:embed/>
            </p:oleObj>
          </a:graphicData>
        </a:graphic>
      </p:graphicFrame>
      <p:sp>
        <p:nvSpPr>
          <p:cNvPr id="5" name="Rectangle 4"/>
          <p:cNvSpPr/>
          <p:nvPr/>
        </p:nvSpPr>
        <p:spPr>
          <a:xfrm>
            <a:off x="393700" y="2147888"/>
            <a:ext cx="8447088" cy="4708981"/>
          </a:xfrm>
          <a:prstGeom prst="rect">
            <a:avLst/>
          </a:prstGeom>
        </p:spPr>
        <p:txBody>
          <a:bodyPr>
            <a:spAutoFit/>
          </a:bodyPr>
          <a:lstStyle/>
          <a:p>
            <a:pPr algn="just" rtl="1">
              <a:defRPr/>
            </a:pPr>
            <a:r>
              <a:rPr lang="fa-IR" b="1" dirty="0">
                <a:solidFill>
                  <a:srgbClr val="FF0101"/>
                </a:solidFill>
                <a:effectLst>
                  <a:outerShdw blurRad="38100" dist="38100" dir="2700000" algn="tl">
                    <a:srgbClr val="C0C0C0"/>
                  </a:outerShdw>
                </a:effectLst>
                <a:latin typeface="Arial" pitchFamily="34" charset="0"/>
                <a:cs typeface="Titr" pitchFamily="2" charset="-78"/>
              </a:rPr>
              <a:t>چه عواملی باعث بروز خشم می شوند:</a:t>
            </a:r>
          </a:p>
          <a:p>
            <a:pPr algn="just" rtl="1">
              <a:defRPr/>
            </a:pPr>
            <a:r>
              <a:rPr lang="fa-IR" sz="2400" dirty="0">
                <a:effectLst>
                  <a:outerShdw blurRad="38100" dist="38100" dir="2700000" algn="tl">
                    <a:srgbClr val="C0C0C0"/>
                  </a:outerShdw>
                </a:effectLst>
                <a:latin typeface="Arial" pitchFamily="34" charset="0"/>
                <a:cs typeface="B Nazanin" pitchFamily="2" charset="-78"/>
              </a:rPr>
              <a:t>عوامل زیادی وجود دارند که می توانند ما را خشمگین کنند. با توجه به این که انسان ها با یکدیگر تفاوت دارند، عواملی که باعث خشم و عصبانیت آنها می شوند، با هم فرق می کنند. اما همه آن عوامل را می توان در دو دسته جای داد. - عوامل بیرونی : عواملی هستند که در محیط زندگی ما اتفاق می افتند مانند : دیر کردن همسر ، معطل شدن در اتاق انتظار، تحت فشار قرار گرفتن در اتوبوس شلوغ و ...</a:t>
            </a:r>
          </a:p>
          <a:p>
            <a:pPr algn="just" rtl="1">
              <a:defRPr/>
            </a:pPr>
            <a:r>
              <a:rPr lang="fa-IR" sz="2400" dirty="0">
                <a:effectLst>
                  <a:outerShdw blurRad="38100" dist="38100" dir="2700000" algn="tl">
                    <a:srgbClr val="C0C0C0"/>
                  </a:outerShdw>
                </a:effectLst>
                <a:latin typeface="Arial" pitchFamily="34" charset="0"/>
                <a:cs typeface="B Nazanin" pitchFamily="2" charset="-78"/>
              </a:rPr>
              <a:t>2- عوامل درونی : عواملی که در درون خودتان هستند :</a:t>
            </a:r>
          </a:p>
          <a:p>
            <a:pPr algn="just" rtl="1">
              <a:defRPr/>
            </a:pPr>
            <a:r>
              <a:rPr lang="fa-IR" sz="2400" b="1" dirty="0">
                <a:solidFill>
                  <a:srgbClr val="FF0000"/>
                </a:solidFill>
                <a:effectLst>
                  <a:outerShdw blurRad="38100" dist="38100" dir="2700000" algn="tl">
                    <a:srgbClr val="C0C0C0"/>
                  </a:outerShdw>
                </a:effectLst>
                <a:latin typeface="Arial" pitchFamily="34" charset="0"/>
                <a:cs typeface="B Nazanin" pitchFamily="2" charset="-78"/>
              </a:rPr>
              <a:t>1-2- تجربه هایی که در زندگیتان داشته اید. </a:t>
            </a:r>
            <a:r>
              <a:rPr lang="fa-IR" sz="2400" dirty="0">
                <a:effectLst>
                  <a:outerShdw blurRad="38100" dist="38100" dir="2700000" algn="tl">
                    <a:srgbClr val="C0C0C0"/>
                  </a:outerShdw>
                </a:effectLst>
                <a:latin typeface="Arial" pitchFamily="34" charset="0"/>
                <a:cs typeface="B Nazanin" pitchFamily="2" charset="-78"/>
              </a:rPr>
              <a:t>مانند اینکه شاهد پرخاشگری نزدیکان خود به خاطر یک مسئله خاص بوده اید و یاد گرفته اید که خودتان هم در برابر آن مسئله خاص همان رفتارها و واکنش ها را نشان دهید. همسر، همسایه، پدر، فروشنده ، رئیس ، آموزگار یا هنرپیشه فیلم ها و... شما با مشاهده رفتارها آنها این رفتار را یاد گرفته اید. يعني پرخاشگري از طريق يادگيري مشاهده اي  </a:t>
            </a:r>
          </a:p>
          <a:p>
            <a:pPr algn="just" rtl="1">
              <a:defRPr/>
            </a:pPr>
            <a:endParaRPr lang="fa-IR" b="1" dirty="0">
              <a:effectLst>
                <a:outerShdw blurRad="38100" dist="38100" dir="2700000" algn="tl">
                  <a:srgbClr val="C0C0C0"/>
                </a:outerShdw>
              </a:effectLst>
              <a:latin typeface="Arial" pitchFamily="34" charset="0"/>
              <a:cs typeface="B Nazanin" pitchFamily="2" charset="-78"/>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1306513"/>
            <a:ext cx="8562975" cy="5047536"/>
          </a:xfrm>
          <a:prstGeom prst="rect">
            <a:avLst/>
          </a:prstGeom>
        </p:spPr>
        <p:txBody>
          <a:bodyPr>
            <a:spAutoFit/>
          </a:bodyPr>
          <a:lstStyle/>
          <a:p>
            <a:pPr algn="r">
              <a:defRPr/>
            </a:pPr>
            <a:r>
              <a:rPr lang="fa-IR" sz="2400" b="1" dirty="0">
                <a:solidFill>
                  <a:srgbClr val="FF0101"/>
                </a:solidFill>
                <a:effectLst>
                  <a:outerShdw blurRad="38100" dist="38100" dir="2700000" algn="tl">
                    <a:srgbClr val="C0C0C0"/>
                  </a:outerShdw>
                </a:effectLst>
                <a:latin typeface="Arial" pitchFamily="34" charset="0"/>
                <a:cs typeface="Titr" pitchFamily="2" charset="-78"/>
              </a:rPr>
              <a:t>2-2- افکاری که در آن لحظه از ذهن ما می گذرد:</a:t>
            </a:r>
          </a:p>
          <a:p>
            <a:pPr algn="r">
              <a:defRPr/>
            </a:pPr>
            <a:r>
              <a:rPr lang="fa-IR" sz="3200" b="1" dirty="0">
                <a:effectLst>
                  <a:outerShdw blurRad="38100" dist="38100" dir="2700000" algn="tl">
                    <a:srgbClr val="C0C0C0"/>
                  </a:outerShdw>
                </a:effectLst>
                <a:latin typeface="Arial" pitchFamily="34" charset="0"/>
                <a:cs typeface="+mj-cs"/>
              </a:rPr>
              <a:t>افکاری که در لحظه خشم و عصبانیت به ذهن ما می آیند، عموماً منفی هستند مانند :</a:t>
            </a:r>
          </a:p>
          <a:p>
            <a:pPr algn="r">
              <a:defRPr/>
            </a:pPr>
            <a:r>
              <a:rPr lang="fa-IR" sz="3200" b="1" dirty="0">
                <a:effectLst>
                  <a:outerShdw blurRad="38100" dist="38100" dir="2700000" algn="tl">
                    <a:srgbClr val="C0C0C0"/>
                  </a:outerShdw>
                </a:effectLst>
                <a:latin typeface="Arial" pitchFamily="34" charset="0"/>
                <a:cs typeface="+mj-cs"/>
              </a:rPr>
              <a:t>اگر جوابش را ندهم فکر می کند که من از او ترسیده ام.</a:t>
            </a:r>
          </a:p>
          <a:p>
            <a:pPr algn="r">
              <a:defRPr/>
            </a:pPr>
            <a:r>
              <a:rPr lang="fa-IR" sz="3200" b="1" dirty="0">
                <a:effectLst>
                  <a:outerShdw blurRad="38100" dist="38100" dir="2700000" algn="tl">
                    <a:srgbClr val="C0C0C0"/>
                  </a:outerShdw>
                </a:effectLst>
                <a:latin typeface="Arial" pitchFamily="34" charset="0"/>
                <a:cs typeface="+mj-cs"/>
              </a:rPr>
              <a:t> اگر سکوت کنم  از نظر او به معنای این است که کم آورده  ام.</a:t>
            </a:r>
          </a:p>
          <a:p>
            <a:pPr algn="r">
              <a:defRPr/>
            </a:pPr>
            <a:r>
              <a:rPr lang="fa-IR" sz="3200" b="1" dirty="0">
                <a:effectLst>
                  <a:outerShdw blurRad="38100" dist="38100" dir="2700000" algn="tl">
                    <a:srgbClr val="C0C0C0"/>
                  </a:outerShdw>
                </a:effectLst>
                <a:latin typeface="Arial" pitchFamily="34" charset="0"/>
                <a:cs typeface="+mj-cs"/>
              </a:rPr>
              <a:t> با این کار مرا تحقیر کرد، خراب کرد، داغونم کرد.</a:t>
            </a:r>
          </a:p>
          <a:p>
            <a:pPr algn="r">
              <a:defRPr/>
            </a:pPr>
            <a:r>
              <a:rPr lang="fa-IR" sz="3200" b="1" dirty="0">
                <a:effectLst>
                  <a:outerShdw blurRad="38100" dist="38100" dir="2700000" algn="tl">
                    <a:srgbClr val="C0C0C0"/>
                  </a:outerShdw>
                </a:effectLst>
                <a:latin typeface="Arial" pitchFamily="34" charset="0"/>
                <a:cs typeface="+mj-cs"/>
              </a:rPr>
              <a:t> همین حالا اگر جواب اش را  ندهم آدم نمیشه، پررو می شه، ادب نمی شه و ...</a:t>
            </a:r>
          </a:p>
          <a:p>
            <a:pPr algn="r">
              <a:defRPr/>
            </a:pPr>
            <a:r>
              <a:rPr lang="fa-IR" sz="3200" b="1" dirty="0">
                <a:effectLst>
                  <a:outerShdw blurRad="38100" dist="38100" dir="2700000" algn="tl">
                    <a:srgbClr val="C0C0C0"/>
                  </a:outerShdw>
                </a:effectLst>
                <a:latin typeface="Arial" pitchFamily="34" charset="0"/>
                <a:cs typeface="+mn-cs"/>
              </a:rPr>
              <a:t> و این فکر که اگر فریاد بکشم می ترسد و جا می زند.</a:t>
            </a:r>
          </a:p>
          <a:p>
            <a:pPr algn="r" rtl="1">
              <a:defRPr/>
            </a:pPr>
            <a:endParaRPr lang="fa-IR" sz="2400" dirty="0">
              <a:effectLst>
                <a:outerShdw blurRad="38100" dist="38100" dir="2700000" algn="tl">
                  <a:srgbClr val="C0C0C0"/>
                </a:outerShdw>
              </a:effectLst>
              <a:latin typeface="Arial" pitchFamily="34" charset="0"/>
              <a:cs typeface="2 Nazanin"/>
            </a:endParaRPr>
          </a:p>
          <a:p>
            <a:pPr algn="just" rtl="1">
              <a:defRPr/>
            </a:pPr>
            <a:endParaRPr lang="fa-IR" b="1" dirty="0">
              <a:effectLst>
                <a:outerShdw blurRad="38100" dist="38100" dir="2700000" algn="tl">
                  <a:srgbClr val="C0C0C0"/>
                </a:outerShdw>
              </a:effectLst>
              <a:latin typeface="Arial" pitchFamily="34" charset="0"/>
              <a:cs typeface="2 Nazanin"/>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LIN4LTD_template">
  <a:themeElements>
    <a:clrScheme name="LIN4LTD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N4LTD_template">
      <a:majorFont>
        <a:latin typeface="Arial"/>
        <a:ea typeface=""/>
        <a:cs typeface="B Nazanin"/>
      </a:majorFont>
      <a:minorFont>
        <a:latin typeface="Arial"/>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IN4LTD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N4LTD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N4LTD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N4LTD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N4LTD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N4LTD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N4LTD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N4LTD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N4LTD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N4LTD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N4LTD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N4LTD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TotalTime>
  <Words>2883</Words>
  <Application>Microsoft Office PowerPoint</Application>
  <PresentationFormat>On-screen Show (4:3)</PresentationFormat>
  <Paragraphs>253</Paragraphs>
  <Slides>49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LIN4LTD_template</vt:lpstr>
      <vt:lpstr>Clip</vt:lpstr>
      <vt:lpstr>Slide 1</vt:lpstr>
      <vt:lpstr>  مهارت كنترل خشم</vt:lpstr>
      <vt:lpstr>شما در کدام یک از سطوح خشم به سر می برید؟</vt:lpstr>
      <vt:lpstr>خشم</vt:lpstr>
      <vt:lpstr>Slide 5</vt:lpstr>
      <vt:lpstr>Slide 6</vt:lpstr>
      <vt:lpstr>Slide 7</vt:lpstr>
      <vt:lpstr>Slide 8</vt:lpstr>
      <vt:lpstr>Slide 9</vt:lpstr>
      <vt:lpstr>Slide 10</vt:lpstr>
      <vt:lpstr>Slide 11</vt:lpstr>
      <vt:lpstr>Slide 12</vt:lpstr>
      <vt:lpstr>عوامل محيطي</vt:lpstr>
      <vt:lpstr>عوامل هيجاني</vt:lpstr>
      <vt:lpstr>عوامل جسماني</vt:lpstr>
      <vt:lpstr>عوامل فرهنگي</vt:lpstr>
      <vt:lpstr>نگرش وتفكر فرد</vt:lpstr>
      <vt:lpstr>Slide 18</vt:lpstr>
      <vt:lpstr>Slide 19</vt:lpstr>
      <vt:lpstr>Slide 20</vt:lpstr>
      <vt:lpstr>Slide 21</vt:lpstr>
      <vt:lpstr>در نگاه اول به نظر مي رسد كه در مواجهه با موقعيتهاي خشم برانگيز ، دو راه حل بيشتر نداريم:</vt:lpstr>
      <vt:lpstr>به نظر شما به دل ريختن عصبانيت روش درستي است ؟</vt:lpstr>
      <vt:lpstr>Slide 24</vt:lpstr>
      <vt:lpstr>نشانه های جسمانی خشم</vt:lpstr>
      <vt:lpstr>نشانه های جسمانی خشم (ادامه)</vt:lpstr>
      <vt:lpstr>Slide 27</vt:lpstr>
      <vt:lpstr>از خود بپرسید:</vt:lpstr>
      <vt:lpstr>لطفا به سوالات زيرفكركنيد:</vt:lpstr>
      <vt:lpstr>روش های بروز پرخاشگری</vt:lpstr>
      <vt:lpstr>روش های بروز پرخاشگری (ادامه)</vt:lpstr>
      <vt:lpstr>پیامدهای خشم و خشونت</vt:lpstr>
      <vt:lpstr>احساسات محرک خشم</vt:lpstr>
      <vt:lpstr>رفتارهای مخرب</vt:lpstr>
      <vt:lpstr>رفتارهای مخرب</vt:lpstr>
      <vt:lpstr>مهارتهای مورد نیاز در مقابله با خشم</vt:lpstr>
      <vt:lpstr>A,B,C of Anger Control</vt:lpstr>
      <vt:lpstr>D, E, F of Anger Control</vt:lpstr>
      <vt:lpstr>راه هایی برای حفظ آرامش</vt:lpstr>
      <vt:lpstr>راه هایی برای حفظ آرامش (ادامه)</vt:lpstr>
      <vt:lpstr>راه هایی برای حفظ آرامش (ادامه)</vt:lpstr>
      <vt:lpstr>راه هایی برای حفظ آرامش (ادامه)</vt:lpstr>
      <vt:lpstr>راه هایی برای حفظ آرامش (ادامه)</vt:lpstr>
      <vt:lpstr>راه هایی برای حفظ آرامش (ادامه)</vt:lpstr>
      <vt:lpstr>من دیگر خود و دیگران را سرزنش نمی کنم!</vt:lpstr>
      <vt:lpstr>هنگام عصبانیت چه کنیم؟</vt:lpstr>
      <vt:lpstr>هنگام عصبانیت چه کنیم؟ (ادامه)</vt:lpstr>
      <vt:lpstr>خلاصه</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kazemi</cp:lastModifiedBy>
  <cp:revision>217</cp:revision>
  <cp:lastPrinted>1601-01-01T00:00:00Z</cp:lastPrinted>
  <dcterms:created xsi:type="dcterms:W3CDTF">1601-01-01T00:00:00Z</dcterms:created>
  <dcterms:modified xsi:type="dcterms:W3CDTF">2016-11-16T13:09:51Z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