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98" r:id="rId1"/>
  </p:sldMasterIdLst>
  <p:notesMasterIdLst>
    <p:notesMasterId r:id="rId60"/>
  </p:notesMasterIdLst>
  <p:sldIdLst>
    <p:sldId id="265" r:id="rId2"/>
    <p:sldId id="261" r:id="rId3"/>
    <p:sldId id="449" r:id="rId4"/>
    <p:sldId id="262" r:id="rId5"/>
    <p:sldId id="439" r:id="rId6"/>
    <p:sldId id="440" r:id="rId7"/>
    <p:sldId id="441" r:id="rId8"/>
    <p:sldId id="442" r:id="rId9"/>
    <p:sldId id="443" r:id="rId10"/>
    <p:sldId id="444" r:id="rId11"/>
    <p:sldId id="446" r:id="rId12"/>
    <p:sldId id="447" r:id="rId13"/>
    <p:sldId id="448" r:id="rId14"/>
    <p:sldId id="387" r:id="rId15"/>
    <p:sldId id="438" r:id="rId16"/>
    <p:sldId id="377" r:id="rId17"/>
    <p:sldId id="391" r:id="rId18"/>
    <p:sldId id="396" r:id="rId19"/>
    <p:sldId id="398" r:id="rId20"/>
    <p:sldId id="399" r:id="rId21"/>
    <p:sldId id="421" r:id="rId22"/>
    <p:sldId id="400" r:id="rId23"/>
    <p:sldId id="401" r:id="rId24"/>
    <p:sldId id="366" r:id="rId25"/>
    <p:sldId id="467" r:id="rId26"/>
    <p:sldId id="327" r:id="rId27"/>
    <p:sldId id="331" r:id="rId28"/>
    <p:sldId id="437" r:id="rId29"/>
    <p:sldId id="430" r:id="rId30"/>
    <p:sldId id="431" r:id="rId31"/>
    <p:sldId id="423" r:id="rId32"/>
    <p:sldId id="424" r:id="rId33"/>
    <p:sldId id="402" r:id="rId34"/>
    <p:sldId id="370" r:id="rId35"/>
    <p:sldId id="403" r:id="rId36"/>
    <p:sldId id="404" r:id="rId37"/>
    <p:sldId id="425" r:id="rId38"/>
    <p:sldId id="426" r:id="rId39"/>
    <p:sldId id="450" r:id="rId40"/>
    <p:sldId id="451" r:id="rId41"/>
    <p:sldId id="452" r:id="rId42"/>
    <p:sldId id="453" r:id="rId43"/>
    <p:sldId id="454" r:id="rId44"/>
    <p:sldId id="455" r:id="rId45"/>
    <p:sldId id="458" r:id="rId46"/>
    <p:sldId id="457" r:id="rId47"/>
    <p:sldId id="464" r:id="rId48"/>
    <p:sldId id="405" r:id="rId49"/>
    <p:sldId id="427" r:id="rId50"/>
    <p:sldId id="459" r:id="rId51"/>
    <p:sldId id="460" r:id="rId52"/>
    <p:sldId id="461" r:id="rId53"/>
    <p:sldId id="462" r:id="rId54"/>
    <p:sldId id="463" r:id="rId55"/>
    <p:sldId id="465" r:id="rId56"/>
    <p:sldId id="466" r:id="rId57"/>
    <p:sldId id="383" r:id="rId58"/>
    <p:sldId id="284" r:id="rId59"/>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66"/>
    <a:srgbClr val="FF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3835" autoAdjust="0"/>
    <p:restoredTop sz="92188" autoAdjust="0"/>
  </p:normalViewPr>
  <p:slideViewPr>
    <p:cSldViewPr>
      <p:cViewPr>
        <p:scale>
          <a:sx n="64" d="100"/>
          <a:sy n="64" d="100"/>
        </p:scale>
        <p:origin x="-1002" y="-450"/>
      </p:cViewPr>
      <p:guideLst>
        <p:guide orient="horz" pos="2160"/>
        <p:guide pos="2880"/>
      </p:guideLst>
    </p:cSldViewPr>
  </p:slideViewPr>
  <p:notesTextViewPr>
    <p:cViewPr>
      <p:scale>
        <a:sx n="1" d="1"/>
        <a:sy n="1" d="1"/>
      </p:scale>
      <p:origin x="0" y="0"/>
    </p:cViewPr>
  </p:notesTextViewPr>
  <p:sorterViewPr>
    <p:cViewPr>
      <p:scale>
        <a:sx n="100" d="100"/>
        <a:sy n="100" d="100"/>
      </p:scale>
      <p:origin x="0" y="1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431B7-27C2-4420-8663-6DEE9D94248E}" type="doc">
      <dgm:prSet loTypeId="urn:microsoft.com/office/officeart/2005/8/layout/target1" loCatId="relationship" qsTypeId="urn:microsoft.com/office/officeart/2005/8/quickstyle/simple1#1" qsCatId="simple" csTypeId="urn:microsoft.com/office/officeart/2005/8/colors/accent1_2#1" csCatId="accent1"/>
      <dgm:spPr/>
      <dgm:t>
        <a:bodyPr/>
        <a:lstStyle/>
        <a:p>
          <a:pPr rtl="1"/>
          <a:endParaRPr lang="fa-IR"/>
        </a:p>
      </dgm:t>
    </dgm:pt>
    <dgm:pt modelId="{C6296859-6617-4514-B560-C4A32DC25F84}">
      <dgm:prSet custT="1"/>
      <dgm:spPr/>
      <dgm:t>
        <a:bodyPr/>
        <a:lstStyle/>
        <a:p>
          <a:pPr rtl="1"/>
          <a:r>
            <a:rPr lang="fa-IR" sz="2000" dirty="0" smtClean="0"/>
            <a:t>اوکتروتاید</a:t>
          </a:r>
          <a:r>
            <a:rPr lang="en-US" sz="2000" dirty="0" err="1" smtClean="0"/>
            <a:t>Octostatin</a:t>
          </a:r>
          <a:endParaRPr lang="en-US" sz="2000" dirty="0"/>
        </a:p>
      </dgm:t>
    </dgm:pt>
    <dgm:pt modelId="{2D279BF5-60D4-4496-98EF-B4D9760FC90F}" type="parTrans" cxnId="{02B49FB5-71F2-443E-B340-E1B11B277B24}">
      <dgm:prSet/>
      <dgm:spPr/>
      <dgm:t>
        <a:bodyPr/>
        <a:lstStyle/>
        <a:p>
          <a:pPr rtl="1"/>
          <a:endParaRPr lang="fa-IR" sz="2000"/>
        </a:p>
      </dgm:t>
    </dgm:pt>
    <dgm:pt modelId="{B9D6B2F4-5D15-4D16-9B15-86B27EEEC18E}" type="sibTrans" cxnId="{02B49FB5-71F2-443E-B340-E1B11B277B24}">
      <dgm:prSet/>
      <dgm:spPr/>
      <dgm:t>
        <a:bodyPr/>
        <a:lstStyle/>
        <a:p>
          <a:pPr rtl="1"/>
          <a:endParaRPr lang="fa-IR" sz="2000"/>
        </a:p>
      </dgm:t>
    </dgm:pt>
    <dgm:pt modelId="{91F41785-6805-42A0-8BE2-51698E71465F}">
      <dgm:prSet custT="1"/>
      <dgm:spPr/>
      <dgm:t>
        <a:bodyPr/>
        <a:lstStyle/>
        <a:p>
          <a:pPr rtl="1"/>
          <a:r>
            <a:rPr lang="fa-IR" sz="2000" dirty="0" smtClean="0"/>
            <a:t>این دارو در درمان تومورهای گوارش</a:t>
          </a:r>
          <a:r>
            <a:rPr lang="en-US" sz="2000" dirty="0" smtClean="0"/>
            <a:t> -</a:t>
          </a:r>
          <a:r>
            <a:rPr lang="fa-IR" sz="2000" dirty="0" smtClean="0"/>
            <a:t>درمان خونریزی گوارش</a:t>
          </a:r>
          <a:r>
            <a:rPr lang="en-US" sz="2000" dirty="0" smtClean="0"/>
            <a:t> -</a:t>
          </a:r>
          <a:r>
            <a:rPr lang="fa-IR" sz="2000" dirty="0" smtClean="0"/>
            <a:t>درمان کاهش فشار خون در زمان القاء بیهوشی</a:t>
          </a:r>
          <a:r>
            <a:rPr lang="en-US" sz="2000" dirty="0" smtClean="0"/>
            <a:t>- </a:t>
          </a:r>
          <a:r>
            <a:rPr lang="fa-IR" sz="2000" dirty="0" smtClean="0"/>
            <a:t>شیمی درمانی سندرم روده تحریک پذیر و</a:t>
          </a:r>
          <a:r>
            <a:rPr lang="en-US" sz="2000" dirty="0" smtClean="0"/>
            <a:t>...</a:t>
          </a:r>
          <a:r>
            <a:rPr lang="fa-IR" sz="2000" dirty="0" smtClean="0"/>
            <a:t>استفاده میشود</a:t>
          </a:r>
          <a:r>
            <a:rPr lang="en-US" sz="2000" dirty="0" smtClean="0"/>
            <a:t>.</a:t>
          </a:r>
          <a:endParaRPr lang="fa-IR" sz="2000" dirty="0"/>
        </a:p>
      </dgm:t>
    </dgm:pt>
    <dgm:pt modelId="{A6CE7122-133F-4FD7-9B58-DFDAB359F170}" type="parTrans" cxnId="{885A191C-147D-4A2F-A488-BB7D148F0E12}">
      <dgm:prSet/>
      <dgm:spPr/>
      <dgm:t>
        <a:bodyPr/>
        <a:lstStyle/>
        <a:p>
          <a:pPr rtl="1"/>
          <a:endParaRPr lang="fa-IR" sz="2000"/>
        </a:p>
      </dgm:t>
    </dgm:pt>
    <dgm:pt modelId="{33079EFD-069C-4AE1-99BB-F121DA656437}" type="sibTrans" cxnId="{885A191C-147D-4A2F-A488-BB7D148F0E12}">
      <dgm:prSet/>
      <dgm:spPr/>
      <dgm:t>
        <a:bodyPr/>
        <a:lstStyle/>
        <a:p>
          <a:pPr rtl="1"/>
          <a:endParaRPr lang="fa-IR" sz="2000"/>
        </a:p>
      </dgm:t>
    </dgm:pt>
    <dgm:pt modelId="{920B6B1B-B56F-4335-B404-230114478ECC}">
      <dgm:prSet custT="1"/>
      <dgm:spPr/>
      <dgm:t>
        <a:bodyPr/>
        <a:lstStyle/>
        <a:p>
          <a:pPr rtl="1"/>
          <a:endParaRPr lang="fa-IR" sz="2000" dirty="0"/>
        </a:p>
      </dgm:t>
    </dgm:pt>
    <dgm:pt modelId="{673960AB-58A4-489A-A138-21CC8CD30A7A}" type="parTrans" cxnId="{CAE132EA-BD67-4D6A-BE59-5CB60CEC8B9D}">
      <dgm:prSet/>
      <dgm:spPr/>
      <dgm:t>
        <a:bodyPr/>
        <a:lstStyle/>
        <a:p>
          <a:pPr rtl="1"/>
          <a:endParaRPr lang="fa-IR" sz="2000"/>
        </a:p>
      </dgm:t>
    </dgm:pt>
    <dgm:pt modelId="{D344E931-B01A-40A3-AE13-459911C567F1}" type="sibTrans" cxnId="{CAE132EA-BD67-4D6A-BE59-5CB60CEC8B9D}">
      <dgm:prSet/>
      <dgm:spPr/>
      <dgm:t>
        <a:bodyPr/>
        <a:lstStyle/>
        <a:p>
          <a:pPr rtl="1"/>
          <a:endParaRPr lang="fa-IR" sz="2000"/>
        </a:p>
      </dgm:t>
    </dgm:pt>
    <dgm:pt modelId="{8F3FD5A0-855D-4CA1-8DD3-2B3D4D19C657}" type="pres">
      <dgm:prSet presAssocID="{BB7431B7-27C2-4420-8663-6DEE9D94248E}" presName="composite" presStyleCnt="0">
        <dgm:presLayoutVars>
          <dgm:chMax val="5"/>
          <dgm:dir/>
          <dgm:resizeHandles val="exact"/>
        </dgm:presLayoutVars>
      </dgm:prSet>
      <dgm:spPr/>
      <dgm:t>
        <a:bodyPr/>
        <a:lstStyle/>
        <a:p>
          <a:pPr rtl="1"/>
          <a:endParaRPr lang="fa-IR"/>
        </a:p>
      </dgm:t>
    </dgm:pt>
    <dgm:pt modelId="{A1594B6F-8604-45E7-BDBE-2C753991AD91}" type="pres">
      <dgm:prSet presAssocID="{C6296859-6617-4514-B560-C4A32DC25F84}" presName="circle1" presStyleLbl="lnNode1" presStyleIdx="0" presStyleCnt="3"/>
      <dgm:spPr/>
    </dgm:pt>
    <dgm:pt modelId="{34C7DCA6-0699-4962-B26D-3750EB8D5B42}" type="pres">
      <dgm:prSet presAssocID="{C6296859-6617-4514-B560-C4A32DC25F84}" presName="text1" presStyleLbl="revTx" presStyleIdx="0" presStyleCnt="3">
        <dgm:presLayoutVars>
          <dgm:bulletEnabled val="1"/>
        </dgm:presLayoutVars>
      </dgm:prSet>
      <dgm:spPr/>
      <dgm:t>
        <a:bodyPr/>
        <a:lstStyle/>
        <a:p>
          <a:pPr rtl="1"/>
          <a:endParaRPr lang="fa-IR"/>
        </a:p>
      </dgm:t>
    </dgm:pt>
    <dgm:pt modelId="{72BA7831-6A4E-4E3E-994F-FC4725808B82}" type="pres">
      <dgm:prSet presAssocID="{C6296859-6617-4514-B560-C4A32DC25F84}" presName="line1" presStyleLbl="callout" presStyleIdx="0" presStyleCnt="6"/>
      <dgm:spPr/>
    </dgm:pt>
    <dgm:pt modelId="{A0E51FAF-F5C5-4483-B9A2-31B897CA070E}" type="pres">
      <dgm:prSet presAssocID="{C6296859-6617-4514-B560-C4A32DC25F84}" presName="d1" presStyleLbl="callout" presStyleIdx="1" presStyleCnt="6"/>
      <dgm:spPr/>
    </dgm:pt>
    <dgm:pt modelId="{8330DCCA-4093-4E1C-A6B4-F025742A8B44}" type="pres">
      <dgm:prSet presAssocID="{91F41785-6805-42A0-8BE2-51698E71465F}" presName="circle2" presStyleLbl="lnNode1" presStyleIdx="1" presStyleCnt="3"/>
      <dgm:spPr/>
    </dgm:pt>
    <dgm:pt modelId="{2FF8DC62-632E-4489-AEF7-AEB1CD9C1B20}" type="pres">
      <dgm:prSet presAssocID="{91F41785-6805-42A0-8BE2-51698E71465F}" presName="text2" presStyleLbl="revTx" presStyleIdx="1" presStyleCnt="3">
        <dgm:presLayoutVars>
          <dgm:bulletEnabled val="1"/>
        </dgm:presLayoutVars>
      </dgm:prSet>
      <dgm:spPr/>
      <dgm:t>
        <a:bodyPr/>
        <a:lstStyle/>
        <a:p>
          <a:pPr rtl="1"/>
          <a:endParaRPr lang="fa-IR"/>
        </a:p>
      </dgm:t>
    </dgm:pt>
    <dgm:pt modelId="{DD47E155-4068-4DB9-84B7-E6123A372FD6}" type="pres">
      <dgm:prSet presAssocID="{91F41785-6805-42A0-8BE2-51698E71465F}" presName="line2" presStyleLbl="callout" presStyleIdx="2" presStyleCnt="6"/>
      <dgm:spPr/>
    </dgm:pt>
    <dgm:pt modelId="{0440484B-310E-461B-A1DC-7466279BBDC8}" type="pres">
      <dgm:prSet presAssocID="{91F41785-6805-42A0-8BE2-51698E71465F}" presName="d2" presStyleLbl="callout" presStyleIdx="3" presStyleCnt="6"/>
      <dgm:spPr/>
    </dgm:pt>
    <dgm:pt modelId="{0052C6EF-A608-4F54-99FA-0F5D26910131}" type="pres">
      <dgm:prSet presAssocID="{920B6B1B-B56F-4335-B404-230114478ECC}" presName="circle3" presStyleLbl="lnNode1" presStyleIdx="2" presStyleCnt="3"/>
      <dgm:spPr/>
    </dgm:pt>
    <dgm:pt modelId="{9F6CEE3E-65AC-4E00-801B-EE36F44CAB8B}" type="pres">
      <dgm:prSet presAssocID="{920B6B1B-B56F-4335-B404-230114478ECC}" presName="text3" presStyleLbl="revTx" presStyleIdx="2" presStyleCnt="3">
        <dgm:presLayoutVars>
          <dgm:bulletEnabled val="1"/>
        </dgm:presLayoutVars>
      </dgm:prSet>
      <dgm:spPr/>
      <dgm:t>
        <a:bodyPr/>
        <a:lstStyle/>
        <a:p>
          <a:pPr rtl="1"/>
          <a:endParaRPr lang="fa-IR"/>
        </a:p>
      </dgm:t>
    </dgm:pt>
    <dgm:pt modelId="{DD3EF91F-355B-4BB8-9ACB-519CF897D8DD}" type="pres">
      <dgm:prSet presAssocID="{920B6B1B-B56F-4335-B404-230114478ECC}" presName="line3" presStyleLbl="callout" presStyleIdx="4" presStyleCnt="6"/>
      <dgm:spPr/>
    </dgm:pt>
    <dgm:pt modelId="{4562016C-D58E-41A2-82ED-425DF2E6F2CB}" type="pres">
      <dgm:prSet presAssocID="{920B6B1B-B56F-4335-B404-230114478ECC}" presName="d3" presStyleLbl="callout" presStyleIdx="5" presStyleCnt="6"/>
      <dgm:spPr/>
    </dgm:pt>
  </dgm:ptLst>
  <dgm:cxnLst>
    <dgm:cxn modelId="{A2F81A55-5C62-4E86-8D19-577EE840CF15}" type="presOf" srcId="{C6296859-6617-4514-B560-C4A32DC25F84}" destId="{34C7DCA6-0699-4962-B26D-3750EB8D5B42}" srcOrd="0" destOrd="0" presId="urn:microsoft.com/office/officeart/2005/8/layout/target1"/>
    <dgm:cxn modelId="{885A191C-147D-4A2F-A488-BB7D148F0E12}" srcId="{BB7431B7-27C2-4420-8663-6DEE9D94248E}" destId="{91F41785-6805-42A0-8BE2-51698E71465F}" srcOrd="1" destOrd="0" parTransId="{A6CE7122-133F-4FD7-9B58-DFDAB359F170}" sibTransId="{33079EFD-069C-4AE1-99BB-F121DA656437}"/>
    <dgm:cxn modelId="{02B49FB5-71F2-443E-B340-E1B11B277B24}" srcId="{BB7431B7-27C2-4420-8663-6DEE9D94248E}" destId="{C6296859-6617-4514-B560-C4A32DC25F84}" srcOrd="0" destOrd="0" parTransId="{2D279BF5-60D4-4496-98EF-B4D9760FC90F}" sibTransId="{B9D6B2F4-5D15-4D16-9B15-86B27EEEC18E}"/>
    <dgm:cxn modelId="{FF2768AF-5987-4D5F-A437-D12037182285}" type="presOf" srcId="{91F41785-6805-42A0-8BE2-51698E71465F}" destId="{2FF8DC62-632E-4489-AEF7-AEB1CD9C1B20}" srcOrd="0" destOrd="0" presId="urn:microsoft.com/office/officeart/2005/8/layout/target1"/>
    <dgm:cxn modelId="{CAE132EA-BD67-4D6A-BE59-5CB60CEC8B9D}" srcId="{BB7431B7-27C2-4420-8663-6DEE9D94248E}" destId="{920B6B1B-B56F-4335-B404-230114478ECC}" srcOrd="2" destOrd="0" parTransId="{673960AB-58A4-489A-A138-21CC8CD30A7A}" sibTransId="{D344E931-B01A-40A3-AE13-459911C567F1}"/>
    <dgm:cxn modelId="{342F2947-60EB-4662-AFE0-2AA2F8F4C688}" type="presOf" srcId="{920B6B1B-B56F-4335-B404-230114478ECC}" destId="{9F6CEE3E-65AC-4E00-801B-EE36F44CAB8B}" srcOrd="0" destOrd="0" presId="urn:microsoft.com/office/officeart/2005/8/layout/target1"/>
    <dgm:cxn modelId="{DAE68371-B8CC-4F20-9685-5D8AAB5AD89C}" type="presOf" srcId="{BB7431B7-27C2-4420-8663-6DEE9D94248E}" destId="{8F3FD5A0-855D-4CA1-8DD3-2B3D4D19C657}" srcOrd="0" destOrd="0" presId="urn:microsoft.com/office/officeart/2005/8/layout/target1"/>
    <dgm:cxn modelId="{E84D1656-47F0-4F8A-81A1-902B63A34612}" type="presParOf" srcId="{8F3FD5A0-855D-4CA1-8DD3-2B3D4D19C657}" destId="{A1594B6F-8604-45E7-BDBE-2C753991AD91}" srcOrd="0" destOrd="0" presId="urn:microsoft.com/office/officeart/2005/8/layout/target1"/>
    <dgm:cxn modelId="{889F16EE-6977-4D47-8A5A-6AACF1CEBBD2}" type="presParOf" srcId="{8F3FD5A0-855D-4CA1-8DD3-2B3D4D19C657}" destId="{34C7DCA6-0699-4962-B26D-3750EB8D5B42}" srcOrd="1" destOrd="0" presId="urn:microsoft.com/office/officeart/2005/8/layout/target1"/>
    <dgm:cxn modelId="{E2569FC2-A972-4654-8F6F-8FE23E7A6246}" type="presParOf" srcId="{8F3FD5A0-855D-4CA1-8DD3-2B3D4D19C657}" destId="{72BA7831-6A4E-4E3E-994F-FC4725808B82}" srcOrd="2" destOrd="0" presId="urn:microsoft.com/office/officeart/2005/8/layout/target1"/>
    <dgm:cxn modelId="{04145B67-745A-42E8-B526-32D7A3E3BB86}" type="presParOf" srcId="{8F3FD5A0-855D-4CA1-8DD3-2B3D4D19C657}" destId="{A0E51FAF-F5C5-4483-B9A2-31B897CA070E}" srcOrd="3" destOrd="0" presId="urn:microsoft.com/office/officeart/2005/8/layout/target1"/>
    <dgm:cxn modelId="{3B0DC13E-7708-45DF-87D4-E7A622EE2F18}" type="presParOf" srcId="{8F3FD5A0-855D-4CA1-8DD3-2B3D4D19C657}" destId="{8330DCCA-4093-4E1C-A6B4-F025742A8B44}" srcOrd="4" destOrd="0" presId="urn:microsoft.com/office/officeart/2005/8/layout/target1"/>
    <dgm:cxn modelId="{BB32D24A-A938-4037-A3EE-B8903DD7EAB9}" type="presParOf" srcId="{8F3FD5A0-855D-4CA1-8DD3-2B3D4D19C657}" destId="{2FF8DC62-632E-4489-AEF7-AEB1CD9C1B20}" srcOrd="5" destOrd="0" presId="urn:microsoft.com/office/officeart/2005/8/layout/target1"/>
    <dgm:cxn modelId="{C9B5A603-7257-4395-836A-A1FCE41BF37C}" type="presParOf" srcId="{8F3FD5A0-855D-4CA1-8DD3-2B3D4D19C657}" destId="{DD47E155-4068-4DB9-84B7-E6123A372FD6}" srcOrd="6" destOrd="0" presId="urn:microsoft.com/office/officeart/2005/8/layout/target1"/>
    <dgm:cxn modelId="{DAA390E2-F9F4-4BA0-A843-6DFF83B53729}" type="presParOf" srcId="{8F3FD5A0-855D-4CA1-8DD3-2B3D4D19C657}" destId="{0440484B-310E-461B-A1DC-7466279BBDC8}" srcOrd="7" destOrd="0" presId="urn:microsoft.com/office/officeart/2005/8/layout/target1"/>
    <dgm:cxn modelId="{97A24B4C-C82E-42FF-A784-F31732CD972C}" type="presParOf" srcId="{8F3FD5A0-855D-4CA1-8DD3-2B3D4D19C657}" destId="{0052C6EF-A608-4F54-99FA-0F5D26910131}" srcOrd="8" destOrd="0" presId="urn:microsoft.com/office/officeart/2005/8/layout/target1"/>
    <dgm:cxn modelId="{A9FDF0A1-E6DF-4CDD-B671-D4A93DD78652}" type="presParOf" srcId="{8F3FD5A0-855D-4CA1-8DD3-2B3D4D19C657}" destId="{9F6CEE3E-65AC-4E00-801B-EE36F44CAB8B}" srcOrd="9" destOrd="0" presId="urn:microsoft.com/office/officeart/2005/8/layout/target1"/>
    <dgm:cxn modelId="{A6EA3730-7582-451B-8535-70E14BEAD5A3}" type="presParOf" srcId="{8F3FD5A0-855D-4CA1-8DD3-2B3D4D19C657}" destId="{DD3EF91F-355B-4BB8-9ACB-519CF897D8DD}" srcOrd="10" destOrd="0" presId="urn:microsoft.com/office/officeart/2005/8/layout/target1"/>
    <dgm:cxn modelId="{FBD1EF4C-2B13-4CFD-9F83-3DFE5542CAE3}" type="presParOf" srcId="{8F3FD5A0-855D-4CA1-8DD3-2B3D4D19C657}" destId="{4562016C-D58E-41A2-82ED-425DF2E6F2CB}" srcOrd="11" destOrd="0" presId="urn:microsoft.com/office/officeart/2005/8/layout/targe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2D668F11-E159-4EAC-9605-2F88E7F2D3CC}" type="datetimeFigureOut">
              <a:rPr lang="fa-IR"/>
              <a:pPr>
                <a:defRPr/>
              </a:pPr>
              <a:t>1436/01/24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F4F290F-D443-4893-9BBF-76761A693D5C}" type="slidenum">
              <a:rPr lang="fa-IR"/>
              <a:pPr>
                <a:defRPr/>
              </a:pPr>
              <a:t>‹#›</a:t>
            </a:fld>
            <a:endParaRPr lang="fa-I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CA25B-209E-4E59-BE9D-4AFB2F459681}" type="slidenum">
              <a:rPr lang="ar-SA"/>
              <a:pPr fontAlgn="base">
                <a:spcBef>
                  <a:spcPct val="0"/>
                </a:spcBef>
                <a:spcAft>
                  <a:spcPct val="0"/>
                </a:spcAft>
                <a:defRPr/>
              </a:pPr>
              <a:t>14</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221E27-67DE-4612-9815-C21E956F8942}" type="slidenum">
              <a:rPr lang="ar-SA"/>
              <a:pPr fontAlgn="base">
                <a:spcBef>
                  <a:spcPct val="0"/>
                </a:spcBef>
                <a:spcAft>
                  <a:spcPct val="0"/>
                </a:spcAft>
                <a:defRPr/>
              </a:pPr>
              <a:t>24</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EC8DB0-A810-4F19-96D9-73DADDE43E46}" type="slidenum">
              <a:rPr lang="ar-SA"/>
              <a:pPr fontAlgn="base">
                <a:spcBef>
                  <a:spcPct val="0"/>
                </a:spcBef>
                <a:spcAft>
                  <a:spcPct val="0"/>
                </a:spcAft>
                <a:defRPr/>
              </a:pPr>
              <a:t>26</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887B15-6455-456C-BA27-D231C08131BA}" type="slidenum">
              <a:rPr lang="ar-SA"/>
              <a:pPr fontAlgn="base">
                <a:spcBef>
                  <a:spcPct val="0"/>
                </a:spcBef>
                <a:spcAft>
                  <a:spcPct val="0"/>
                </a:spcAft>
                <a:defRPr/>
              </a:pPr>
              <a:t>27</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7F6682-8532-4E8C-9C4B-DFA90FDFF8FB}" type="slidenum">
              <a:rPr lang="ar-SA"/>
              <a:pPr fontAlgn="base">
                <a:spcBef>
                  <a:spcPct val="0"/>
                </a:spcBef>
                <a:spcAft>
                  <a:spcPct val="0"/>
                </a:spcAft>
                <a:defRPr/>
              </a:pPr>
              <a:t>34</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57BC528A-30C5-4426-9B01-214CCECD8330}" type="slidenum">
              <a:rPr lang="fa-IR" smtClean="0"/>
              <a:pPr>
                <a:defRPr/>
              </a:pPr>
              <a:t>46</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DD46F448-80AF-44DE-81FB-C943C474B1FB}" type="slidenum">
              <a:rPr lang="fa-IR" smtClean="0"/>
              <a:pPr>
                <a:defRPr/>
              </a:pPr>
              <a:t>47</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endParaRPr lang="ar-SA" smtClean="0"/>
          </a:p>
        </p:txBody>
      </p:sp>
      <p:sp>
        <p:nvSpPr>
          <p:cNvPr id="4" name="Slide Number Placeholder 3"/>
          <p:cNvSpPr>
            <a:spLocks noGrp="1"/>
          </p:cNvSpPr>
          <p:nvPr>
            <p:ph type="sldNum" sz="quarter" idx="5"/>
          </p:nvPr>
        </p:nvSpPr>
        <p:spPr/>
        <p:txBody>
          <a:bodyPr/>
          <a:lstStyle/>
          <a:p>
            <a:pPr>
              <a:defRPr/>
            </a:pPr>
            <a:fld id="{DA3DFE1F-1644-44FF-8047-4EB619E85320}" type="slidenum">
              <a:rPr lang="fa-IR" smtClean="0"/>
              <a:pPr>
                <a:defRPr/>
              </a:pPr>
              <a:t>52</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8493B-BE65-40A4-845C-DB5D221C2477}" type="slidenum">
              <a:rPr lang="ar-SA"/>
              <a:pPr fontAlgn="base">
                <a:spcBef>
                  <a:spcPct val="0"/>
                </a:spcBef>
                <a:spcAft>
                  <a:spcPct val="0"/>
                </a:spcAft>
                <a:defRPr/>
              </a:pPr>
              <a:t>57</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36D34-5EB4-4A8F-80C0-B1CFFF96BEAB}" type="slidenum">
              <a:rPr lang="ar-SA"/>
              <a:pPr fontAlgn="base">
                <a:spcBef>
                  <a:spcPct val="0"/>
                </a:spcBef>
                <a:spcAft>
                  <a:spcPct val="0"/>
                </a:spcAft>
                <a:defRPr/>
              </a:pPr>
              <a:t>16</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F1248D-F779-4C77-8452-3B3C6A151E05}" type="slidenum">
              <a:rPr lang="ar-SA"/>
              <a:pPr fontAlgn="base">
                <a:spcBef>
                  <a:spcPct val="0"/>
                </a:spcBef>
                <a:spcAft>
                  <a:spcPct val="0"/>
                </a:spcAft>
                <a:defRPr/>
              </a:pPr>
              <a:t>17</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2065E0-0ADE-4D64-BE13-D4316CC9DA25}" type="slidenum">
              <a:rPr lang="ar-SA"/>
              <a:pPr fontAlgn="base">
                <a:spcBef>
                  <a:spcPct val="0"/>
                </a:spcBef>
                <a:spcAft>
                  <a:spcPct val="0"/>
                </a:spcAft>
                <a:defRPr/>
              </a:pPr>
              <a:t>18</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06FA1C-1331-487D-86E9-7BBD9DB893A2}" type="slidenum">
              <a:rPr lang="ar-SA"/>
              <a:pPr fontAlgn="base">
                <a:spcBef>
                  <a:spcPct val="0"/>
                </a:spcBef>
                <a:spcAft>
                  <a:spcPct val="0"/>
                </a:spcAft>
                <a:defRPr/>
              </a:pPr>
              <a:t>19</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B4C218-6650-4BA5-83A1-C31997C2D479}" type="slidenum">
              <a:rPr lang="ar-SA"/>
              <a:pPr fontAlgn="base">
                <a:spcBef>
                  <a:spcPct val="0"/>
                </a:spcBef>
                <a:spcAft>
                  <a:spcPct val="0"/>
                </a:spcAft>
                <a:defRPr/>
              </a:pPr>
              <a:t>20</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8F01B-B589-4086-B334-01EE4AED5877}" type="slidenum">
              <a:rPr lang="ar-SA"/>
              <a:pPr fontAlgn="base">
                <a:spcBef>
                  <a:spcPct val="0"/>
                </a:spcBef>
                <a:spcAft>
                  <a:spcPct val="0"/>
                </a:spcAft>
                <a:defRPr/>
              </a:pPr>
              <a:t>21</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C5542F-9CBB-44F4-AF86-9D2A4843DDBE}" type="slidenum">
              <a:rPr lang="ar-SA"/>
              <a:pPr fontAlgn="base">
                <a:spcBef>
                  <a:spcPct val="0"/>
                </a:spcBef>
                <a:spcAft>
                  <a:spcPct val="0"/>
                </a:spcAft>
                <a:defRPr/>
              </a:pPr>
              <a:t>22</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93AD9E-4265-4D25-8FAD-E4696F573CF8}" type="slidenum">
              <a:rPr lang="ar-SA"/>
              <a:pPr fontAlgn="base">
                <a:spcBef>
                  <a:spcPct val="0"/>
                </a:spcBef>
                <a:spcAft>
                  <a:spcPct val="0"/>
                </a:spcAft>
                <a:defRPr/>
              </a:pPr>
              <a:t>23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BD3C3F1D-DF31-4EAA-A653-BB82D952081F}" type="datetimeFigureOut">
              <a:rPr lang="fa-IR"/>
              <a:pPr>
                <a:defRPr/>
              </a:pPr>
              <a:t>1436/01/24</a:t>
            </a:fld>
            <a:endParaRPr lang="fa-IR"/>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000000"/>
                </a:solidFill>
              </a:defRPr>
            </a:lvl1pPr>
            <a:extLst/>
          </a:lstStyle>
          <a:p>
            <a:pPr>
              <a:defRPr/>
            </a:pPr>
            <a:fld id="{8D7C16A9-0779-4627-AD1F-DE1020384B22}" type="slidenum">
              <a:rPr lang="fa-IR"/>
              <a:pPr>
                <a:defRPr/>
              </a:pPr>
              <a:t>‹#›</a:t>
            </a:fld>
            <a:endParaRPr lang="fa-IR"/>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fa-IR"/>
          </a:p>
        </p:txBody>
      </p:sp>
    </p:spTree>
  </p:cSld>
  <p:clrMapOvr>
    <a:masterClrMapping/>
  </p:clrMapOvr>
  <p:transition spd="slow" advClick="0">
    <p:wipe/>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fa-IR"/>
          </a:p>
        </p:txBody>
      </p:sp>
      <p:sp>
        <p:nvSpPr>
          <p:cNvPr id="5" name="Date Placeholder 13"/>
          <p:cNvSpPr>
            <a:spLocks noGrp="1"/>
          </p:cNvSpPr>
          <p:nvPr>
            <p:ph type="dt" sz="half" idx="11"/>
          </p:nvPr>
        </p:nvSpPr>
        <p:spPr/>
        <p:txBody>
          <a:bodyPr/>
          <a:lstStyle>
            <a:lvl1pPr>
              <a:defRPr/>
            </a:lvl1pPr>
          </a:lstStyle>
          <a:p>
            <a:pPr>
              <a:defRPr/>
            </a:pPr>
            <a:fld id="{F39D9CC7-8439-41E0-A41B-329E00870F03}" type="datetimeFigureOut">
              <a:rPr lang="fa-IR"/>
              <a:pPr>
                <a:defRPr/>
              </a:pPr>
              <a:t>1436/01/24</a:t>
            </a:fld>
            <a:endParaRPr lang="fa-IR"/>
          </a:p>
        </p:txBody>
      </p:sp>
      <p:sp>
        <p:nvSpPr>
          <p:cNvPr id="6" name="Slide Number Placeholder 22"/>
          <p:cNvSpPr>
            <a:spLocks noGrp="1"/>
          </p:cNvSpPr>
          <p:nvPr>
            <p:ph type="sldNum" sz="quarter" idx="12"/>
          </p:nvPr>
        </p:nvSpPr>
        <p:spPr/>
        <p:txBody>
          <a:bodyPr/>
          <a:lstStyle>
            <a:lvl1pPr>
              <a:defRPr/>
            </a:lvl1pPr>
          </a:lstStyle>
          <a:p>
            <a:pPr>
              <a:defRPr/>
            </a:pPr>
            <a:fld id="{1665176E-925B-4E2C-A9C1-1D235AE557D9}" type="slidenum">
              <a:rPr lang="fa-IR"/>
              <a:pPr>
                <a:defRPr/>
              </a:pPr>
              <a:t>‹#›</a:t>
            </a:fld>
            <a:endParaRPr lang="fa-IR"/>
          </a:p>
        </p:txBody>
      </p:sp>
    </p:spTree>
  </p:cSld>
  <p:clrMapOvr>
    <a:masterClrMapping/>
  </p:clrMapOvr>
  <p:transition spd="slow" advClick="0">
    <p:wipe/>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fa-IR"/>
          </a:p>
        </p:txBody>
      </p:sp>
      <p:sp>
        <p:nvSpPr>
          <p:cNvPr id="5" name="Date Placeholder 13"/>
          <p:cNvSpPr>
            <a:spLocks noGrp="1"/>
          </p:cNvSpPr>
          <p:nvPr>
            <p:ph type="dt" sz="half" idx="11"/>
          </p:nvPr>
        </p:nvSpPr>
        <p:spPr/>
        <p:txBody>
          <a:bodyPr/>
          <a:lstStyle>
            <a:lvl1pPr>
              <a:defRPr/>
            </a:lvl1pPr>
          </a:lstStyle>
          <a:p>
            <a:pPr>
              <a:defRPr/>
            </a:pPr>
            <a:fld id="{0FDD76C4-D83E-4794-A152-9E5C5D10E984}" type="datetimeFigureOut">
              <a:rPr lang="fa-IR"/>
              <a:pPr>
                <a:defRPr/>
              </a:pPr>
              <a:t>1436/01/24</a:t>
            </a:fld>
            <a:endParaRPr lang="fa-IR"/>
          </a:p>
        </p:txBody>
      </p:sp>
      <p:sp>
        <p:nvSpPr>
          <p:cNvPr id="6" name="Slide Number Placeholder 22"/>
          <p:cNvSpPr>
            <a:spLocks noGrp="1"/>
          </p:cNvSpPr>
          <p:nvPr>
            <p:ph type="sldNum" sz="quarter" idx="12"/>
          </p:nvPr>
        </p:nvSpPr>
        <p:spPr/>
        <p:txBody>
          <a:bodyPr/>
          <a:lstStyle>
            <a:lvl1pPr>
              <a:defRPr/>
            </a:lvl1pPr>
          </a:lstStyle>
          <a:p>
            <a:pPr>
              <a:defRPr/>
            </a:pPr>
            <a:fld id="{2A8B52A8-2CCB-4217-B2F2-49061ABCB694}" type="slidenum">
              <a:rPr lang="fa-IR"/>
              <a:pPr>
                <a:defRPr/>
              </a:pPr>
              <a:t>‹#›</a:t>
            </a:fld>
            <a:endParaRPr lang="fa-IR"/>
          </a:p>
        </p:txBody>
      </p:sp>
    </p:spTree>
  </p:cSld>
  <p:clrMapOvr>
    <a:masterClrMapping/>
  </p:clrMapOvr>
  <p:transition spd="slow" advClick="0">
    <p:wipe/>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17"/>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4" name="Rectangle 18"/>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5" name="Rectangle 19"/>
          <p:cNvSpPr>
            <a:spLocks noGrp="1" noChangeArrowheads="1"/>
          </p:cNvSpPr>
          <p:nvPr>
            <p:ph type="sldNum" sz="quarter" idx="12"/>
          </p:nvPr>
        </p:nvSpPr>
        <p:spPr/>
        <p:txBody>
          <a:bodyPr/>
          <a:lstStyle>
            <a:lvl1pPr>
              <a:defRPr>
                <a:solidFill>
                  <a:srgbClr val="FFFFFF"/>
                </a:solidFill>
              </a:defRPr>
            </a:lvl1pPr>
          </a:lstStyle>
          <a:p>
            <a:pPr>
              <a:defRPr/>
            </a:pPr>
            <a:fld id="{3BCEFC1E-DB88-4BE6-A20A-BF7B3EC20740}" type="slidenum">
              <a:rPr lang="fa-IR"/>
              <a:pPr>
                <a:defRPr/>
              </a:pPr>
              <a:t>‹#›</a:t>
            </a:fld>
            <a:endParaRPr lang="en-US"/>
          </a:p>
        </p:txBody>
      </p:sp>
    </p:spTree>
  </p:cSld>
  <p:clrMapOvr>
    <a:masterClrMapping/>
  </p:clrMapOvr>
  <p:transition spd="slow" advClick="0">
    <p:wip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4BA94E3A-9EE3-4BD5-93E9-B27624C5F4FC}" type="datetimeFigureOut">
              <a:rPr lang="fa-IR"/>
              <a:pPr>
                <a:defRPr/>
              </a:pPr>
              <a:t>1436/01/24</a:t>
            </a:fld>
            <a:endParaRPr lang="fa-IR"/>
          </a:p>
        </p:txBody>
      </p:sp>
      <p:sp>
        <p:nvSpPr>
          <p:cNvPr id="6" name="Footer Placeholder 4"/>
          <p:cNvSpPr>
            <a:spLocks noGrp="1"/>
          </p:cNvSpPr>
          <p:nvPr>
            <p:ph type="ftr" sz="quarter" idx="11"/>
          </p:nvPr>
        </p:nvSpPr>
        <p:spPr/>
        <p:txBody>
          <a:bodyPr/>
          <a:lstStyle>
            <a:lvl1pPr>
              <a:defRPr/>
            </a:lvl1pPr>
            <a:extLst/>
          </a:lstStyle>
          <a:p>
            <a:pPr>
              <a:defRPr/>
            </a:pPr>
            <a:endParaRPr lang="fa-IR"/>
          </a:p>
        </p:txBody>
      </p:sp>
      <p:sp>
        <p:nvSpPr>
          <p:cNvPr id="7" name="Slide Number Placeholder 5"/>
          <p:cNvSpPr>
            <a:spLocks noGrp="1"/>
          </p:cNvSpPr>
          <p:nvPr>
            <p:ph type="sldNum" sz="quarter" idx="12"/>
          </p:nvPr>
        </p:nvSpPr>
        <p:spPr/>
        <p:txBody>
          <a:bodyPr/>
          <a:lstStyle>
            <a:lvl1pPr>
              <a:defRPr/>
            </a:lvl1pPr>
            <a:extLst/>
          </a:lstStyle>
          <a:p>
            <a:pPr>
              <a:defRPr/>
            </a:pPr>
            <a:fld id="{97EE5406-66F9-4D12-94AC-35C7F128B671}" type="slidenum">
              <a:rPr lang="fa-IR"/>
              <a:pPr>
                <a:defRPr/>
              </a:pPr>
              <a:t>‹#›</a:t>
            </a:fld>
            <a:endParaRPr lang="fa-IR"/>
          </a:p>
        </p:txBody>
      </p:sp>
    </p:spTree>
  </p:cSld>
  <p:clrMapOvr>
    <a:masterClrMapping/>
  </p:clrMapOvr>
  <p:transition spd="slow" advClick="0">
    <p:wip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00AE37AA-2E0D-4E79-81EC-63FD17727096}" type="datetimeFigureOut">
              <a:rPr lang="fa-IR"/>
              <a:pPr>
                <a:defRPr/>
              </a:pPr>
              <a:t>1436/01/24</a:t>
            </a:fld>
            <a:endParaRPr lang="fa-IR"/>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000000"/>
                </a:solidFill>
              </a:defRPr>
            </a:lvl1pPr>
            <a:extLst/>
          </a:lstStyle>
          <a:p>
            <a:pPr>
              <a:defRPr/>
            </a:pPr>
            <a:fld id="{97B55894-355F-481D-AB0C-3CB632C06733}" type="slidenum">
              <a:rPr lang="fa-IR"/>
              <a:pPr>
                <a:defRPr/>
              </a:pPr>
              <a:t>‹#›</a:t>
            </a:fld>
            <a:endParaRPr lang="fa-IR"/>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fa-IR"/>
          </a:p>
        </p:txBody>
      </p:sp>
    </p:spTree>
  </p:cSld>
  <p:clrMapOvr>
    <a:overrideClrMapping bg1="dk1" tx1="lt1" bg2="dk2" tx2="lt2" accent1="accent1" accent2="accent2" accent3="accent3" accent4="accent4" accent5="accent5" accent6="accent6" hlink="hlink" folHlink="folHlink"/>
  </p:clrMapOvr>
  <p:transition spd="slow" advClick="0">
    <p:wipe/>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F5DA2DAF-8AFA-4521-ADAF-D62940E8B450}" type="datetimeFigureOut">
              <a:rPr lang="fa-IR"/>
              <a:pPr>
                <a:defRPr/>
              </a:pPr>
              <a:t>1436/01/24</a:t>
            </a:fld>
            <a:endParaRPr lang="fa-IR"/>
          </a:p>
        </p:txBody>
      </p:sp>
      <p:sp>
        <p:nvSpPr>
          <p:cNvPr id="7" name="Footer Placeholder 5"/>
          <p:cNvSpPr>
            <a:spLocks noGrp="1"/>
          </p:cNvSpPr>
          <p:nvPr>
            <p:ph type="ftr" sz="quarter" idx="11"/>
          </p:nvPr>
        </p:nvSpPr>
        <p:spPr/>
        <p:txBody>
          <a:bodyPr/>
          <a:lstStyle>
            <a:lvl1pPr>
              <a:defRPr/>
            </a:lvl1pPr>
            <a:extLst/>
          </a:lstStyle>
          <a:p>
            <a:pPr>
              <a:defRPr/>
            </a:pPr>
            <a:endParaRPr lang="fa-IR"/>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3ACCCA5D-6F4D-4179-A298-5397E4459217}" type="slidenum">
              <a:rPr lang="fa-IR"/>
              <a:pPr>
                <a:defRPr/>
              </a:pPr>
              <a:t>‹#›</a:t>
            </a:fld>
            <a:endParaRPr lang="fa-IR"/>
          </a:p>
        </p:txBody>
      </p:sp>
    </p:spTree>
  </p:cSld>
  <p:clrMapOvr>
    <a:masterClrMapping/>
  </p:clrMapOvr>
  <p:transition spd="slow" advClick="0">
    <p:wip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F9B3AEC1-CAEA-49DE-9B05-171E2624FC93}" type="datetimeFigureOut">
              <a:rPr lang="fa-IR"/>
              <a:pPr>
                <a:defRPr/>
              </a:pPr>
              <a:t>1436/01/24</a:t>
            </a:fld>
            <a:endParaRPr lang="fa-IR"/>
          </a:p>
        </p:txBody>
      </p:sp>
      <p:sp>
        <p:nvSpPr>
          <p:cNvPr id="10" name="Footer Placeholder 7"/>
          <p:cNvSpPr>
            <a:spLocks noGrp="1"/>
          </p:cNvSpPr>
          <p:nvPr>
            <p:ph type="ftr" sz="quarter" idx="11"/>
          </p:nvPr>
        </p:nvSpPr>
        <p:spPr/>
        <p:txBody>
          <a:bodyPr/>
          <a:lstStyle>
            <a:lvl1pPr>
              <a:defRPr/>
            </a:lvl1pPr>
            <a:extLst/>
          </a:lstStyle>
          <a:p>
            <a:pPr>
              <a:defRPr/>
            </a:pPr>
            <a:endParaRPr lang="fa-IR"/>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5D9EDCDD-2793-408A-A363-99EC1DE69673}" type="slidenum">
              <a:rPr lang="fa-IR"/>
              <a:pPr>
                <a:defRPr/>
              </a:pPr>
              <a:t>‹#›</a:t>
            </a:fld>
            <a:endParaRPr lang="fa-IR"/>
          </a:p>
        </p:txBody>
      </p:sp>
    </p:spTree>
  </p:cSld>
  <p:clrMapOvr>
    <a:masterClrMapping/>
  </p:clrMapOvr>
  <p:transition spd="slow" advClick="0">
    <p:wipe/>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9E9F1FE7-BEBB-41C4-ABA4-AF18E743D9F5}" type="datetimeFigureOut">
              <a:rPr lang="fa-IR"/>
              <a:pPr>
                <a:defRPr/>
              </a:pPr>
              <a:t>1436/01/24</a:t>
            </a:fld>
            <a:endParaRPr lang="fa-IR"/>
          </a:p>
        </p:txBody>
      </p:sp>
      <p:sp>
        <p:nvSpPr>
          <p:cNvPr id="5" name="Footer Placeholder 3"/>
          <p:cNvSpPr>
            <a:spLocks noGrp="1"/>
          </p:cNvSpPr>
          <p:nvPr>
            <p:ph type="ftr" sz="quarter" idx="11"/>
          </p:nvPr>
        </p:nvSpPr>
        <p:spPr/>
        <p:txBody>
          <a:bodyPr/>
          <a:lstStyle>
            <a:lvl1pPr>
              <a:defRPr/>
            </a:lvl1pPr>
            <a:extLst/>
          </a:lstStyle>
          <a:p>
            <a:pPr>
              <a:defRPr/>
            </a:pPr>
            <a:endParaRPr lang="fa-IR"/>
          </a:p>
        </p:txBody>
      </p:sp>
      <p:sp>
        <p:nvSpPr>
          <p:cNvPr id="6" name="Slide Number Placeholder 4"/>
          <p:cNvSpPr>
            <a:spLocks noGrp="1"/>
          </p:cNvSpPr>
          <p:nvPr>
            <p:ph type="sldNum" sz="quarter" idx="12"/>
          </p:nvPr>
        </p:nvSpPr>
        <p:spPr/>
        <p:txBody>
          <a:bodyPr/>
          <a:lstStyle>
            <a:lvl1pPr>
              <a:defRPr/>
            </a:lvl1pPr>
            <a:extLst/>
          </a:lstStyle>
          <a:p>
            <a:pPr>
              <a:defRPr/>
            </a:pPr>
            <a:fld id="{DC6B65F1-54DD-436A-8EBC-4CCDF02D841E}" type="slidenum">
              <a:rPr lang="fa-IR"/>
              <a:pPr>
                <a:defRPr/>
              </a:pPr>
              <a:t>‹#›</a:t>
            </a:fld>
            <a:endParaRPr lang="fa-IR"/>
          </a:p>
        </p:txBody>
      </p:sp>
    </p:spTree>
  </p:cSld>
  <p:clrMapOvr>
    <a:masterClrMapping/>
  </p:clrMapOvr>
  <p:transition spd="slow" advClick="0">
    <p:wipe/>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fa-IR"/>
          </a:p>
        </p:txBody>
      </p:sp>
      <p:sp>
        <p:nvSpPr>
          <p:cNvPr id="3" name="Date Placeholder 13"/>
          <p:cNvSpPr>
            <a:spLocks noGrp="1"/>
          </p:cNvSpPr>
          <p:nvPr>
            <p:ph type="dt" sz="half" idx="11"/>
          </p:nvPr>
        </p:nvSpPr>
        <p:spPr/>
        <p:txBody>
          <a:bodyPr/>
          <a:lstStyle>
            <a:lvl1pPr>
              <a:defRPr/>
            </a:lvl1pPr>
          </a:lstStyle>
          <a:p>
            <a:pPr>
              <a:defRPr/>
            </a:pPr>
            <a:fld id="{D9ECC9E4-6CB7-446B-9887-FA157B3805C1}" type="datetimeFigureOut">
              <a:rPr lang="fa-IR"/>
              <a:pPr>
                <a:defRPr/>
              </a:pPr>
              <a:t>1436/01/24</a:t>
            </a:fld>
            <a:endParaRPr lang="fa-IR"/>
          </a:p>
        </p:txBody>
      </p:sp>
      <p:sp>
        <p:nvSpPr>
          <p:cNvPr id="4" name="Slide Number Placeholder 22"/>
          <p:cNvSpPr>
            <a:spLocks noGrp="1"/>
          </p:cNvSpPr>
          <p:nvPr>
            <p:ph type="sldNum" sz="quarter" idx="12"/>
          </p:nvPr>
        </p:nvSpPr>
        <p:spPr/>
        <p:txBody>
          <a:bodyPr/>
          <a:lstStyle>
            <a:lvl1pPr>
              <a:defRPr/>
            </a:lvl1pPr>
          </a:lstStyle>
          <a:p>
            <a:pPr>
              <a:defRPr/>
            </a:pPr>
            <a:fld id="{369EE26A-9001-4B85-9B1E-C1F4246BE161}" type="slidenum">
              <a:rPr lang="fa-IR"/>
              <a:pPr>
                <a:defRPr/>
              </a:pPr>
              <a:t>‹#›</a:t>
            </a:fld>
            <a:endParaRPr lang="fa-IR"/>
          </a:p>
        </p:txBody>
      </p:sp>
    </p:spTree>
  </p:cSld>
  <p:clrMapOvr>
    <a:masterClrMapping/>
  </p:clrMapOvr>
  <p:transition spd="slow" advClick="0">
    <p:wipe/>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016BD192-7779-41B9-BD6C-BE33CCE8FE5B}" type="datetimeFigureOut">
              <a:rPr lang="fa-IR"/>
              <a:pPr>
                <a:defRPr/>
              </a:pPr>
              <a:t>1436/01/24</a:t>
            </a:fld>
            <a:endParaRPr lang="fa-IR"/>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000000"/>
                </a:solidFill>
              </a:defRPr>
            </a:lvl1pPr>
            <a:extLst/>
          </a:lstStyle>
          <a:p>
            <a:pPr>
              <a:defRPr/>
            </a:pPr>
            <a:fld id="{E83E1E9C-F1A8-48FF-9EFC-31D06C7F9AF5}" type="slidenum">
              <a:rPr lang="fa-IR"/>
              <a:pPr>
                <a:defRPr/>
              </a:pPr>
              <a:t>‹#›</a:t>
            </a:fld>
            <a:endParaRPr lang="fa-IR"/>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fa-IR"/>
          </a:p>
        </p:txBody>
      </p:sp>
    </p:spTree>
  </p:cSld>
  <p:clrMapOvr>
    <a:overrideClrMapping bg1="dk1" tx1="lt1" bg2="dk2" tx2="lt2" accent1="accent1" accent2="accent2" accent3="accent3" accent4="accent4" accent5="accent5" accent6="accent6" hlink="hlink" folHlink="folHlink"/>
  </p:clrMapOvr>
  <p:transition spd="slow" advClick="0">
    <p:wipe/>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34A336FD-5DF7-47FB-ADD3-9389C4CF6DC9}" type="datetimeFigureOut">
              <a:rPr lang="fa-IR"/>
              <a:pPr>
                <a:defRPr/>
              </a:pPr>
              <a:t>1436/01/24</a:t>
            </a:fld>
            <a:endParaRPr lang="fa-IR"/>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000000"/>
                </a:solidFill>
              </a:defRPr>
            </a:lvl1pPr>
            <a:extLst/>
          </a:lstStyle>
          <a:p>
            <a:pPr>
              <a:defRPr/>
            </a:pPr>
            <a:fld id="{360BC76A-BFDE-4AFF-8FA1-56ED580168D2}" type="slidenum">
              <a:rPr lang="fa-IR"/>
              <a:pPr>
                <a:defRPr/>
              </a:pPr>
              <a:t>‹#›</a:t>
            </a:fld>
            <a:endParaRPr lang="fa-IR"/>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fa-IR"/>
          </a:p>
        </p:txBody>
      </p:sp>
    </p:spTree>
  </p:cSld>
  <p:clrMapOvr>
    <a:masterClrMapping/>
  </p:clrMapOvr>
  <p:transition spd="slow" advClick="0">
    <p:wipe/>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rgbClr val="000000"/>
                </a:solidFill>
                <a:latin typeface="+mn-lt"/>
                <a:cs typeface="+mn-cs"/>
              </a:defRPr>
            </a:lvl1pPr>
            <a:extLst/>
          </a:lstStyle>
          <a:p>
            <a:pPr>
              <a:defRPr/>
            </a:pPr>
            <a:endParaRPr lang="fa-IR"/>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rgbClr val="000000"/>
                </a:solidFill>
                <a:latin typeface="+mn-lt"/>
                <a:cs typeface="+mn-cs"/>
              </a:defRPr>
            </a:lvl1pPr>
            <a:extLst/>
          </a:lstStyle>
          <a:p>
            <a:pPr>
              <a:defRPr/>
            </a:pPr>
            <a:fld id="{66714EA6-7652-4A30-889E-46B4233E274C}" type="datetimeFigureOut">
              <a:rPr lang="fa-IR"/>
              <a:pPr>
                <a:defRPr/>
              </a:pPr>
              <a:t>1436/01/24</a:t>
            </a:fld>
            <a:endParaRPr lang="fa-IR"/>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rgbClr val="000000"/>
                </a:solidFill>
                <a:effectLst/>
                <a:latin typeface="+mn-lt"/>
                <a:cs typeface="+mn-cs"/>
              </a:defRPr>
            </a:lvl1pPr>
            <a:extLst/>
          </a:lstStyle>
          <a:p>
            <a:pPr>
              <a:defRPr/>
            </a:pPr>
            <a:fld id="{C885BAFB-E411-47BC-9C8C-6777B0B9E61D}" type="slidenum">
              <a:rPr lang="fa-IR"/>
              <a:pPr>
                <a:defRPr/>
              </a:pPr>
              <a:t>‹#›</a:t>
            </a:fld>
            <a:endParaRPr lang="fa-IR"/>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08" r:id="rId7"/>
    <p:sldLayoutId id="2147484017" r:id="rId8"/>
    <p:sldLayoutId id="2147484018" r:id="rId9"/>
    <p:sldLayoutId id="2147484009" r:id="rId10"/>
    <p:sldLayoutId id="2147484010" r:id="rId11"/>
    <p:sldLayoutId id="2147484019" r:id="rId12"/>
  </p:sldLayoutIdLst>
  <p:transition spd="slow" advClick="0">
    <p:wipe/>
    <p:sndAc>
      <p:endSnd/>
    </p:sndAc>
  </p:transition>
  <p:txStyles>
    <p:titleStyle>
      <a:lvl1pPr marL="53975" indent="-53975" algn="r" rtl="1" eaLnBrk="0" fontAlgn="base" hangingPunct="0">
        <a:spcBef>
          <a:spcPct val="0"/>
        </a:spcBef>
        <a:spcAft>
          <a:spcPct val="0"/>
        </a:spcAft>
        <a:defRPr sz="4600" kern="1200">
          <a:solidFill>
            <a:srgbClr val="BBFAFF"/>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1" eaLnBrk="0" fontAlgn="base" hangingPunct="0">
        <a:spcBef>
          <a:spcPct val="0"/>
        </a:spcBef>
        <a:spcAft>
          <a:spcPct val="0"/>
        </a:spcAft>
        <a:defRPr sz="4600">
          <a:solidFill>
            <a:srgbClr val="BBFAFF"/>
          </a:solidFill>
          <a:latin typeface="Calibri" pitchFamily="34" charset="0"/>
          <a:cs typeface="Arial" charset="0"/>
        </a:defRPr>
      </a:lvl2pPr>
      <a:lvl3pPr marL="53975" indent="-53975" algn="r" rtl="1" eaLnBrk="0" fontAlgn="base" hangingPunct="0">
        <a:spcBef>
          <a:spcPct val="0"/>
        </a:spcBef>
        <a:spcAft>
          <a:spcPct val="0"/>
        </a:spcAft>
        <a:defRPr sz="4600">
          <a:solidFill>
            <a:srgbClr val="BBFAFF"/>
          </a:solidFill>
          <a:latin typeface="Calibri" pitchFamily="34" charset="0"/>
          <a:cs typeface="Arial" charset="0"/>
        </a:defRPr>
      </a:lvl3pPr>
      <a:lvl4pPr marL="53975" indent="-53975" algn="r" rtl="1" eaLnBrk="0" fontAlgn="base" hangingPunct="0">
        <a:spcBef>
          <a:spcPct val="0"/>
        </a:spcBef>
        <a:spcAft>
          <a:spcPct val="0"/>
        </a:spcAft>
        <a:defRPr sz="4600">
          <a:solidFill>
            <a:srgbClr val="BBFAFF"/>
          </a:solidFill>
          <a:latin typeface="Calibri" pitchFamily="34" charset="0"/>
          <a:cs typeface="Arial" charset="0"/>
        </a:defRPr>
      </a:lvl4pPr>
      <a:lvl5pPr marL="53975" indent="-53975" algn="r" rtl="1" eaLnBrk="0" fontAlgn="base" hangingPunct="0">
        <a:spcBef>
          <a:spcPct val="0"/>
        </a:spcBef>
        <a:spcAft>
          <a:spcPct val="0"/>
        </a:spcAft>
        <a:defRPr sz="4600">
          <a:solidFill>
            <a:srgbClr val="BBFAFF"/>
          </a:solidFill>
          <a:latin typeface="Calibri" pitchFamily="34" charset="0"/>
          <a:cs typeface="Arial" charset="0"/>
        </a:defRPr>
      </a:lvl5pPr>
      <a:lvl6pPr marL="511175" indent="-53975" algn="r" rtl="1" fontAlgn="base">
        <a:spcBef>
          <a:spcPct val="0"/>
        </a:spcBef>
        <a:spcAft>
          <a:spcPct val="0"/>
        </a:spcAft>
        <a:defRPr sz="4600">
          <a:solidFill>
            <a:srgbClr val="BBFAFF"/>
          </a:solidFill>
          <a:latin typeface="Calibri" pitchFamily="34" charset="0"/>
          <a:cs typeface="Arial" charset="0"/>
        </a:defRPr>
      </a:lvl6pPr>
      <a:lvl7pPr marL="968375" indent="-53975" algn="r" rtl="1" fontAlgn="base">
        <a:spcBef>
          <a:spcPct val="0"/>
        </a:spcBef>
        <a:spcAft>
          <a:spcPct val="0"/>
        </a:spcAft>
        <a:defRPr sz="4600">
          <a:solidFill>
            <a:srgbClr val="BBFAFF"/>
          </a:solidFill>
          <a:latin typeface="Calibri" pitchFamily="34" charset="0"/>
          <a:cs typeface="Arial" charset="0"/>
        </a:defRPr>
      </a:lvl7pPr>
      <a:lvl8pPr marL="1425575" indent="-53975" algn="r" rtl="1" fontAlgn="base">
        <a:spcBef>
          <a:spcPct val="0"/>
        </a:spcBef>
        <a:spcAft>
          <a:spcPct val="0"/>
        </a:spcAft>
        <a:defRPr sz="4600">
          <a:solidFill>
            <a:srgbClr val="BBFAFF"/>
          </a:solidFill>
          <a:latin typeface="Calibri" pitchFamily="34" charset="0"/>
          <a:cs typeface="Arial" charset="0"/>
        </a:defRPr>
      </a:lvl8pPr>
      <a:lvl9pPr marL="1882775" indent="-53975" algn="r" rtl="1" fontAlgn="base">
        <a:spcBef>
          <a:spcPct val="0"/>
        </a:spcBef>
        <a:spcAft>
          <a:spcPct val="0"/>
        </a:spcAft>
        <a:defRPr sz="4600">
          <a:solidFill>
            <a:srgbClr val="BBFAFF"/>
          </a:solidFill>
          <a:latin typeface="Calibri" pitchFamily="34" charset="0"/>
          <a:cs typeface="Arial" charset="0"/>
        </a:defRPr>
      </a:lvl9pPr>
      <a:extLst/>
    </p:titleStyle>
    <p:bodyStyle>
      <a:lvl1pPr marL="292100" indent="-292100" algn="r" rtl="1"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r" rtl="1"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r" rtl="1" eaLnBrk="0" fontAlgn="base" hangingPunct="0">
        <a:spcBef>
          <a:spcPts val="400"/>
        </a:spcBef>
        <a:spcAft>
          <a:spcPct val="0"/>
        </a:spcAft>
        <a:buClr>
          <a:srgbClr val="0BD0D9"/>
        </a:buClr>
        <a:buSzPct val="100000"/>
        <a:buFont typeface="Wingdings 2" pitchFamily="18" charset="2"/>
        <a:buChar char=""/>
        <a:defRPr sz="2300" kern="1200">
          <a:solidFill>
            <a:schemeClr val="tx1"/>
          </a:solidFill>
          <a:latin typeface="+mn-lt"/>
          <a:ea typeface="+mn-ea"/>
          <a:cs typeface="+mn-cs"/>
        </a:defRPr>
      </a:lvl3pPr>
      <a:lvl4pPr marL="1004888" indent="-182563" algn="r" rtl="1" eaLnBrk="0" fontAlgn="base" hangingPunct="0">
        <a:spcBef>
          <a:spcPts val="400"/>
        </a:spcBef>
        <a:spcAft>
          <a:spcPct val="0"/>
        </a:spcAft>
        <a:buClr>
          <a:srgbClr val="0BD0D9"/>
        </a:buClr>
        <a:buSzPct val="100000"/>
        <a:buFont typeface="Wingdings 2" pitchFamily="18" charset="2"/>
        <a:buChar char=""/>
        <a:defRPr sz="2000" kern="1200">
          <a:solidFill>
            <a:schemeClr val="tx1"/>
          </a:solidFill>
          <a:latin typeface="+mn-lt"/>
          <a:ea typeface="+mn-ea"/>
          <a:cs typeface="+mn-cs"/>
        </a:defRPr>
      </a:lvl4pPr>
      <a:lvl5pPr marL="1187450" indent="-182563" algn="r" rtl="1" eaLnBrk="0" fontAlgn="base" hangingPunct="0">
        <a:spcBef>
          <a:spcPts val="400"/>
        </a:spcBef>
        <a:spcAft>
          <a:spcPct val="0"/>
        </a:spcAft>
        <a:buClr>
          <a:srgbClr val="0BD0D9"/>
        </a:buClr>
        <a:buSzPct val="100000"/>
        <a:buFont typeface="Wingdings 2" pitchFamily="18" charset="2"/>
        <a:buChar char=""/>
        <a:defRPr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endParaRPr lang="fa-IR">
              <a:solidFill>
                <a:schemeClr val="tx2">
                  <a:tint val="100000"/>
                  <a:shade val="90000"/>
                  <a:satMod val="250000"/>
                  <a:alpha val="100000"/>
                </a:schemeClr>
              </a:solidFill>
            </a:endParaRPr>
          </a:p>
        </p:txBody>
      </p:sp>
      <p:pic>
        <p:nvPicPr>
          <p:cNvPr id="15362" name="Content Placeholder 9"/>
          <p:cNvPicPr>
            <a:picLocks noGrp="1" noChangeAspect="1"/>
          </p:cNvPicPr>
          <p:nvPr>
            <p:ph idx="1"/>
          </p:nvPr>
        </p:nvPicPr>
        <p:blipFill>
          <a:blip r:embed="rId2"/>
          <a:srcRect/>
          <a:stretch>
            <a:fillRect/>
          </a:stretch>
        </p:blipFill>
        <p:spPr>
          <a:xfrm>
            <a:off x="0" y="0"/>
            <a:ext cx="9144000" cy="6858000"/>
          </a:xfrm>
        </p:spPr>
      </p:pic>
      <p:pic>
        <p:nvPicPr>
          <p:cNvPr id="15363" name="Picture 3" descr="Image_1"/>
          <p:cNvPicPr>
            <a:picLocks noChangeAspect="1" noChangeArrowheads="1"/>
          </p:cNvPicPr>
          <p:nvPr/>
        </p:nvPicPr>
        <p:blipFill>
          <a:blip r:embed="rId3"/>
          <a:srcRect/>
          <a:stretch>
            <a:fillRect/>
          </a:stretch>
        </p:blipFill>
        <p:spPr bwMode="auto">
          <a:xfrm>
            <a:off x="0" y="-100013"/>
            <a:ext cx="9144000" cy="6757988"/>
          </a:xfrm>
          <a:prstGeom prst="rect">
            <a:avLst/>
          </a:prstGeom>
          <a:noFill/>
          <a:ln w="9525">
            <a:noFill/>
            <a:miter lim="800000"/>
            <a:headEnd/>
            <a:tailEnd/>
          </a:ln>
        </p:spPr>
      </p:pic>
    </p:spTree>
  </p:cSld>
  <p:clrMapOvr>
    <a:masterClrMapping/>
  </p:clrMapOvr>
  <p:transition spd="slow" advClick="0">
    <p:wipe/>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p:cNvSpPr>
          <p:nvPr>
            <p:ph type="body" idx="4294967295"/>
          </p:nvPr>
        </p:nvSpPr>
        <p:spPr>
          <a:xfrm>
            <a:off x="0" y="404813"/>
            <a:ext cx="8229600" cy="5894387"/>
          </a:xfrm>
        </p:spPr>
        <p:txBody>
          <a:bodyPr/>
          <a:lstStyle/>
          <a:p>
            <a:r>
              <a:rPr lang="ar-SA" b="1" smtClean="0"/>
              <a:t>5. دوز درست – </a:t>
            </a:r>
            <a:r>
              <a:rPr lang="en-US" b="1" smtClean="0">
                <a:cs typeface="Times New Roman" pitchFamily="18" charset="0"/>
              </a:rPr>
              <a:t>Right Dose</a:t>
            </a:r>
            <a:endParaRPr lang="ar-SA" smtClean="0"/>
          </a:p>
          <a:p>
            <a:r>
              <a:rPr lang="ar-SA" smtClean="0"/>
              <a:t> </a:t>
            </a:r>
          </a:p>
          <a:p>
            <a:r>
              <a:rPr lang="ar-SA" smtClean="0"/>
              <a:t>- مقدار تجویز شده دارو را باید با دقت تمام بخوانید ، در صورت نیاز دوز درست دارو را با دقت محاسبه کنید .</a:t>
            </a:r>
          </a:p>
          <a:p>
            <a:r>
              <a:rPr lang="ar-SA" smtClean="0"/>
              <a:t>- دفعات تجویز دارو را مشخص کنید.</a:t>
            </a:r>
          </a:p>
          <a:p>
            <a:r>
              <a:rPr lang="ar-SA" smtClean="0"/>
              <a:t>- در صورتی که دارو نیاز به انفوزیون داشته باشد، مقدار دارو، غلظت لازم، سرعت انفوزیون و زمان انفوزیون هر دوز را به دقت تعیین کنید.</a:t>
            </a:r>
          </a:p>
          <a:p>
            <a:r>
              <a:rPr lang="ar-SA" smtClean="0"/>
              <a:t>- اختصارات مربوط به دفعات تحویز دارو ( </a:t>
            </a:r>
            <a:r>
              <a:rPr lang="en-US" smtClean="0">
                <a:cs typeface="Times New Roman" pitchFamily="18" charset="0"/>
              </a:rPr>
              <a:t>qd,bid,stat,hs,hold,prs,tds</a:t>
            </a:r>
            <a:r>
              <a:rPr lang="ar-SA" smtClean="0"/>
              <a:t> و ... )را بخوبی یاد بگیرید.</a:t>
            </a:r>
            <a:endParaRPr lang="en-US" smtClean="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p:cNvSpPr>
          <p:nvPr>
            <p:ph type="body" idx="4294967295"/>
          </p:nvPr>
        </p:nvSpPr>
        <p:spPr>
          <a:xfrm>
            <a:off x="468313" y="260350"/>
            <a:ext cx="8229600" cy="6597650"/>
          </a:xfrm>
        </p:spPr>
        <p:txBody>
          <a:bodyPr/>
          <a:lstStyle/>
          <a:p>
            <a:r>
              <a:rPr lang="ar-SA" smtClean="0"/>
              <a:t>طبقه بندی </a:t>
            </a:r>
            <a:r>
              <a:rPr lang="en-US" smtClean="0">
                <a:cs typeface="Times New Roman" pitchFamily="18" charset="0"/>
              </a:rPr>
              <a:t>FDA):</a:t>
            </a:r>
            <a:br>
              <a:rPr lang="en-US" smtClean="0">
                <a:cs typeface="Times New Roman" pitchFamily="18" charset="0"/>
              </a:rPr>
            </a:br>
            <a:r>
              <a:rPr lang="ar-SA" smtClean="0"/>
              <a:t>بر اساس گروه بندی</a:t>
            </a:r>
            <a:r>
              <a:rPr lang="en-US" smtClean="0">
                <a:cs typeface="Times New Roman" pitchFamily="18" charset="0"/>
              </a:rPr>
              <a:t> FDA </a:t>
            </a:r>
            <a:r>
              <a:rPr lang="ar-SA" smtClean="0"/>
              <a:t>همه داروهایی که به طور سیستیمیک جذب می شوند یا شناخته شده است که بالقوه برای جنین مضر هستند، در یکی از گروههای حاملگی</a:t>
            </a:r>
            <a:r>
              <a:rPr lang="en-US" smtClean="0">
                <a:cs typeface="Times New Roman" pitchFamily="18" charset="0"/>
              </a:rPr>
              <a:t> (NR-A-B-C-D-X) </a:t>
            </a:r>
            <a:r>
              <a:rPr lang="ar-SA" smtClean="0"/>
              <a:t>طبقه بندی می شوند. عبارات زیر معرف سطح خطر برای جنین است و در قسمت موارد منع مصرف و احتیاط هر تک نگار، ذکر شده است. طبقه بندی</a:t>
            </a:r>
            <a:r>
              <a:rPr lang="en-US" smtClean="0">
                <a:cs typeface="Times New Roman" pitchFamily="18" charset="0"/>
              </a:rPr>
              <a:t> FDA </a:t>
            </a:r>
            <a:r>
              <a:rPr lang="ar-SA" smtClean="0"/>
              <a:t>به شرح زیر می باشد</a:t>
            </a:r>
            <a:r>
              <a:rPr lang="en-US" smtClean="0">
                <a:cs typeface="Times New Roman" pitchFamily="18" charset="0"/>
              </a:rPr>
              <a:t>:</a:t>
            </a:r>
            <a:br>
              <a:rPr lang="en-US" smtClean="0">
                <a:cs typeface="Times New Roman" pitchFamily="18" charset="0"/>
              </a:rPr>
            </a:br>
            <a:r>
              <a:rPr lang="ar-SA" smtClean="0"/>
              <a:t>گروه</a:t>
            </a:r>
            <a:r>
              <a:rPr lang="en-US" smtClean="0">
                <a:cs typeface="Times New Roman" pitchFamily="18" charset="0"/>
              </a:rPr>
              <a:t> A </a:t>
            </a:r>
            <a:br>
              <a:rPr lang="en-US" smtClean="0">
                <a:cs typeface="Times New Roman" pitchFamily="18" charset="0"/>
              </a:rPr>
            </a:br>
            <a:r>
              <a:rPr lang="ar-SA" smtClean="0"/>
              <a:t>مطالعات جامع حاکی از عدم وجود خطر برای جنین در سه ماه اول حاملگی</a:t>
            </a:r>
            <a:r>
              <a:rPr lang="en-US" smtClean="0">
                <a:cs typeface="Times New Roman" pitchFamily="18" charset="0"/>
              </a:rPr>
              <a:t> (</a:t>
            </a:r>
            <a:r>
              <a:rPr lang="ar-SA" smtClean="0"/>
              <a:t>فقدان خطر در سه ماهه بعدی) و نیز عدم احتمال ظهور آسیب مصرف دارو در دوران بارداری</a:t>
            </a:r>
            <a:r>
              <a:rPr lang="en-US" smtClean="0">
                <a:cs typeface="Times New Roman" pitchFamily="18" charset="0"/>
              </a:rPr>
              <a:t>(</a:t>
            </a:r>
            <a:r>
              <a:rPr lang="ar-SA" smtClean="0"/>
              <a:t>کشنده در آینده است</a:t>
            </a:r>
            <a:r>
              <a:rPr lang="en-US" smtClean="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type="body" idx="4294967295"/>
          </p:nvPr>
        </p:nvSpPr>
        <p:spPr>
          <a:xfrm>
            <a:off x="468313" y="0"/>
            <a:ext cx="8229600" cy="6597650"/>
          </a:xfrm>
        </p:spPr>
        <p:txBody>
          <a:bodyPr/>
          <a:lstStyle/>
          <a:p>
            <a:r>
              <a:rPr lang="ar-SA" smtClean="0"/>
              <a:t>گروه</a:t>
            </a:r>
            <a:r>
              <a:rPr lang="en-US" smtClean="0">
                <a:cs typeface="Times New Roman" pitchFamily="18" charset="0"/>
              </a:rPr>
              <a:t> B </a:t>
            </a:r>
            <a:br>
              <a:rPr lang="en-US" smtClean="0">
                <a:cs typeface="Times New Roman" pitchFamily="18" charset="0"/>
              </a:rPr>
            </a:br>
            <a:r>
              <a:rPr lang="ar-SA" smtClean="0"/>
              <a:t>مطالعات روی جنین حیوانات حاکی از وجود خطر کشنده نیست و مطالعات جامع در زنان حامله وجود ندارد یا مطالعات روی جنین حیوانات حاکی از بروز اثرات سوئی بوده (به غیر از کاهش باروری) که در مطالعات جامع در زنان باردار در سه ماهه اول قطعی نمی باشدو حاکی از بروز خطر در سه ماهه بعدی نیست</a:t>
            </a:r>
            <a:r>
              <a:rPr lang="en-US" smtClean="0">
                <a:cs typeface="Times New Roman" pitchFamily="18" charset="0"/>
              </a:rPr>
              <a:t>.</a:t>
            </a:r>
            <a:br>
              <a:rPr lang="en-US" smtClean="0">
                <a:cs typeface="Times New Roman" pitchFamily="18" charset="0"/>
              </a:rPr>
            </a:br>
            <a:r>
              <a:rPr lang="ar-SA" smtClean="0"/>
              <a:t>گروه</a:t>
            </a:r>
            <a:r>
              <a:rPr lang="en-US" smtClean="0">
                <a:cs typeface="Times New Roman" pitchFamily="18" charset="0"/>
              </a:rPr>
              <a:t> C</a:t>
            </a:r>
            <a:br>
              <a:rPr lang="en-US" smtClean="0">
                <a:cs typeface="Times New Roman" pitchFamily="18" charset="0"/>
              </a:rPr>
            </a:br>
            <a:r>
              <a:rPr lang="ar-SA" smtClean="0"/>
              <a:t>مطالعات روی حیوانات حاکی از اثرات سوء روی جنین است (اثرات از بین برنده جنین یا عوارض دیگر) و مطالعات جامعی در زنان وجود ندارد و تنها دارو باید در صئرتی تجویز شود که فواید احتمالی آن برتر از خطر احتمالی برای جنین باشد</a:t>
            </a:r>
            <a:r>
              <a:rPr lang="en-US" smtClean="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4294967295"/>
          </p:nvPr>
        </p:nvSpPr>
        <p:spPr>
          <a:xfrm>
            <a:off x="468313" y="333375"/>
            <a:ext cx="8229600" cy="6858000"/>
          </a:xfrm>
        </p:spPr>
        <p:txBody>
          <a:bodyPr/>
          <a:lstStyle/>
          <a:p>
            <a:pPr>
              <a:lnSpc>
                <a:spcPct val="80000"/>
              </a:lnSpc>
            </a:pPr>
            <a:r>
              <a:rPr lang="ar-SA" sz="2800" smtClean="0"/>
              <a:t>گروه</a:t>
            </a:r>
            <a:r>
              <a:rPr lang="en-US" sz="2800" smtClean="0">
                <a:cs typeface="Times New Roman" pitchFamily="18" charset="0"/>
              </a:rPr>
              <a:t> C</a:t>
            </a:r>
            <a:br>
              <a:rPr lang="en-US" sz="2800" smtClean="0">
                <a:cs typeface="Times New Roman" pitchFamily="18" charset="0"/>
              </a:rPr>
            </a:br>
            <a:r>
              <a:rPr lang="ar-SA" sz="2800" smtClean="0"/>
              <a:t>مطالعات روی حیوانات حاکی از اثرات سوء روی جنین است (اثرات از بین برنده جنین یا عوارض دیگر) و مطالعات جامعی در زنان وجود ندارد و تنها دارو باید در صئرتی تجویز شود که فواید احتمالی آن برتر از خطر احتمالی برای جنین باشد</a:t>
            </a:r>
            <a:r>
              <a:rPr lang="en-US" sz="2800" smtClean="0">
                <a:cs typeface="Times New Roman" pitchFamily="18" charset="0"/>
              </a:rPr>
              <a:t>.</a:t>
            </a:r>
            <a:br>
              <a:rPr lang="en-US" sz="2800" smtClean="0">
                <a:cs typeface="Times New Roman" pitchFamily="18" charset="0"/>
              </a:rPr>
            </a:br>
            <a:r>
              <a:rPr lang="ar-SA" sz="2800" smtClean="0"/>
              <a:t>گروه</a:t>
            </a:r>
            <a:r>
              <a:rPr lang="en-US" sz="2800" smtClean="0">
                <a:cs typeface="Times New Roman" pitchFamily="18" charset="0"/>
              </a:rPr>
              <a:t> D</a:t>
            </a:r>
            <a:br>
              <a:rPr lang="en-US" sz="2800" smtClean="0">
                <a:cs typeface="Times New Roman" pitchFamily="18" charset="0"/>
              </a:rPr>
            </a:br>
            <a:r>
              <a:rPr lang="ar-SA" sz="2800" smtClean="0"/>
              <a:t>شواهد مثبتی از خطرات مرگبار روی انسان وجود دارد اما فواید حاصله از مصرف دارو در زنان حامله ممکن است علی رغم وجود خطر پذیرفته شوند. برای مثال در صورتی که دارو در وضعیت تهدید کننده زندگی یا برای بیماری خطیری که داروهای ایمن تر نمی تواند مصرف شود یا غیر مؤثر است مورد نیاز باشد</a:t>
            </a:r>
            <a:r>
              <a:rPr lang="en-US" sz="2800" smtClean="0">
                <a:cs typeface="Times New Roman" pitchFamily="18" charset="0"/>
              </a:rPr>
              <a:t>.</a:t>
            </a:r>
            <a:br>
              <a:rPr lang="en-US" sz="2800" smtClean="0">
                <a:cs typeface="Times New Roman" pitchFamily="18" charset="0"/>
              </a:rPr>
            </a:br>
            <a:r>
              <a:rPr lang="ar-SA" sz="2800" smtClean="0"/>
              <a:t>گروه</a:t>
            </a:r>
            <a:r>
              <a:rPr lang="en-US" sz="2800" smtClean="0">
                <a:cs typeface="Times New Roman" pitchFamily="18" charset="0"/>
              </a:rPr>
              <a:t> X </a:t>
            </a:r>
            <a:br>
              <a:rPr lang="en-US" sz="2800" smtClean="0">
                <a:cs typeface="Times New Roman" pitchFamily="18" charset="0"/>
              </a:rPr>
            </a:br>
            <a:r>
              <a:rPr lang="ar-SA" sz="2800" smtClean="0"/>
              <a:t>مطالعات حیوانی یا انسانی نشانگر نابهنجاری های کشنده است، یا بر طبق تجربه انسانی شواهدی از خطر کشنده وجود دارد یا هر دو، و خطر مصرف این داروها در زنان حامله به طور واضحی بر هر گونه فواید ممکن برتری دارد. این داروها در زنانی که حامله هستند یا ممکن است حامله شوند منع مصرف دارد</a:t>
            </a:r>
            <a:r>
              <a:rPr lang="en-US" sz="2800" smtClean="0">
                <a:cs typeface="Times New Roman" pitchFamily="18" charset="0"/>
              </a:rPr>
              <a:t>.</a:t>
            </a:r>
            <a:br>
              <a:rPr lang="en-US" sz="2800" smtClean="0">
                <a:cs typeface="Times New Roman" pitchFamily="18" charset="0"/>
              </a:rPr>
            </a:br>
            <a:r>
              <a:rPr lang="ar-SA" sz="2800" smtClean="0"/>
              <a:t>گروه</a:t>
            </a:r>
            <a:r>
              <a:rPr lang="en-US" sz="2800" smtClean="0">
                <a:cs typeface="Times New Roman" pitchFamily="18" charset="0"/>
              </a:rPr>
              <a:t> NR </a:t>
            </a:r>
            <a:br>
              <a:rPr lang="en-US" sz="2800" smtClean="0">
                <a:cs typeface="Times New Roman" pitchFamily="18" charset="0"/>
              </a:rPr>
            </a:br>
            <a:r>
              <a:rPr lang="ar-SA" sz="2800" smtClean="0"/>
              <a:t>نا مشخص</a:t>
            </a:r>
            <a:r>
              <a:rPr lang="en-US" sz="2800" smtClean="0">
                <a:cs typeface="Times New Roman" pitchFamily="18" charset="0"/>
              </a:rPr>
              <a:t>). (Not Rated </a:t>
            </a:r>
          </a:p>
        </p:txBody>
      </p:sp>
    </p:spTree>
  </p:cSld>
  <p:clrMapOvr>
    <a:masterClrMapping/>
  </p:clrMapOvr>
  <p:transition spd="slow" advClick="0">
    <p:wipe/>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3203575" y="598488"/>
            <a:ext cx="5472113" cy="1325562"/>
          </a:xfrm>
        </p:spPr>
        <p:txBody>
          <a:bodyPr>
            <a:normAutofit fontScale="70000" lnSpcReduction="20000"/>
          </a:bodyPr>
          <a:lstStyle/>
          <a:p>
            <a:pPr eaLnBrk="1" fontAlgn="auto" hangingPunct="1">
              <a:spcBef>
                <a:spcPts val="0"/>
              </a:spcBef>
              <a:spcAft>
                <a:spcPts val="0"/>
              </a:spcAft>
              <a:buFont typeface="Wingdings 2"/>
              <a:buChar char=""/>
              <a:defRPr/>
            </a:pPr>
            <a:r>
              <a:rPr lang="fa-IR" sz="4400" b="1" dirty="0" smtClean="0"/>
              <a:t>بدلایل زير محاسبات كلينيكي داروها از اهميت بسزايي برخوردار مي باشد</a:t>
            </a:r>
            <a:r>
              <a:rPr lang="en-US" sz="4400" b="1" dirty="0" smtClean="0"/>
              <a:t>.</a:t>
            </a:r>
            <a:r>
              <a:rPr lang="en-US" sz="4400" dirty="0" smtClean="0"/>
              <a:t> </a:t>
            </a:r>
            <a:endParaRPr lang="en-US" sz="4400" dirty="0"/>
          </a:p>
        </p:txBody>
      </p:sp>
      <p:sp>
        <p:nvSpPr>
          <p:cNvPr id="28674" name="TextBox 4"/>
          <p:cNvSpPr txBox="1">
            <a:spLocks noChangeArrowheads="1"/>
          </p:cNvSpPr>
          <p:nvPr/>
        </p:nvSpPr>
        <p:spPr bwMode="auto">
          <a:xfrm>
            <a:off x="1143000" y="1714500"/>
            <a:ext cx="7245350" cy="4154488"/>
          </a:xfrm>
          <a:prstGeom prst="rect">
            <a:avLst/>
          </a:prstGeom>
          <a:noFill/>
          <a:ln w="9525">
            <a:noFill/>
            <a:miter lim="800000"/>
            <a:headEnd/>
            <a:tailEnd/>
          </a:ln>
        </p:spPr>
        <p:txBody>
          <a:bodyPr>
            <a:spAutoFit/>
          </a:bodyPr>
          <a:lstStyle/>
          <a:p>
            <a:pPr marL="457200" indent="-457200">
              <a:buFont typeface="Calibri" pitchFamily="34" charset="0"/>
              <a:buAutoNum type="arabicPeriod"/>
            </a:pPr>
            <a:r>
              <a:rPr lang="fa-IR" sz="2400">
                <a:latin typeface="Cambria" pitchFamily="18" charset="0"/>
                <a:cs typeface="Times New Roman" pitchFamily="18" charset="0"/>
              </a:rPr>
              <a:t>اجازه تجويز و استفاده داروها توسط پرستار در موقعيت هاي بحراني</a:t>
            </a:r>
            <a:r>
              <a:rPr lang="en-US" sz="2400">
                <a:latin typeface="Cambria" pitchFamily="18" charset="0"/>
                <a:cs typeface="Times New Roman" pitchFamily="18" charset="0"/>
              </a:rPr>
              <a:t> </a:t>
            </a:r>
            <a:endParaRPr lang="fa-IR" sz="2400">
              <a:latin typeface="Cambria" pitchFamily="18" charset="0"/>
              <a:cs typeface="Times New Roman" pitchFamily="18" charset="0"/>
            </a:endParaRPr>
          </a:p>
          <a:p>
            <a:pPr marL="457200" indent="-457200">
              <a:buFont typeface="Calibri" pitchFamily="34" charset="0"/>
              <a:buAutoNum type="arabicPeriod"/>
            </a:pPr>
            <a:r>
              <a:rPr lang="en-US" sz="2400">
                <a:latin typeface="Cambria" pitchFamily="18" charset="0"/>
                <a:cs typeface="Times New Roman" pitchFamily="18" charset="0"/>
              </a:rPr>
              <a:t> </a:t>
            </a:r>
            <a:r>
              <a:rPr lang="fa-IR" sz="2400">
                <a:latin typeface="Cambria" pitchFamily="18" charset="0"/>
                <a:cs typeface="Times New Roman" pitchFamily="18" charset="0"/>
              </a:rPr>
              <a:t>تنوع نوع روش استفاده از داروها</a:t>
            </a:r>
            <a:r>
              <a:rPr lang="en-US" sz="2400">
                <a:latin typeface="Cambria" pitchFamily="18" charset="0"/>
                <a:cs typeface="Times New Roman" pitchFamily="18" charset="0"/>
              </a:rPr>
              <a:t> )</a:t>
            </a:r>
            <a:r>
              <a:rPr lang="fa-IR" sz="2400">
                <a:latin typeface="Cambria" pitchFamily="18" charset="0"/>
                <a:cs typeface="Times New Roman" pitchFamily="18" charset="0"/>
              </a:rPr>
              <a:t>بولوس، انفوزيون)</a:t>
            </a:r>
            <a:endParaRPr lang="en-US" sz="2400">
              <a:latin typeface="Cambria" pitchFamily="18" charset="0"/>
              <a:cs typeface="Times New Roman" pitchFamily="18" charset="0"/>
            </a:endParaRPr>
          </a:p>
          <a:p>
            <a:pPr marL="457200" indent="-457200">
              <a:buFont typeface="Calibri" pitchFamily="34" charset="0"/>
              <a:buAutoNum type="arabicPeriod"/>
            </a:pPr>
            <a:r>
              <a:rPr lang="fa-IR" sz="2400">
                <a:latin typeface="Cambria" pitchFamily="18" charset="0"/>
                <a:cs typeface="Times New Roman" pitchFamily="18" charset="0"/>
              </a:rPr>
              <a:t>اثر گذاري بعضي از داروها با دوزهاي خيلي كم</a:t>
            </a:r>
            <a:r>
              <a:rPr lang="en-US" sz="2400">
                <a:latin typeface="Cambria" pitchFamily="18" charset="0"/>
                <a:cs typeface="Times New Roman" pitchFamily="18" charset="0"/>
              </a:rPr>
              <a:t> (</a:t>
            </a:r>
            <a:r>
              <a:rPr lang="fa-IR" sz="2400">
                <a:latin typeface="Cambria" pitchFamily="18" charset="0"/>
                <a:cs typeface="Times New Roman" pitchFamily="18" charset="0"/>
              </a:rPr>
              <a:t>(دوپامين)</a:t>
            </a:r>
          </a:p>
          <a:p>
            <a:pPr marL="457200" indent="-457200">
              <a:buFont typeface="Calibri" pitchFamily="34" charset="0"/>
              <a:buAutoNum type="arabicPeriod"/>
            </a:pPr>
            <a:r>
              <a:rPr lang="fa-IR" sz="2400">
                <a:latin typeface="Cambria" pitchFamily="18" charset="0"/>
                <a:cs typeface="Times New Roman" pitchFamily="18" charset="0"/>
              </a:rPr>
              <a:t>اختلاف زياد بين دوز درماني در بين داروها</a:t>
            </a:r>
            <a:r>
              <a:rPr lang="en-US" sz="2400">
                <a:latin typeface="Cambria" pitchFamily="18" charset="0"/>
                <a:cs typeface="Times New Roman" pitchFamily="18" charset="0"/>
              </a:rPr>
              <a:t> )</a:t>
            </a:r>
            <a:r>
              <a:rPr lang="fa-IR" sz="2400">
                <a:latin typeface="Cambria" pitchFamily="18" charset="0"/>
                <a:cs typeface="Times New Roman" pitchFamily="18" charset="0"/>
              </a:rPr>
              <a:t>آتروپين، بريتليوم)</a:t>
            </a:r>
            <a:endParaRPr lang="en-US" sz="2400">
              <a:latin typeface="Cambria" pitchFamily="18" charset="0"/>
              <a:cs typeface="Times New Roman" pitchFamily="18" charset="0"/>
            </a:endParaRPr>
          </a:p>
          <a:p>
            <a:pPr marL="457200" indent="-457200">
              <a:buFont typeface="Calibri" pitchFamily="34" charset="0"/>
              <a:buAutoNum type="arabicPeriod"/>
            </a:pPr>
            <a:r>
              <a:rPr lang="fa-IR" sz="2400">
                <a:latin typeface="Cambria" pitchFamily="18" charset="0"/>
                <a:cs typeface="Times New Roman" pitchFamily="18" charset="0"/>
              </a:rPr>
              <a:t>اختلاف كم بين حداقل و حداكثر دوزهای درماني داروها</a:t>
            </a:r>
            <a:r>
              <a:rPr lang="en-US" sz="2400">
                <a:latin typeface="Cambria" pitchFamily="18" charset="0"/>
                <a:cs typeface="Times New Roman" pitchFamily="18" charset="0"/>
              </a:rPr>
              <a:t> )</a:t>
            </a:r>
            <a:r>
              <a:rPr lang="fa-IR" sz="2400">
                <a:latin typeface="Cambria" pitchFamily="18" charset="0"/>
                <a:cs typeface="Times New Roman" pitchFamily="18" charset="0"/>
              </a:rPr>
              <a:t>نيپرايد، ليدو كائين</a:t>
            </a:r>
            <a:r>
              <a:rPr lang="en-US" sz="2400">
                <a:latin typeface="Cambria" pitchFamily="18" charset="0"/>
                <a:cs typeface="Times New Roman" pitchFamily="18" charset="0"/>
              </a:rPr>
              <a:t>(</a:t>
            </a:r>
            <a:endParaRPr lang="fa-IR" sz="2400">
              <a:latin typeface="Cambria" pitchFamily="18" charset="0"/>
              <a:cs typeface="Times New Roman" pitchFamily="18" charset="0"/>
            </a:endParaRPr>
          </a:p>
          <a:p>
            <a:pPr marL="457200" indent="-457200">
              <a:buFont typeface="Calibri" pitchFamily="34" charset="0"/>
              <a:buAutoNum type="arabicPeriod"/>
            </a:pPr>
            <a:r>
              <a:rPr lang="fa-IR" sz="2400">
                <a:latin typeface="Cambria" pitchFamily="18" charset="0"/>
                <a:cs typeface="Times New Roman" pitchFamily="18" charset="0"/>
              </a:rPr>
              <a:t>تغيير در مكانيسم تاثير داروها با كمترين تغيير در دوز دارو</a:t>
            </a:r>
            <a:r>
              <a:rPr lang="en-US" sz="2400">
                <a:latin typeface="Cambria" pitchFamily="18" charset="0"/>
                <a:cs typeface="Times New Roman" pitchFamily="18" charset="0"/>
              </a:rPr>
              <a:t> )</a:t>
            </a:r>
            <a:r>
              <a:rPr lang="fa-IR" sz="2400">
                <a:latin typeface="Cambria" pitchFamily="18" charset="0"/>
                <a:cs typeface="Times New Roman" pitchFamily="18" charset="0"/>
              </a:rPr>
              <a:t>دوپامين)</a:t>
            </a:r>
          </a:p>
          <a:p>
            <a:pPr marL="457200" indent="-457200">
              <a:buFont typeface="Calibri" pitchFamily="34" charset="0"/>
              <a:buAutoNum type="arabicPeriod"/>
            </a:pPr>
            <a:r>
              <a:rPr lang="fa-IR" sz="2400">
                <a:latin typeface="Cambria" pitchFamily="18" charset="0"/>
                <a:cs typeface="Times New Roman" pitchFamily="18" charset="0"/>
              </a:rPr>
              <a:t>اختلاف زياد مابين دوز دارو و مقدار دارو در آمپول ها و ويالهاي موجود</a:t>
            </a:r>
            <a:r>
              <a:rPr lang="en-US" sz="2400">
                <a:latin typeface="Cambria" pitchFamily="18" charset="0"/>
                <a:cs typeface="Times New Roman" pitchFamily="18" charset="0"/>
              </a:rPr>
              <a:t> (TNG</a:t>
            </a:r>
            <a:r>
              <a:rPr lang="fa-IR" sz="2400">
                <a:latin typeface="Cambria" pitchFamily="18" charset="0"/>
                <a:cs typeface="Times New Roman" pitchFamily="18" charset="0"/>
              </a:rPr>
              <a:t>، نيپرايد</a:t>
            </a:r>
            <a:r>
              <a:rPr lang="en-US" sz="2400">
                <a:latin typeface="Cambria" pitchFamily="18" charset="0"/>
                <a:cs typeface="Times New Roman" pitchFamily="18" charset="0"/>
              </a:rPr>
              <a:t>(</a:t>
            </a:r>
          </a:p>
        </p:txBody>
      </p:sp>
      <p:sp>
        <p:nvSpPr>
          <p:cNvPr id="28675"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a:t>
            </a:r>
          </a:p>
        </p:txBody>
      </p:sp>
    </p:spTree>
  </p:cSld>
  <p:clrMapOvr>
    <a:masterClrMapping/>
  </p:clrMapOvr>
  <p:transition spd="slow" advClick="0">
    <p:wipe/>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10000"/>
          </a:bodyPr>
          <a:lstStyle/>
          <a:p>
            <a:pPr eaLnBrk="1" fontAlgn="auto" hangingPunct="1">
              <a:spcBef>
                <a:spcPts val="0"/>
              </a:spcBef>
              <a:spcAft>
                <a:spcPts val="0"/>
              </a:spcAft>
              <a:buFont typeface="Wingdings 2"/>
              <a:buChar char=""/>
              <a:defRPr/>
            </a:pPr>
            <a:r>
              <a:rPr lang="fa-IR" b="1" dirty="0" smtClean="0"/>
              <a:t>در ابتدا باید قواعد اصلی را یاد بگیرید</a:t>
            </a:r>
            <a:r>
              <a:rPr lang="fa-IR" dirty="0" smtClean="0"/>
              <a:t> </a:t>
            </a:r>
          </a:p>
          <a:p>
            <a:pPr eaLnBrk="1" fontAlgn="auto" hangingPunct="1">
              <a:spcBef>
                <a:spcPts val="0"/>
              </a:spcBef>
              <a:spcAft>
                <a:spcPts val="0"/>
              </a:spcAft>
              <a:buFont typeface="Wingdings 2"/>
              <a:buChar char=""/>
              <a:defRPr/>
            </a:pPr>
            <a:endParaRPr lang="fa-IR" dirty="0" smtClean="0"/>
          </a:p>
          <a:p>
            <a:pPr eaLnBrk="1" fontAlgn="auto" hangingPunct="1">
              <a:spcBef>
                <a:spcPts val="0"/>
              </a:spcBef>
              <a:spcAft>
                <a:spcPts val="0"/>
              </a:spcAft>
              <a:buFont typeface="Wingdings 2"/>
              <a:buChar char=""/>
              <a:defRPr/>
            </a:pPr>
            <a:r>
              <a:rPr lang="fa-IR" b="1" dirty="0" smtClean="0"/>
              <a:t>قاعده اول</a:t>
            </a:r>
            <a:r>
              <a:rPr lang="en-US" b="1" dirty="0" smtClean="0"/>
              <a:t>: </a:t>
            </a:r>
            <a:r>
              <a:rPr lang="fa-IR" b="1" dirty="0" smtClean="0"/>
              <a:t>توجه به اوردر پزشک و واحد داروی تجویز شده</a:t>
            </a:r>
            <a:r>
              <a:rPr lang="fa-IR" dirty="0" smtClean="0"/>
              <a:t> </a:t>
            </a:r>
            <a:endParaRPr lang="en-US" dirty="0" smtClean="0"/>
          </a:p>
          <a:p>
            <a:pPr eaLnBrk="1" fontAlgn="auto" hangingPunct="1">
              <a:spcBef>
                <a:spcPts val="0"/>
              </a:spcBef>
              <a:spcAft>
                <a:spcPts val="0"/>
              </a:spcAft>
              <a:buFont typeface="Wingdings 2"/>
              <a:buChar char=""/>
              <a:defRPr/>
            </a:pPr>
            <a:r>
              <a:rPr lang="fa-IR" dirty="0" smtClean="0"/>
              <a:t>در این مرحله، پزشک معمولا به یکی از اشکال زیر دارو تجویز می کند</a:t>
            </a:r>
            <a:r>
              <a:rPr lang="en-US" dirty="0" smtClean="0"/>
              <a:t>: </a:t>
            </a:r>
          </a:p>
          <a:p>
            <a:pPr eaLnBrk="1" fontAlgn="auto" hangingPunct="1">
              <a:spcBef>
                <a:spcPts val="0"/>
              </a:spcBef>
              <a:spcAft>
                <a:spcPts val="0"/>
              </a:spcAft>
              <a:buFont typeface="Wingdings 2"/>
              <a:buChar char=""/>
              <a:defRPr/>
            </a:pPr>
            <a:r>
              <a:rPr lang="en-US" dirty="0" smtClean="0"/>
              <a:t>mg/min- micro/min- mg/kg/min- micro/kg/min - </a:t>
            </a:r>
            <a:r>
              <a:rPr lang="en-US" dirty="0" err="1" smtClean="0"/>
              <a:t>meq</a:t>
            </a:r>
            <a:r>
              <a:rPr lang="en-US" dirty="0" smtClean="0"/>
              <a:t>/kg- </a:t>
            </a:r>
            <a:r>
              <a:rPr lang="en-US" dirty="0" err="1" smtClean="0"/>
              <a:t>meq</a:t>
            </a:r>
            <a:r>
              <a:rPr lang="en-US" dirty="0" smtClean="0"/>
              <a:t>/min</a:t>
            </a:r>
          </a:p>
          <a:p>
            <a:pPr eaLnBrk="1" fontAlgn="auto" hangingPunct="1">
              <a:spcBef>
                <a:spcPts val="0"/>
              </a:spcBef>
              <a:spcAft>
                <a:spcPts val="0"/>
              </a:spcAft>
              <a:buFont typeface="Wingdings 2"/>
              <a:buChar char=""/>
              <a:defRPr/>
            </a:pPr>
            <a:r>
              <a:rPr lang="fa-IR" b="1" dirty="0" smtClean="0"/>
              <a:t>قاعده دوم</a:t>
            </a:r>
            <a:r>
              <a:rPr lang="en-US" b="1" dirty="0" smtClean="0"/>
              <a:t>: </a:t>
            </a:r>
            <a:r>
              <a:rPr lang="fa-IR" b="1" dirty="0" smtClean="0"/>
              <a:t>اوردر های قابل اجرا برای پرستار</a:t>
            </a:r>
            <a:r>
              <a:rPr lang="fa-IR" dirty="0" smtClean="0"/>
              <a:t> </a:t>
            </a:r>
            <a:endParaRPr lang="en-US" dirty="0" smtClean="0"/>
          </a:p>
          <a:p>
            <a:pPr eaLnBrk="1" fontAlgn="auto" hangingPunct="1">
              <a:spcBef>
                <a:spcPts val="0"/>
              </a:spcBef>
              <a:spcAft>
                <a:spcPts val="0"/>
              </a:spcAft>
              <a:buFont typeface="Wingdings 2"/>
              <a:buNone/>
              <a:defRPr/>
            </a:pPr>
            <a:r>
              <a:rPr lang="fa-IR" dirty="0" smtClean="0"/>
              <a:t>با نگاه به اوردر های پزشکی متوجه می شویم در عمل این واحد های قابل تجویز نیستند و باید تبدیل واحد صورت بگیرد</a:t>
            </a:r>
            <a:r>
              <a:rPr lang="en-US" dirty="0" smtClean="0"/>
              <a:t>. </a:t>
            </a:r>
            <a:r>
              <a:rPr lang="fa-IR" dirty="0" smtClean="0"/>
              <a:t>در زیر واحد های قابل تزریق آورده شده است</a:t>
            </a:r>
            <a:r>
              <a:rPr lang="en-US" dirty="0" smtClean="0"/>
              <a:t>: </a:t>
            </a:r>
          </a:p>
          <a:p>
            <a:pPr eaLnBrk="1" fontAlgn="auto" hangingPunct="1">
              <a:spcBef>
                <a:spcPts val="0"/>
              </a:spcBef>
              <a:spcAft>
                <a:spcPts val="0"/>
              </a:spcAft>
              <a:buFont typeface="Wingdings 2"/>
              <a:buChar char=""/>
              <a:defRPr/>
            </a:pPr>
            <a:r>
              <a:rPr lang="en-US" dirty="0" smtClean="0"/>
              <a:t>Ml/hr or Cc/hr – drop/min or </a:t>
            </a:r>
            <a:r>
              <a:rPr lang="en-US" dirty="0" err="1" smtClean="0"/>
              <a:t>gtt</a:t>
            </a:r>
            <a:r>
              <a:rPr lang="en-US" dirty="0" smtClean="0"/>
              <a:t> /min</a:t>
            </a:r>
          </a:p>
          <a:p>
            <a:pPr eaLnBrk="1" fontAlgn="auto" hangingPunct="1">
              <a:spcBef>
                <a:spcPts val="0"/>
              </a:spcBef>
              <a:spcAft>
                <a:spcPts val="0"/>
              </a:spcAft>
              <a:buFont typeface="Wingdings 2"/>
              <a:buChar char=""/>
              <a:defRPr/>
            </a:pPr>
            <a:endParaRPr lang="fa-IR" dirty="0" smtClean="0"/>
          </a:p>
          <a:p>
            <a:pPr eaLnBrk="1" fontAlgn="auto" hangingPunct="1">
              <a:spcBef>
                <a:spcPts val="0"/>
              </a:spcBef>
              <a:spcAft>
                <a:spcPts val="0"/>
              </a:spcAft>
              <a:buFont typeface="Wingdings 2"/>
              <a:buNone/>
              <a:defRPr/>
            </a:pPr>
            <a:endParaRPr lang="fa-IR" dirty="0" smtClean="0"/>
          </a:p>
        </p:txBody>
      </p:sp>
    </p:spTree>
  </p:cSld>
  <p:clrMapOvr>
    <a:masterClrMapping/>
  </p:clrMapOvr>
  <p:transition spd="slow" advClick="0">
    <p:wipe/>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p:nvPr>
        </p:nvSpPr>
        <p:spPr>
          <a:xfrm>
            <a:off x="827088" y="836613"/>
            <a:ext cx="7129462" cy="1303337"/>
          </a:xfrm>
        </p:spPr>
        <p:txBody>
          <a:bodyPr/>
          <a:lstStyle/>
          <a:p>
            <a:pPr marL="0" indent="0" algn="ctr" eaLnBrk="1" hangingPunct="1">
              <a:buFont typeface="Wingdings 2" pitchFamily="18" charset="2"/>
              <a:buNone/>
            </a:pPr>
            <a:r>
              <a:rPr lang="fa-IR" sz="5400" smtClean="0">
                <a:solidFill>
                  <a:srgbClr val="FFFF66"/>
                </a:solidFill>
                <a:latin typeface="2  Nazanin"/>
              </a:rPr>
              <a:t> </a:t>
            </a:r>
            <a:endParaRPr lang="fa-IR" sz="4400" smtClean="0">
              <a:solidFill>
                <a:srgbClr val="FFFF00"/>
              </a:solidFill>
              <a:latin typeface="2  Nazanin"/>
            </a:endParaRPr>
          </a:p>
        </p:txBody>
      </p:sp>
      <p:sp>
        <p:nvSpPr>
          <p:cNvPr id="31746" name="TextBox 4"/>
          <p:cNvSpPr txBox="1">
            <a:spLocks noChangeArrowheads="1"/>
          </p:cNvSpPr>
          <p:nvPr/>
        </p:nvSpPr>
        <p:spPr bwMode="auto">
          <a:xfrm>
            <a:off x="714375" y="1357313"/>
            <a:ext cx="7715250" cy="3970337"/>
          </a:xfrm>
          <a:prstGeom prst="rect">
            <a:avLst/>
          </a:prstGeom>
          <a:noFill/>
          <a:ln w="9525">
            <a:noFill/>
            <a:miter lim="800000"/>
            <a:headEnd/>
            <a:tailEnd/>
          </a:ln>
        </p:spPr>
        <p:txBody>
          <a:bodyPr>
            <a:spAutoFit/>
          </a:bodyPr>
          <a:lstStyle/>
          <a:p>
            <a:r>
              <a:rPr lang="fa-IR" sz="3600" b="1">
                <a:latin typeface="Cambria" pitchFamily="18" charset="0"/>
                <a:cs typeface="Times New Roman" pitchFamily="18" charset="0"/>
              </a:rPr>
              <a:t>قبل از محاسبه دوز دارو ها باید موارد زیر را بدانید</a:t>
            </a:r>
            <a:r>
              <a:rPr lang="en-US" sz="3600" b="1">
                <a:latin typeface="Cambria" pitchFamily="18" charset="0"/>
                <a:cs typeface="Times New Roman" pitchFamily="18" charset="0"/>
              </a:rPr>
              <a:t> :</a:t>
            </a:r>
            <a:r>
              <a:rPr lang="en-US" sz="3600">
                <a:latin typeface="Cambria" pitchFamily="18" charset="0"/>
                <a:cs typeface="Times New Roman" pitchFamily="18" charset="0"/>
              </a:rPr>
              <a:t> </a:t>
            </a:r>
          </a:p>
          <a:p>
            <a:r>
              <a:rPr lang="en-US" sz="3600">
                <a:latin typeface="Cambria" pitchFamily="18" charset="0"/>
                <a:cs typeface="Times New Roman" pitchFamily="18" charset="0"/>
              </a:rPr>
              <a:t>1gr=1000 mg</a:t>
            </a:r>
          </a:p>
          <a:p>
            <a:r>
              <a:rPr lang="en-US" sz="3600">
                <a:latin typeface="Cambria" pitchFamily="18" charset="0"/>
                <a:cs typeface="Times New Roman" pitchFamily="18" charset="0"/>
              </a:rPr>
              <a:t>1mg= 1000 microgram</a:t>
            </a:r>
          </a:p>
          <a:p>
            <a:r>
              <a:rPr lang="en-US" sz="3600">
                <a:latin typeface="Cambria" pitchFamily="18" charset="0"/>
                <a:cs typeface="Times New Roman" pitchFamily="18" charset="0"/>
              </a:rPr>
              <a:t>  1cc micro set= 60 gtt  </a:t>
            </a:r>
          </a:p>
          <a:p>
            <a:r>
              <a:rPr lang="en-US" sz="3600">
                <a:latin typeface="Cambria" pitchFamily="18" charset="0"/>
                <a:cs typeface="Times New Roman" pitchFamily="18" charset="0"/>
              </a:rPr>
              <a:t>  1 cc macro set= 15-20 gtt </a:t>
            </a:r>
          </a:p>
          <a:p>
            <a:r>
              <a:rPr lang="en-US" sz="3600">
                <a:latin typeface="Cambria" pitchFamily="18" charset="0"/>
                <a:cs typeface="Times New Roman" pitchFamily="18" charset="0"/>
              </a:rPr>
              <a:t> cc blood set= 10 gtt </a:t>
            </a:r>
            <a:r>
              <a:rPr lang="fa-IR" sz="3600">
                <a:latin typeface="Cambria" pitchFamily="18" charset="0"/>
                <a:cs typeface="Times New Roman" pitchFamily="18" charset="0"/>
              </a:rPr>
              <a:t>1</a:t>
            </a:r>
            <a:endParaRPr lang="en-US" sz="3600">
              <a:latin typeface="Cambria" pitchFamily="18" charset="0"/>
              <a:cs typeface="Times New Roman" pitchFamily="18" charset="0"/>
            </a:endParaRPr>
          </a:p>
        </p:txBody>
      </p:sp>
      <p:sp>
        <p:nvSpPr>
          <p:cNvPr id="31747"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3</a:t>
            </a:r>
          </a:p>
        </p:txBody>
      </p:sp>
    </p:spTree>
  </p:cSld>
  <p:clrMapOvr>
    <a:masterClrMapping/>
  </p:clrMapOvr>
  <p:transition spd="slow" advClick="0">
    <p:wipe/>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p:cNvSpPr txBox="1">
            <a:spLocks noChangeArrowheads="1"/>
          </p:cNvSpPr>
          <p:nvPr/>
        </p:nvSpPr>
        <p:spPr bwMode="auto">
          <a:xfrm>
            <a:off x="0" y="5865813"/>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4</a:t>
            </a:r>
          </a:p>
        </p:txBody>
      </p:sp>
      <p:sp>
        <p:nvSpPr>
          <p:cNvPr id="33794" name="Rectangle 9"/>
          <p:cNvSpPr>
            <a:spLocks noChangeArrowheads="1"/>
          </p:cNvSpPr>
          <p:nvPr/>
        </p:nvSpPr>
        <p:spPr bwMode="auto">
          <a:xfrm>
            <a:off x="428625" y="1143000"/>
            <a:ext cx="8072438" cy="4400550"/>
          </a:xfrm>
          <a:prstGeom prst="rect">
            <a:avLst/>
          </a:prstGeom>
          <a:noFill/>
          <a:ln w="9525">
            <a:noFill/>
            <a:miter lim="800000"/>
            <a:headEnd/>
            <a:tailEnd/>
          </a:ln>
        </p:spPr>
        <p:txBody>
          <a:bodyPr>
            <a:spAutoFit/>
          </a:bodyPr>
          <a:lstStyle/>
          <a:p>
            <a:r>
              <a:rPr lang="fa-IR" sz="2800" b="1">
                <a:latin typeface="Cambria" pitchFamily="18" charset="0"/>
                <a:cs typeface="Times New Roman" pitchFamily="18" charset="0"/>
              </a:rPr>
              <a:t>قاعده سوم</a:t>
            </a:r>
            <a:r>
              <a:rPr lang="en-US" sz="2800" b="1">
                <a:latin typeface="Cambria" pitchFamily="18" charset="0"/>
                <a:cs typeface="Times New Roman" pitchFamily="18" charset="0"/>
              </a:rPr>
              <a:t>: </a:t>
            </a:r>
            <a:r>
              <a:rPr lang="fa-IR" sz="2800" b="1">
                <a:latin typeface="Cambria" pitchFamily="18" charset="0"/>
                <a:cs typeface="Times New Roman" pitchFamily="18" charset="0"/>
              </a:rPr>
              <a:t>میزان استاندارد محلول برای رقیق کردن دارو متفاوت بوده و در بیشتر موارد از</a:t>
            </a:r>
            <a:r>
              <a:rPr lang="en-US" sz="2800" b="1">
                <a:latin typeface="Cambria" pitchFamily="18" charset="0"/>
                <a:cs typeface="Times New Roman" pitchFamily="18" charset="0"/>
              </a:rPr>
              <a:t> 100 </a:t>
            </a:r>
            <a:r>
              <a:rPr lang="fa-IR" sz="2800" b="1">
                <a:latin typeface="Cambria" pitchFamily="18" charset="0"/>
                <a:cs typeface="Times New Roman" pitchFamily="18" charset="0"/>
              </a:rPr>
              <a:t>سی سی سرم نرمال سالین و یا سرم قندی استفاده می شود</a:t>
            </a:r>
            <a:r>
              <a:rPr lang="en-US" sz="2800" b="1">
                <a:latin typeface="Cambria" pitchFamily="18" charset="0"/>
                <a:cs typeface="Times New Roman" pitchFamily="18" charset="0"/>
              </a:rPr>
              <a:t>. </a:t>
            </a:r>
            <a:r>
              <a:rPr lang="fa-IR" sz="2800" b="1">
                <a:latin typeface="Cambria" pitchFamily="18" charset="0"/>
                <a:cs typeface="Times New Roman" pitchFamily="18" charset="0"/>
              </a:rPr>
              <a:t>البته باید به کاتالوگ دارو مراجعه شود</a:t>
            </a:r>
            <a:r>
              <a:rPr lang="en-US" sz="2800" b="1">
                <a:latin typeface="Cambria" pitchFamily="18" charset="0"/>
                <a:cs typeface="Times New Roman" pitchFamily="18" charset="0"/>
              </a:rPr>
              <a:t>.</a:t>
            </a:r>
            <a:r>
              <a:rPr lang="en-US" sz="2800">
                <a:latin typeface="Cambria" pitchFamily="18" charset="0"/>
                <a:cs typeface="Times New Roman" pitchFamily="18" charset="0"/>
              </a:rPr>
              <a:t> </a:t>
            </a:r>
            <a:endParaRPr lang="fa-IR" sz="2800">
              <a:latin typeface="Cambria" pitchFamily="18" charset="0"/>
              <a:cs typeface="Times New Roman" pitchFamily="18" charset="0"/>
            </a:endParaRPr>
          </a:p>
          <a:p>
            <a:endParaRPr lang="en-US" sz="2800">
              <a:latin typeface="Cambria" pitchFamily="18" charset="0"/>
              <a:cs typeface="Times New Roman" pitchFamily="18" charset="0"/>
            </a:endParaRPr>
          </a:p>
          <a:p>
            <a:r>
              <a:rPr lang="fa-IR" sz="2800" b="1">
                <a:latin typeface="Cambria" pitchFamily="18" charset="0"/>
                <a:cs typeface="Times New Roman" pitchFamily="18" charset="0"/>
              </a:rPr>
              <a:t>قاعده چهارم</a:t>
            </a:r>
            <a:r>
              <a:rPr lang="en-US" sz="2800" b="1">
                <a:latin typeface="Cambria" pitchFamily="18" charset="0"/>
                <a:cs typeface="Times New Roman" pitchFamily="18" charset="0"/>
              </a:rPr>
              <a:t>: </a:t>
            </a:r>
            <a:r>
              <a:rPr lang="fa-IR" sz="2800" b="1">
                <a:latin typeface="Cambria" pitchFamily="18" charset="0"/>
                <a:cs typeface="Times New Roman" pitchFamily="18" charset="0"/>
              </a:rPr>
              <a:t>محاسبه را تا جایی ادامه می دهیم تا به یکی از واحد های قابل تجویز توسط پرستار برسیم</a:t>
            </a:r>
            <a:r>
              <a:rPr lang="en-US" sz="2800" b="1">
                <a:latin typeface="Cambria" pitchFamily="18" charset="0"/>
                <a:cs typeface="Times New Roman" pitchFamily="18" charset="0"/>
              </a:rPr>
              <a:t> (</a:t>
            </a:r>
            <a:r>
              <a:rPr lang="fa-IR" sz="2800" b="1">
                <a:latin typeface="Cambria" pitchFamily="18" charset="0"/>
                <a:cs typeface="Times New Roman" pitchFamily="18" charset="0"/>
              </a:rPr>
              <a:t>منظور قاعده دوم می باشد</a:t>
            </a:r>
            <a:r>
              <a:rPr lang="en-US" sz="2800" b="1">
                <a:latin typeface="Cambria" pitchFamily="18" charset="0"/>
                <a:cs typeface="Times New Roman" pitchFamily="18" charset="0"/>
              </a:rPr>
              <a:t>).</a:t>
            </a:r>
            <a:r>
              <a:rPr lang="en-US" sz="2800">
                <a:latin typeface="Cambria" pitchFamily="18" charset="0"/>
                <a:cs typeface="Times New Roman" pitchFamily="18" charset="0"/>
              </a:rPr>
              <a:t> </a:t>
            </a:r>
          </a:p>
          <a:p>
            <a:r>
              <a:rPr lang="en-US" sz="2800">
                <a:latin typeface="Cambria" pitchFamily="18" charset="0"/>
                <a:cs typeface="Times New Roman" pitchFamily="18" charset="0"/>
              </a:rPr>
              <a:t>Ml/hr or Cc/hr – drop/min or gtt /min</a:t>
            </a:r>
          </a:p>
          <a:p>
            <a:endParaRPr lang="fa-IR" sz="2800">
              <a:solidFill>
                <a:srgbClr val="FFFF00"/>
              </a:solidFill>
              <a:latin typeface="Cambria" pitchFamily="18" charset="0"/>
              <a:cs typeface="Times New Roman" pitchFamily="18" charset="0"/>
            </a:endParaRPr>
          </a:p>
          <a:p>
            <a:r>
              <a:rPr lang="fa-IR" sz="2800">
                <a:solidFill>
                  <a:srgbClr val="FFFF00"/>
                </a:solidFill>
                <a:latin typeface="Cambria" pitchFamily="18" charset="0"/>
                <a:cs typeface="Times New Roman" pitchFamily="18" charset="0"/>
              </a:rPr>
              <a:t>توجه</a:t>
            </a:r>
            <a:r>
              <a:rPr lang="en-US" sz="2800">
                <a:solidFill>
                  <a:srgbClr val="FFFF00"/>
                </a:solidFill>
                <a:latin typeface="Cambria" pitchFamily="18" charset="0"/>
                <a:cs typeface="Times New Roman" pitchFamily="18" charset="0"/>
              </a:rPr>
              <a:t>: </a:t>
            </a:r>
            <a:r>
              <a:rPr lang="fa-IR" sz="2800">
                <a:solidFill>
                  <a:srgbClr val="FFFF00"/>
                </a:solidFill>
                <a:latin typeface="Cambria" pitchFamily="18" charset="0"/>
                <a:cs typeface="Times New Roman" pitchFamily="18" charset="0"/>
              </a:rPr>
              <a:t>در بعضی موارد باید دوز داروی تجویز شده را در وزن بیمار ضرب کنیم تا اصلی بدست آید</a:t>
            </a:r>
            <a:r>
              <a:rPr lang="en-US" sz="2800">
                <a:solidFill>
                  <a:srgbClr val="FFFF00"/>
                </a:solidFill>
                <a:latin typeface="Cambria" pitchFamily="18" charset="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p:nvPr>
        </p:nvSpPr>
        <p:spPr>
          <a:xfrm>
            <a:off x="857250" y="0"/>
            <a:ext cx="7215188" cy="1571625"/>
          </a:xfrm>
        </p:spPr>
        <p:txBody>
          <a:bodyPr/>
          <a:lstStyle/>
          <a:p>
            <a:pPr marL="0" indent="0" algn="ctr" eaLnBrk="1" hangingPunct="1">
              <a:buFont typeface="Wingdings 2" pitchFamily="18" charset="2"/>
              <a:buNone/>
            </a:pPr>
            <a:endParaRPr lang="fa-IR" sz="4400" smtClean="0">
              <a:solidFill>
                <a:srgbClr val="FFFF66"/>
              </a:solidFill>
              <a:latin typeface="2  Nazanin"/>
            </a:endParaRPr>
          </a:p>
          <a:p>
            <a:pPr marL="0" indent="0" algn="ctr" eaLnBrk="1" hangingPunct="1">
              <a:buFont typeface="Wingdings 2" pitchFamily="18" charset="2"/>
              <a:buNone/>
            </a:pPr>
            <a:r>
              <a:rPr lang="fa-IR" sz="4400" b="1" smtClean="0"/>
              <a:t>مراحل تجویز دارو</a:t>
            </a:r>
            <a:endParaRPr lang="en-US" sz="4400" smtClean="0">
              <a:cs typeface="Times New Roman" pitchFamily="18" charset="0"/>
            </a:endParaRPr>
          </a:p>
          <a:p>
            <a:pPr marL="0" indent="0" algn="ctr" eaLnBrk="1" hangingPunct="1">
              <a:buFont typeface="Wingdings 2" pitchFamily="18" charset="2"/>
              <a:buNone/>
            </a:pPr>
            <a:endParaRPr lang="fa-IR" sz="4400" smtClean="0">
              <a:solidFill>
                <a:srgbClr val="FFFF00"/>
              </a:solidFill>
              <a:latin typeface="2  Nazanin"/>
            </a:endParaRPr>
          </a:p>
          <a:p>
            <a:pPr marL="0" indent="0" algn="ctr" eaLnBrk="1" hangingPunct="1">
              <a:buFont typeface="Wingdings 2" pitchFamily="18" charset="2"/>
              <a:buNone/>
            </a:pPr>
            <a:endParaRPr lang="fa-IR" sz="3600" smtClean="0">
              <a:solidFill>
                <a:srgbClr val="FFFF00"/>
              </a:solidFill>
              <a:latin typeface="2  Nazanin"/>
            </a:endParaRPr>
          </a:p>
        </p:txBody>
      </p:sp>
      <p:sp>
        <p:nvSpPr>
          <p:cNvPr id="35842" name="TextBox 4"/>
          <p:cNvSpPr txBox="1">
            <a:spLocks noChangeArrowheads="1"/>
          </p:cNvSpPr>
          <p:nvPr/>
        </p:nvSpPr>
        <p:spPr bwMode="auto">
          <a:xfrm>
            <a:off x="928688" y="3929063"/>
            <a:ext cx="7858125" cy="2800350"/>
          </a:xfrm>
          <a:prstGeom prst="rect">
            <a:avLst/>
          </a:prstGeom>
          <a:noFill/>
          <a:ln w="9525">
            <a:noFill/>
            <a:miter lim="800000"/>
            <a:headEnd/>
            <a:tailEnd/>
          </a:ln>
        </p:spPr>
        <p:txBody>
          <a:bodyPr>
            <a:spAutoFit/>
          </a:bodyPr>
          <a:lstStyle/>
          <a:p>
            <a:endParaRPr lang="fa-IR" sz="4400">
              <a:latin typeface="Cambria" pitchFamily="18" charset="0"/>
              <a:cs typeface="B Nazanin" pitchFamily="2" charset="-78"/>
            </a:endParaRPr>
          </a:p>
          <a:p>
            <a:endParaRPr lang="fa-IR" sz="4400">
              <a:latin typeface="Cambria" pitchFamily="18" charset="0"/>
              <a:cs typeface="B Nazanin" pitchFamily="2" charset="-78"/>
            </a:endParaRPr>
          </a:p>
          <a:p>
            <a:endParaRPr lang="fa-IR" sz="4400">
              <a:latin typeface="Cambria" pitchFamily="18" charset="0"/>
              <a:cs typeface="B Nazanin" pitchFamily="2" charset="-78"/>
            </a:endParaRPr>
          </a:p>
          <a:p>
            <a:endParaRPr lang="fa-IR" sz="4400">
              <a:latin typeface="Cambria" pitchFamily="18" charset="0"/>
              <a:cs typeface="B Nazanin" pitchFamily="2" charset="-78"/>
            </a:endParaRPr>
          </a:p>
        </p:txBody>
      </p:sp>
      <p:sp>
        <p:nvSpPr>
          <p:cNvPr id="35843"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5</a:t>
            </a:r>
          </a:p>
        </p:txBody>
      </p:sp>
      <p:sp>
        <p:nvSpPr>
          <p:cNvPr id="35844" name="Rectangle 9"/>
          <p:cNvSpPr>
            <a:spLocks noChangeArrowheads="1"/>
          </p:cNvSpPr>
          <p:nvPr/>
        </p:nvSpPr>
        <p:spPr bwMode="auto">
          <a:xfrm>
            <a:off x="428625" y="1643063"/>
            <a:ext cx="8072438" cy="4154487"/>
          </a:xfrm>
          <a:prstGeom prst="rect">
            <a:avLst/>
          </a:prstGeom>
          <a:noFill/>
          <a:ln w="9525">
            <a:noFill/>
            <a:miter lim="800000"/>
            <a:headEnd/>
            <a:tailEnd/>
          </a:ln>
        </p:spPr>
        <p:txBody>
          <a:bodyPr>
            <a:spAutoFit/>
          </a:bodyPr>
          <a:lstStyle/>
          <a:p>
            <a:r>
              <a:rPr lang="en-US" sz="2400">
                <a:latin typeface="Cambria" pitchFamily="18" charset="0"/>
                <a:cs typeface="Times New Roman" pitchFamily="18" charset="0"/>
              </a:rPr>
              <a:t>1.  </a:t>
            </a:r>
            <a:r>
              <a:rPr lang="fa-IR" sz="2400">
                <a:latin typeface="Cambria" pitchFamily="18" charset="0"/>
                <a:cs typeface="Times New Roman" pitchFamily="18" charset="0"/>
              </a:rPr>
              <a:t>داروی موجود در بخش را برمی داریم و در</a:t>
            </a:r>
            <a:r>
              <a:rPr lang="en-US" sz="2400">
                <a:latin typeface="Cambria" pitchFamily="18" charset="0"/>
                <a:cs typeface="Times New Roman" pitchFamily="18" charset="0"/>
              </a:rPr>
              <a:t> 100 </a:t>
            </a:r>
            <a:r>
              <a:rPr lang="fa-IR" sz="2400">
                <a:latin typeface="Cambria" pitchFamily="18" charset="0"/>
                <a:cs typeface="Times New Roman" pitchFamily="18" charset="0"/>
              </a:rPr>
              <a:t>سی سی سرم حل می کنیم</a:t>
            </a:r>
            <a:r>
              <a:rPr lang="en-US" sz="2400">
                <a:latin typeface="Cambria" pitchFamily="18" charset="0"/>
                <a:cs typeface="Times New Roman" pitchFamily="18" charset="0"/>
              </a:rPr>
              <a:t>. </a:t>
            </a:r>
          </a:p>
          <a:p>
            <a:r>
              <a:rPr lang="en-US" sz="2400">
                <a:latin typeface="Cambria" pitchFamily="18" charset="0"/>
                <a:cs typeface="Times New Roman" pitchFamily="18" charset="0"/>
              </a:rPr>
              <a:t>2.  </a:t>
            </a:r>
            <a:r>
              <a:rPr lang="fa-IR" sz="2400">
                <a:latin typeface="Cambria" pitchFamily="18" charset="0"/>
                <a:cs typeface="Times New Roman" pitchFamily="18" charset="0"/>
              </a:rPr>
              <a:t>در صورت لازم یکسان سازی واحد ها می کنیم</a:t>
            </a:r>
            <a:r>
              <a:rPr lang="en-US" sz="2400">
                <a:latin typeface="Cambria" pitchFamily="18" charset="0"/>
                <a:cs typeface="Times New Roman" pitchFamily="18" charset="0"/>
              </a:rPr>
              <a:t>. </a:t>
            </a:r>
            <a:r>
              <a:rPr lang="fa-IR" sz="2400">
                <a:latin typeface="Cambria" pitchFamily="18" charset="0"/>
                <a:cs typeface="Times New Roman" pitchFamily="18" charset="0"/>
              </a:rPr>
              <a:t>یعنی واحد اوردر پزشک را با واحد دارو یکسان می کنیم</a:t>
            </a:r>
            <a:r>
              <a:rPr lang="en-US" sz="2400">
                <a:latin typeface="Cambria" pitchFamily="18" charset="0"/>
                <a:cs typeface="Times New Roman" pitchFamily="18" charset="0"/>
              </a:rPr>
              <a:t>. </a:t>
            </a:r>
          </a:p>
          <a:p>
            <a:r>
              <a:rPr lang="en-US" sz="2400">
                <a:latin typeface="Cambria" pitchFamily="18" charset="0"/>
                <a:cs typeface="Times New Roman" pitchFamily="18" charset="0"/>
              </a:rPr>
              <a:t> </a:t>
            </a:r>
            <a:r>
              <a:rPr lang="fa-IR" sz="2400">
                <a:latin typeface="Cambria" pitchFamily="18" charset="0"/>
                <a:cs typeface="Times New Roman" pitchFamily="18" charset="0"/>
              </a:rPr>
              <a:t>مثلا اگر اوردر پزشک تجویز</a:t>
            </a:r>
            <a:r>
              <a:rPr lang="en-US" sz="2400">
                <a:latin typeface="Cambria" pitchFamily="18" charset="0"/>
                <a:cs typeface="Times New Roman" pitchFamily="18" charset="0"/>
              </a:rPr>
              <a:t> 10micro/min </a:t>
            </a:r>
            <a:r>
              <a:rPr lang="fa-IR" sz="2400">
                <a:latin typeface="Cambria" pitchFamily="18" charset="0"/>
                <a:cs typeface="Times New Roman" pitchFamily="18" charset="0"/>
              </a:rPr>
              <a:t>آمپول</a:t>
            </a:r>
            <a:r>
              <a:rPr lang="en-US" sz="2400">
                <a:latin typeface="Cambria" pitchFamily="18" charset="0"/>
                <a:cs typeface="Times New Roman" pitchFamily="18" charset="0"/>
              </a:rPr>
              <a:t> TNG </a:t>
            </a:r>
            <a:r>
              <a:rPr lang="fa-IR" sz="2400">
                <a:latin typeface="Cambria" pitchFamily="18" charset="0"/>
                <a:cs typeface="Times New Roman" pitchFamily="18" charset="0"/>
              </a:rPr>
              <a:t>بود و آمپول موجود در بخش۵</a:t>
            </a:r>
            <a:r>
              <a:rPr lang="en-US" sz="2400">
                <a:latin typeface="Cambria" pitchFamily="18" charset="0"/>
                <a:cs typeface="Times New Roman" pitchFamily="18" charset="0"/>
              </a:rPr>
              <a:t>mg </a:t>
            </a:r>
            <a:r>
              <a:rPr lang="fa-IR" sz="2400">
                <a:latin typeface="Cambria" pitchFamily="18" charset="0"/>
                <a:cs typeface="Times New Roman" pitchFamily="18" charset="0"/>
              </a:rPr>
              <a:t>بود باید بگوییم</a:t>
            </a:r>
            <a:r>
              <a:rPr lang="en-US" sz="2400">
                <a:latin typeface="Cambria" pitchFamily="18" charset="0"/>
                <a:cs typeface="Times New Roman" pitchFamily="18" charset="0"/>
              </a:rPr>
              <a:t> 5000microgram </a:t>
            </a:r>
          </a:p>
          <a:p>
            <a:r>
              <a:rPr lang="en-US" sz="2400">
                <a:latin typeface="Cambria" pitchFamily="18" charset="0"/>
                <a:cs typeface="Times New Roman" pitchFamily="18" charset="0"/>
              </a:rPr>
              <a:t>3. </a:t>
            </a:r>
            <a:r>
              <a:rPr lang="fa-IR" sz="2400">
                <a:latin typeface="Cambria" pitchFamily="18" charset="0"/>
                <a:cs typeface="Times New Roman" pitchFamily="18" charset="0"/>
              </a:rPr>
              <a:t>محاسبه می کنیم که اوردر پزشک در چند سی سی از محلولی که در مرحله یک درست کردیم، می باشد</a:t>
            </a:r>
            <a:r>
              <a:rPr lang="en-US" sz="2400">
                <a:latin typeface="Cambria" pitchFamily="18" charset="0"/>
                <a:cs typeface="Times New Roman" pitchFamily="18" charset="0"/>
              </a:rPr>
              <a:t>. </a:t>
            </a:r>
          </a:p>
          <a:p>
            <a:r>
              <a:rPr lang="en-US" sz="2400">
                <a:latin typeface="Cambria" pitchFamily="18" charset="0"/>
                <a:cs typeface="Times New Roman" pitchFamily="18" charset="0"/>
              </a:rPr>
              <a:t> </a:t>
            </a:r>
            <a:r>
              <a:rPr lang="fa-IR" sz="2400">
                <a:latin typeface="Cambria" pitchFamily="18" charset="0"/>
                <a:cs typeface="Times New Roman" pitchFamily="18" charset="0"/>
              </a:rPr>
              <a:t>مثلا</a:t>
            </a:r>
            <a:r>
              <a:rPr lang="en-US" sz="2400">
                <a:latin typeface="Cambria" pitchFamily="18" charset="0"/>
                <a:cs typeface="Times New Roman" pitchFamily="18" charset="0"/>
              </a:rPr>
              <a:t>: 5000 </a:t>
            </a:r>
            <a:r>
              <a:rPr lang="fa-IR" sz="2400">
                <a:latin typeface="Cambria" pitchFamily="18" charset="0"/>
                <a:cs typeface="Times New Roman" pitchFamily="18" charset="0"/>
              </a:rPr>
              <a:t>میکرو در</a:t>
            </a:r>
            <a:r>
              <a:rPr lang="en-US" sz="2400">
                <a:latin typeface="Cambria" pitchFamily="18" charset="0"/>
                <a:cs typeface="Times New Roman" pitchFamily="18" charset="0"/>
              </a:rPr>
              <a:t> 100 </a:t>
            </a:r>
            <a:r>
              <a:rPr lang="fa-IR" sz="2400">
                <a:latin typeface="Cambria" pitchFamily="18" charset="0"/>
                <a:cs typeface="Times New Roman" pitchFamily="18" charset="0"/>
              </a:rPr>
              <a:t>سی سی، حالا</a:t>
            </a:r>
            <a:r>
              <a:rPr lang="en-US" sz="2400">
                <a:latin typeface="Cambria" pitchFamily="18" charset="0"/>
                <a:cs typeface="Times New Roman" pitchFamily="18" charset="0"/>
              </a:rPr>
              <a:t> 10 </a:t>
            </a:r>
            <a:r>
              <a:rPr lang="fa-IR" sz="2400">
                <a:latin typeface="Cambria" pitchFamily="18" charset="0"/>
                <a:cs typeface="Times New Roman" pitchFamily="18" charset="0"/>
              </a:rPr>
              <a:t>میکرو در چند سی سی؟ </a:t>
            </a:r>
            <a:endParaRPr lang="en-US" sz="2400">
              <a:latin typeface="Cambria" pitchFamily="18" charset="0"/>
              <a:cs typeface="Times New Roman" pitchFamily="18" charset="0"/>
            </a:endParaRPr>
          </a:p>
          <a:p>
            <a:r>
              <a:rPr lang="en-US" sz="2400">
                <a:latin typeface="Cambria" pitchFamily="18" charset="0"/>
                <a:cs typeface="Times New Roman" pitchFamily="18" charset="0"/>
              </a:rPr>
              <a:t>4. </a:t>
            </a:r>
            <a:r>
              <a:rPr lang="fa-IR" sz="2400">
                <a:latin typeface="Cambria" pitchFamily="18" charset="0"/>
                <a:cs typeface="Times New Roman" pitchFamily="18" charset="0"/>
              </a:rPr>
              <a:t>عدد بدست آمده را در عدد ثابت</a:t>
            </a:r>
            <a:r>
              <a:rPr lang="en-US" sz="2400">
                <a:latin typeface="Cambria" pitchFamily="18" charset="0"/>
                <a:cs typeface="Times New Roman" pitchFamily="18" charset="0"/>
              </a:rPr>
              <a:t> 60 </a:t>
            </a:r>
            <a:r>
              <a:rPr lang="fa-IR" sz="2400">
                <a:latin typeface="Cambria" pitchFamily="18" charset="0"/>
                <a:cs typeface="Times New Roman" pitchFamily="18" charset="0"/>
              </a:rPr>
              <a:t>ضرب می کنیم</a:t>
            </a:r>
            <a:r>
              <a:rPr lang="en-US" sz="2400">
                <a:latin typeface="Cambria" pitchFamily="18" charset="0"/>
                <a:cs typeface="Times New Roman" pitchFamily="18" charset="0"/>
              </a:rPr>
              <a:t>. </a:t>
            </a:r>
          </a:p>
          <a:p>
            <a:r>
              <a:rPr lang="en-US" sz="2400">
                <a:latin typeface="Cambria" pitchFamily="18" charset="0"/>
                <a:cs typeface="Times New Roman" pitchFamily="18" charset="0"/>
              </a:rPr>
              <a:t>5. </a:t>
            </a:r>
            <a:r>
              <a:rPr lang="fa-IR" sz="2400">
                <a:latin typeface="Cambria" pitchFamily="18" charset="0"/>
                <a:cs typeface="Times New Roman" pitchFamily="18" charset="0"/>
              </a:rPr>
              <a:t>جواب بدست آمده را می توان هم به صورت قطره در دقیقه و هم به صورت (سی سی در ساعت</a:t>
            </a:r>
            <a:r>
              <a:rPr lang="en-US" sz="2400">
                <a:latin typeface="Cambria" pitchFamily="18" charset="0"/>
                <a:cs typeface="Times New Roman" pitchFamily="18" charset="0"/>
              </a:rPr>
              <a:t> (</a:t>
            </a:r>
            <a:r>
              <a:rPr lang="fa-IR" sz="2400">
                <a:latin typeface="Cambria" pitchFamily="18" charset="0"/>
                <a:cs typeface="Times New Roman" pitchFamily="18" charset="0"/>
              </a:rPr>
              <a:t>توسط پمپ</a:t>
            </a:r>
            <a:r>
              <a:rPr lang="en-US" sz="2400">
                <a:latin typeface="Cambria" pitchFamily="18" charset="0"/>
                <a:cs typeface="Times New Roman" pitchFamily="18" charset="0"/>
              </a:rPr>
              <a:t> </a:t>
            </a:r>
            <a:r>
              <a:rPr lang="fa-IR" sz="2400">
                <a:latin typeface="Cambria" pitchFamily="18" charset="0"/>
                <a:cs typeface="Times New Roman" pitchFamily="18" charset="0"/>
              </a:rPr>
              <a:t>داد</a:t>
            </a:r>
            <a:r>
              <a:rPr lang="en-US" sz="2400">
                <a:latin typeface="Cambria" pitchFamily="18" charset="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857250" y="404813"/>
            <a:ext cx="8035925" cy="1166812"/>
          </a:xfrm>
        </p:spPr>
        <p:txBody>
          <a:bodyPr>
            <a:normAutofit fontScale="92500" lnSpcReduction="20000"/>
          </a:bodyPr>
          <a:lstStyle/>
          <a:p>
            <a:pPr marL="0" indent="0" algn="ctr" eaLnBrk="1" fontAlgn="auto" hangingPunct="1">
              <a:spcBef>
                <a:spcPts val="0"/>
              </a:spcBef>
              <a:spcAft>
                <a:spcPts val="0"/>
              </a:spcAft>
              <a:buFont typeface="Wingdings 2"/>
              <a:buNone/>
              <a:defRPr/>
            </a:pPr>
            <a:endParaRPr lang="fa-IR" sz="4400" dirty="0" smtClean="0">
              <a:solidFill>
                <a:srgbClr val="FFFF66"/>
              </a:solidFill>
              <a:latin typeface="2  Nazanin"/>
            </a:endParaRPr>
          </a:p>
          <a:p>
            <a:pPr marL="0" indent="0" algn="ctr" eaLnBrk="1" fontAlgn="auto" hangingPunct="1">
              <a:spcBef>
                <a:spcPts val="0"/>
              </a:spcBef>
              <a:spcAft>
                <a:spcPts val="0"/>
              </a:spcAft>
              <a:buFont typeface="Wingdings 2"/>
              <a:buNone/>
              <a:defRPr/>
            </a:pPr>
            <a:r>
              <a:rPr lang="fa-IR" sz="4400" dirty="0" smtClean="0"/>
              <a:t>مثال</a:t>
            </a:r>
            <a:endParaRPr lang="fa-IR" sz="3600" dirty="0">
              <a:solidFill>
                <a:srgbClr val="FFFF00"/>
              </a:solidFill>
              <a:latin typeface="2  Nazanin"/>
            </a:endParaRPr>
          </a:p>
        </p:txBody>
      </p:sp>
      <p:sp>
        <p:nvSpPr>
          <p:cNvPr id="37890"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6</a:t>
            </a:r>
          </a:p>
        </p:txBody>
      </p:sp>
      <p:sp>
        <p:nvSpPr>
          <p:cNvPr id="37891" name="Rectangle 9"/>
          <p:cNvSpPr>
            <a:spLocks noChangeArrowheads="1"/>
          </p:cNvSpPr>
          <p:nvPr/>
        </p:nvSpPr>
        <p:spPr bwMode="auto">
          <a:xfrm>
            <a:off x="971550" y="2565400"/>
            <a:ext cx="7529513" cy="3416300"/>
          </a:xfrm>
          <a:prstGeom prst="rect">
            <a:avLst/>
          </a:prstGeom>
          <a:noFill/>
          <a:ln w="9525">
            <a:noFill/>
            <a:miter lim="800000"/>
            <a:headEnd/>
            <a:tailEnd/>
          </a:ln>
        </p:spPr>
        <p:txBody>
          <a:bodyPr>
            <a:spAutoFit/>
          </a:bodyPr>
          <a:lstStyle/>
          <a:p>
            <a:r>
              <a:rPr lang="en-US" sz="2400">
                <a:latin typeface="Cambria" pitchFamily="18" charset="0"/>
                <a:cs typeface="Times New Roman" pitchFamily="18" charset="0"/>
              </a:rPr>
              <a:t>: </a:t>
            </a:r>
            <a:r>
              <a:rPr lang="fa-IR" sz="2400">
                <a:latin typeface="Cambria" pitchFamily="18" charset="0"/>
                <a:cs typeface="Times New Roman" pitchFamily="18" charset="0"/>
              </a:rPr>
              <a:t>پزشکی دستور تجویز</a:t>
            </a:r>
            <a:r>
              <a:rPr lang="en-US" sz="2400">
                <a:latin typeface="Cambria" pitchFamily="18" charset="0"/>
                <a:cs typeface="Times New Roman" pitchFamily="18" charset="0"/>
              </a:rPr>
              <a:t> 5micro/min </a:t>
            </a:r>
            <a:r>
              <a:rPr lang="fa-IR" sz="2400">
                <a:latin typeface="Cambria" pitchFamily="18" charset="0"/>
                <a:cs typeface="Times New Roman" pitchFamily="18" charset="0"/>
              </a:rPr>
              <a:t>داروی نیتروگلیسرین داده است</a:t>
            </a:r>
            <a:r>
              <a:rPr lang="en-US" sz="2400">
                <a:latin typeface="Cambria" pitchFamily="18" charset="0"/>
                <a:cs typeface="Times New Roman" pitchFamily="18" charset="0"/>
              </a:rPr>
              <a:t>. </a:t>
            </a:r>
            <a:r>
              <a:rPr lang="fa-IR" sz="2400">
                <a:latin typeface="Cambria" pitchFamily="18" charset="0"/>
                <a:cs typeface="Times New Roman" pitchFamily="18" charset="0"/>
              </a:rPr>
              <a:t>داروی موجود در بخش</a:t>
            </a:r>
            <a:r>
              <a:rPr lang="en-US" sz="2400">
                <a:latin typeface="Cambria" pitchFamily="18" charset="0"/>
                <a:cs typeface="Times New Roman" pitchFamily="18" charset="0"/>
              </a:rPr>
              <a:t> 10 </a:t>
            </a:r>
            <a:r>
              <a:rPr lang="fa-IR" sz="2400">
                <a:latin typeface="Cambria" pitchFamily="18" charset="0"/>
                <a:cs typeface="Times New Roman" pitchFamily="18" charset="0"/>
              </a:rPr>
              <a:t>میلی گرمی است</a:t>
            </a:r>
            <a:r>
              <a:rPr lang="en-US" sz="2400">
                <a:latin typeface="Cambria" pitchFamily="18" charset="0"/>
                <a:cs typeface="Times New Roman" pitchFamily="18" charset="0"/>
              </a:rPr>
              <a:t>. </a:t>
            </a:r>
            <a:r>
              <a:rPr lang="fa-IR" sz="2400">
                <a:latin typeface="Cambria" pitchFamily="18" charset="0"/>
                <a:cs typeface="Times New Roman" pitchFamily="18" charset="0"/>
              </a:rPr>
              <a:t>محاسبه کنید چند قطره در دقیقه باید تجویز شود؟ </a:t>
            </a:r>
          </a:p>
          <a:p>
            <a:endParaRPr lang="en-US" sz="2400">
              <a:latin typeface="Cambria" pitchFamily="18" charset="0"/>
              <a:cs typeface="Times New Roman" pitchFamily="18" charset="0"/>
            </a:endParaRPr>
          </a:p>
          <a:p>
            <a:r>
              <a:rPr lang="en-US" sz="2400" b="1">
                <a:latin typeface="Cambria" pitchFamily="18" charset="0"/>
                <a:cs typeface="Times New Roman" pitchFamily="18" charset="0"/>
              </a:rPr>
              <a:t> 10mg * 1000= 10000 micro</a:t>
            </a:r>
            <a:r>
              <a:rPr lang="en-US" sz="2400">
                <a:latin typeface="Cambria" pitchFamily="18" charset="0"/>
                <a:cs typeface="Times New Roman" pitchFamily="18" charset="0"/>
              </a:rPr>
              <a:t> </a:t>
            </a:r>
          </a:p>
          <a:p>
            <a:r>
              <a:rPr lang="en-US" sz="2400" b="1">
                <a:latin typeface="Cambria" pitchFamily="18" charset="0"/>
                <a:cs typeface="Times New Roman" pitchFamily="18" charset="0"/>
              </a:rPr>
              <a:t>10000micro                100 cc</a:t>
            </a:r>
            <a:r>
              <a:rPr lang="en-US" sz="2400">
                <a:latin typeface="Cambria" pitchFamily="18" charset="0"/>
                <a:cs typeface="Times New Roman" pitchFamily="18" charset="0"/>
              </a:rPr>
              <a:t> </a:t>
            </a:r>
          </a:p>
          <a:p>
            <a:r>
              <a:rPr lang="en-US" sz="2400" b="1">
                <a:latin typeface="Cambria" pitchFamily="18" charset="0"/>
                <a:cs typeface="Times New Roman" pitchFamily="18" charset="0"/>
              </a:rPr>
              <a:t>10micro              x= 10 * 100/10000= 0/1 cc</a:t>
            </a:r>
            <a:r>
              <a:rPr lang="en-US" sz="2400">
                <a:latin typeface="Cambria" pitchFamily="18" charset="0"/>
                <a:cs typeface="Times New Roman" pitchFamily="18" charset="0"/>
              </a:rPr>
              <a:t> </a:t>
            </a:r>
          </a:p>
          <a:p>
            <a:r>
              <a:rPr lang="en-US" sz="2400" b="1">
                <a:latin typeface="Cambria" pitchFamily="18" charset="0"/>
                <a:cs typeface="Times New Roman" pitchFamily="18" charset="0"/>
              </a:rPr>
              <a:t>0/1 * 60=  </a:t>
            </a:r>
            <a:r>
              <a:rPr lang="fa-IR" sz="2400" b="1">
                <a:latin typeface="Cambria" pitchFamily="18" charset="0"/>
                <a:cs typeface="Times New Roman" pitchFamily="18" charset="0"/>
              </a:rPr>
              <a:t>۶</a:t>
            </a:r>
            <a:r>
              <a:rPr lang="en-US" sz="2400" b="1">
                <a:latin typeface="Cambria" pitchFamily="18" charset="0"/>
                <a:cs typeface="Times New Roman" pitchFamily="18" charset="0"/>
              </a:rPr>
              <a:t>gtt/min or 6 cc/hr</a:t>
            </a:r>
            <a:r>
              <a:rPr lang="en-US" sz="2400">
                <a:latin typeface="Cambria" pitchFamily="18" charset="0"/>
                <a:cs typeface="Times New Roman" pitchFamily="18" charset="0"/>
              </a:rPr>
              <a:t> </a:t>
            </a:r>
          </a:p>
          <a:p>
            <a:r>
              <a:rPr lang="fa-IR" sz="2400">
                <a:latin typeface="Cambria" pitchFamily="18" charset="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028" descr="IMG0079"/>
          <p:cNvSpPr>
            <a:spLocks noChangeArrowheads="1"/>
          </p:cNvSpPr>
          <p:nvPr/>
        </p:nvSpPr>
        <p:spPr bwMode="auto">
          <a:xfrm>
            <a:off x="0" y="0"/>
            <a:ext cx="9144000" cy="6858000"/>
          </a:xfrm>
          <a:custGeom>
            <a:avLst/>
            <a:gdLst>
              <a:gd name="T0" fmla="*/ 4572000 w 21600"/>
              <a:gd name="T1" fmla="*/ 0 h 21600"/>
              <a:gd name="T2" fmla="*/ 1339003 w 21600"/>
              <a:gd name="T3" fmla="*/ 1004252 h 21600"/>
              <a:gd name="T4" fmla="*/ 0 w 21600"/>
              <a:gd name="T5" fmla="*/ 3429000 h 21600"/>
              <a:gd name="T6" fmla="*/ 1339003 w 21600"/>
              <a:gd name="T7" fmla="*/ 5853748 h 21600"/>
              <a:gd name="T8" fmla="*/ 4572000 w 21600"/>
              <a:gd name="T9" fmla="*/ 6858000 h 21600"/>
              <a:gd name="T10" fmla="*/ 7804997 w 21600"/>
              <a:gd name="T11" fmla="*/ 5853748 h 21600"/>
              <a:gd name="T12" fmla="*/ 9144000 w 21600"/>
              <a:gd name="T13" fmla="*/ 3429000 h 21600"/>
              <a:gd name="T14" fmla="*/ 7804997 w 21600"/>
              <a:gd name="T15" fmla="*/ 100425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48" y="10800"/>
                </a:moveTo>
                <a:cubicBezTo>
                  <a:pt x="4748" y="14142"/>
                  <a:pt x="7458" y="16852"/>
                  <a:pt x="10800" y="16852"/>
                </a:cubicBezTo>
                <a:cubicBezTo>
                  <a:pt x="14142" y="16852"/>
                  <a:pt x="16852" y="14142"/>
                  <a:pt x="16852" y="10800"/>
                </a:cubicBezTo>
                <a:cubicBezTo>
                  <a:pt x="16852" y="7458"/>
                  <a:pt x="14142" y="4748"/>
                  <a:pt x="10800" y="4748"/>
                </a:cubicBezTo>
                <a:cubicBezTo>
                  <a:pt x="7458" y="4748"/>
                  <a:pt x="4748" y="7458"/>
                  <a:pt x="4748" y="10800"/>
                </a:cubicBezTo>
                <a:close/>
              </a:path>
            </a:pathLst>
          </a:custGeom>
          <a:blipFill dpi="0" rotWithShape="0">
            <a:blip r:embed="rId2" cstate="print"/>
            <a:srcRect/>
            <a:tile tx="0" ty="0" sx="100000" sy="100000" flip="none" algn="tl"/>
          </a:blipFill>
          <a:ln w="9525">
            <a:solidFill>
              <a:srgbClr val="FFFFFF"/>
            </a:solidFill>
            <a:round/>
            <a:headEnd/>
            <a:tailEnd/>
          </a:ln>
        </p:spPr>
        <p:txBody>
          <a:bodyPr wrap="none" anchor="ctr"/>
          <a:lstStyle/>
          <a:p>
            <a:pPr fontAlgn="auto">
              <a:spcBef>
                <a:spcPts val="0"/>
              </a:spcBef>
              <a:spcAft>
                <a:spcPts val="0"/>
              </a:spcAft>
              <a:defRPr/>
            </a:pPr>
            <a:endParaRPr lang="fa-IR" kern="0">
              <a:solidFill>
                <a:sysClr val="windowText" lastClr="000000"/>
              </a:solidFill>
              <a:latin typeface="+mn-lt"/>
              <a:cs typeface="+mn-cs"/>
            </a:endParaRPr>
          </a:p>
        </p:txBody>
      </p:sp>
      <p:sp>
        <p:nvSpPr>
          <p:cNvPr id="16386" name="TextBox 3"/>
          <p:cNvSpPr txBox="1">
            <a:spLocks noChangeArrowheads="1"/>
          </p:cNvSpPr>
          <p:nvPr/>
        </p:nvSpPr>
        <p:spPr bwMode="auto">
          <a:xfrm>
            <a:off x="2428875" y="2714625"/>
            <a:ext cx="4230688" cy="1631950"/>
          </a:xfrm>
          <a:prstGeom prst="rect">
            <a:avLst/>
          </a:prstGeom>
          <a:noFill/>
          <a:ln w="9525">
            <a:noFill/>
            <a:miter lim="800000"/>
            <a:headEnd/>
            <a:tailEnd/>
          </a:ln>
        </p:spPr>
        <p:txBody>
          <a:bodyPr>
            <a:spAutoFit/>
          </a:bodyPr>
          <a:lstStyle/>
          <a:p>
            <a:pPr algn="ctr"/>
            <a:r>
              <a:rPr lang="fa-IR" sz="3600" b="1">
                <a:latin typeface="Cambria" pitchFamily="18" charset="0"/>
                <a:cs typeface="Times New Roman" pitchFamily="18" charset="0"/>
              </a:rPr>
              <a:t>اهمیت محاسبه درست دارویی</a:t>
            </a:r>
            <a:r>
              <a:rPr lang="fa-IR" sz="3600">
                <a:latin typeface="Cambria" pitchFamily="18" charset="0"/>
                <a:cs typeface="Times New Roman" pitchFamily="18" charset="0"/>
              </a:rPr>
              <a:t> </a:t>
            </a:r>
            <a:endParaRPr lang="en-US" sz="3600">
              <a:latin typeface="Cambria" pitchFamily="18" charset="0"/>
              <a:cs typeface="Times New Roman" pitchFamily="18" charset="0"/>
            </a:endParaRPr>
          </a:p>
          <a:p>
            <a:endParaRPr lang="fa-IR" sz="2800" b="1">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857250" y="836613"/>
            <a:ext cx="7215188" cy="735012"/>
          </a:xfrm>
        </p:spPr>
        <p:txBody>
          <a:bodyPr>
            <a:normAutofit lnSpcReduction="10000"/>
          </a:bodyPr>
          <a:lstStyle/>
          <a:p>
            <a:pPr eaLnBrk="1" fontAlgn="auto" hangingPunct="1">
              <a:spcBef>
                <a:spcPts val="0"/>
              </a:spcBef>
              <a:spcAft>
                <a:spcPts val="0"/>
              </a:spcAft>
              <a:buFont typeface="Wingdings 2"/>
              <a:buChar char=""/>
              <a:defRPr/>
            </a:pPr>
            <a:r>
              <a:rPr lang="fa-IR" sz="4400" b="1" dirty="0" smtClean="0"/>
              <a:t>مثال دوم</a:t>
            </a:r>
            <a:r>
              <a:rPr lang="en-US" sz="4400" b="1" dirty="0" smtClean="0"/>
              <a:t>:</a:t>
            </a:r>
            <a:r>
              <a:rPr lang="en-US" sz="4400" dirty="0" smtClean="0"/>
              <a:t> </a:t>
            </a:r>
          </a:p>
          <a:p>
            <a:pPr marL="0" indent="0" algn="ctr" eaLnBrk="1" fontAlgn="auto" hangingPunct="1">
              <a:spcBef>
                <a:spcPts val="0"/>
              </a:spcBef>
              <a:spcAft>
                <a:spcPts val="0"/>
              </a:spcAft>
              <a:buFont typeface="Wingdings 2"/>
              <a:buNone/>
              <a:defRPr/>
            </a:pPr>
            <a:endParaRPr lang="fa-IR" sz="4400" dirty="0" smtClean="0">
              <a:solidFill>
                <a:srgbClr val="FFFF66"/>
              </a:solidFill>
              <a:latin typeface="2  Nazanin"/>
            </a:endParaRPr>
          </a:p>
        </p:txBody>
      </p:sp>
      <p:sp>
        <p:nvSpPr>
          <p:cNvPr id="39938" name="TextBox 5"/>
          <p:cNvSpPr txBox="1">
            <a:spLocks noChangeArrowheads="1"/>
          </p:cNvSpPr>
          <p:nvPr/>
        </p:nvSpPr>
        <p:spPr bwMode="auto">
          <a:xfrm>
            <a:off x="250825" y="5921375"/>
            <a:ext cx="828675"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7</a:t>
            </a:r>
          </a:p>
        </p:txBody>
      </p:sp>
      <p:sp>
        <p:nvSpPr>
          <p:cNvPr id="39939" name="Rectangle 9"/>
          <p:cNvSpPr>
            <a:spLocks noChangeArrowheads="1"/>
          </p:cNvSpPr>
          <p:nvPr/>
        </p:nvSpPr>
        <p:spPr bwMode="auto">
          <a:xfrm>
            <a:off x="428625" y="2209800"/>
            <a:ext cx="8072438" cy="3786188"/>
          </a:xfrm>
          <a:prstGeom prst="rect">
            <a:avLst/>
          </a:prstGeom>
          <a:noFill/>
          <a:ln w="9525">
            <a:noFill/>
            <a:miter lim="800000"/>
            <a:headEnd/>
            <a:tailEnd/>
          </a:ln>
        </p:spPr>
        <p:txBody>
          <a:bodyPr>
            <a:spAutoFit/>
          </a:bodyPr>
          <a:lstStyle/>
          <a:p>
            <a:r>
              <a:rPr lang="fa-IR" sz="2400" b="1">
                <a:latin typeface="Cambria" pitchFamily="18" charset="0"/>
                <a:cs typeface="Times New Roman" pitchFamily="18" charset="0"/>
              </a:rPr>
              <a:t>بیماری دستور تجویز </a:t>
            </a:r>
            <a:r>
              <a:rPr lang="en-US" sz="2400">
                <a:latin typeface="Cambria" pitchFamily="18" charset="0"/>
                <a:cs typeface="Times New Roman" pitchFamily="18" charset="0"/>
              </a:rPr>
              <a:t>u</a:t>
            </a:r>
            <a:r>
              <a:rPr lang="en-US" sz="2400" b="1">
                <a:latin typeface="Cambria" pitchFamily="18" charset="0"/>
                <a:cs typeface="Times New Roman" pitchFamily="18" charset="0"/>
              </a:rPr>
              <a:t>/hr 800</a:t>
            </a:r>
            <a:r>
              <a:rPr lang="fa-IR" sz="2400" b="1">
                <a:latin typeface="Cambria" pitchFamily="18" charset="0"/>
                <a:cs typeface="Times New Roman" pitchFamily="18" charset="0"/>
              </a:rPr>
              <a:t>هپارین دارد</a:t>
            </a:r>
            <a:r>
              <a:rPr lang="en-US" sz="2400" b="1">
                <a:latin typeface="Cambria" pitchFamily="18" charset="0"/>
                <a:cs typeface="Times New Roman" pitchFamily="18" charset="0"/>
              </a:rPr>
              <a:t>. </a:t>
            </a:r>
            <a:r>
              <a:rPr lang="fa-IR" sz="2400" b="1">
                <a:latin typeface="Cambria" pitchFamily="18" charset="0"/>
                <a:cs typeface="Times New Roman" pitchFamily="18" charset="0"/>
              </a:rPr>
              <a:t>داروی موجود در بخش</a:t>
            </a:r>
            <a:r>
              <a:rPr lang="en-US" sz="2400" b="1">
                <a:latin typeface="Cambria" pitchFamily="18" charset="0"/>
                <a:cs typeface="Times New Roman" pitchFamily="18" charset="0"/>
              </a:rPr>
              <a:t> 10000 </a:t>
            </a:r>
            <a:r>
              <a:rPr lang="fa-IR" sz="2400" b="1">
                <a:latin typeface="Cambria" pitchFamily="18" charset="0"/>
                <a:cs typeface="Times New Roman" pitchFamily="18" charset="0"/>
              </a:rPr>
              <a:t>واحدی می باشد</a:t>
            </a:r>
            <a:r>
              <a:rPr lang="en-US" sz="2400" b="1">
                <a:latin typeface="Cambria" pitchFamily="18" charset="0"/>
                <a:cs typeface="Times New Roman" pitchFamily="18" charset="0"/>
              </a:rPr>
              <a:t>.</a:t>
            </a:r>
            <a:r>
              <a:rPr lang="en-US" sz="2400">
                <a:latin typeface="Cambria" pitchFamily="18" charset="0"/>
                <a:cs typeface="Times New Roman" pitchFamily="18" charset="0"/>
              </a:rPr>
              <a:t> </a:t>
            </a:r>
            <a:endParaRPr lang="fa-IR" sz="2400">
              <a:latin typeface="Cambria" pitchFamily="18" charset="0"/>
              <a:cs typeface="Times New Roman" pitchFamily="18" charset="0"/>
            </a:endParaRPr>
          </a:p>
          <a:p>
            <a:endParaRPr lang="en-US" sz="2400">
              <a:latin typeface="Cambria" pitchFamily="18" charset="0"/>
              <a:cs typeface="Times New Roman" pitchFamily="18" charset="0"/>
            </a:endParaRPr>
          </a:p>
          <a:p>
            <a:r>
              <a:rPr lang="en-US" sz="2400" b="1">
                <a:latin typeface="Cambria" pitchFamily="18" charset="0"/>
                <a:cs typeface="Times New Roman" pitchFamily="18" charset="0"/>
              </a:rPr>
              <a:t>10000u             100 cc</a:t>
            </a:r>
            <a:r>
              <a:rPr lang="en-US" sz="2400">
                <a:latin typeface="Cambria" pitchFamily="18" charset="0"/>
                <a:cs typeface="Times New Roman" pitchFamily="18" charset="0"/>
              </a:rPr>
              <a:t> </a:t>
            </a:r>
          </a:p>
          <a:p>
            <a:r>
              <a:rPr lang="en-US" sz="2400" b="1">
                <a:latin typeface="Cambria" pitchFamily="18" charset="0"/>
                <a:cs typeface="Times New Roman" pitchFamily="18" charset="0"/>
              </a:rPr>
              <a:t>800                       x=800*100/10000=8cc</a:t>
            </a:r>
            <a:r>
              <a:rPr lang="en-US" sz="2400">
                <a:latin typeface="Cambria" pitchFamily="18" charset="0"/>
                <a:cs typeface="Times New Roman" pitchFamily="18" charset="0"/>
              </a:rPr>
              <a:t> </a:t>
            </a:r>
          </a:p>
          <a:p>
            <a:pPr>
              <a:buFont typeface="Arial" charset="0"/>
              <a:buChar char="•"/>
            </a:pPr>
            <a:r>
              <a:rPr lang="fa-IR" sz="2400" b="1">
                <a:latin typeface="Cambria" pitchFamily="18" charset="0"/>
                <a:cs typeface="Times New Roman" pitchFamily="18" charset="0"/>
              </a:rPr>
              <a:t>در این مرحله با جایگزینی</a:t>
            </a:r>
            <a:r>
              <a:rPr lang="en-US" sz="2400" b="1">
                <a:latin typeface="Cambria" pitchFamily="18" charset="0"/>
                <a:cs typeface="Times New Roman" pitchFamily="18" charset="0"/>
              </a:rPr>
              <a:t> 8 </a:t>
            </a:r>
            <a:r>
              <a:rPr lang="fa-IR" sz="2400" b="1">
                <a:latin typeface="Cambria" pitchFamily="18" charset="0"/>
                <a:cs typeface="Times New Roman" pitchFamily="18" charset="0"/>
              </a:rPr>
              <a:t>سی سی با</a:t>
            </a:r>
            <a:r>
              <a:rPr lang="en-US" sz="2400" b="1">
                <a:latin typeface="Cambria" pitchFamily="18" charset="0"/>
                <a:cs typeface="Times New Roman" pitchFamily="18" charset="0"/>
              </a:rPr>
              <a:t> 800 </a:t>
            </a:r>
            <a:r>
              <a:rPr lang="fa-IR" sz="2400" b="1">
                <a:latin typeface="Cambria" pitchFamily="18" charset="0"/>
                <a:cs typeface="Times New Roman" pitchFamily="18" charset="0"/>
              </a:rPr>
              <a:t>واحد اوردر پزشک به صورت اوردر پرستاری در می آید</a:t>
            </a:r>
            <a:r>
              <a:rPr lang="en-US" sz="2400" b="1">
                <a:latin typeface="Cambria" pitchFamily="18" charset="0"/>
                <a:cs typeface="Times New Roman" pitchFamily="18" charset="0"/>
              </a:rPr>
              <a:t>.(</a:t>
            </a:r>
            <a:r>
              <a:rPr lang="fa-IR" sz="2400" b="1">
                <a:latin typeface="Cambria" pitchFamily="18" charset="0"/>
                <a:cs typeface="Times New Roman" pitchFamily="18" charset="0"/>
              </a:rPr>
              <a:t>در نظر گرفتن قاعده چهارم</a:t>
            </a:r>
            <a:r>
              <a:rPr lang="en-US" sz="2400" b="1">
                <a:latin typeface="Cambria" pitchFamily="18" charset="0"/>
                <a:cs typeface="Times New Roman" pitchFamily="18" charset="0"/>
              </a:rPr>
              <a:t>) </a:t>
            </a:r>
            <a:endParaRPr lang="en-US" sz="2400">
              <a:latin typeface="Cambria" pitchFamily="18" charset="0"/>
              <a:cs typeface="Times New Roman" pitchFamily="18" charset="0"/>
            </a:endParaRPr>
          </a:p>
          <a:p>
            <a:pPr>
              <a:buFont typeface="Arial" charset="0"/>
              <a:buChar char="•"/>
            </a:pPr>
            <a:r>
              <a:rPr lang="fa-IR" sz="2400" b="1">
                <a:latin typeface="Cambria" pitchFamily="18" charset="0"/>
                <a:cs typeface="Times New Roman" pitchFamily="18" charset="0"/>
              </a:rPr>
              <a:t>یعنی</a:t>
            </a:r>
            <a:r>
              <a:rPr lang="en-US" sz="2400" b="1">
                <a:latin typeface="Cambria" pitchFamily="18" charset="0"/>
                <a:cs typeface="Times New Roman" pitchFamily="18" charset="0"/>
              </a:rPr>
              <a:t> 800 </a:t>
            </a:r>
            <a:r>
              <a:rPr lang="fa-IR" sz="2400" b="1">
                <a:latin typeface="Cambria" pitchFamily="18" charset="0"/>
                <a:cs typeface="Times New Roman" pitchFamily="18" charset="0"/>
              </a:rPr>
              <a:t>واحد داروی تجویز شده در</a:t>
            </a:r>
            <a:r>
              <a:rPr lang="en-US" sz="2400" b="1">
                <a:latin typeface="Cambria" pitchFamily="18" charset="0"/>
                <a:cs typeface="Times New Roman" pitchFamily="18" charset="0"/>
              </a:rPr>
              <a:t> 8 </a:t>
            </a:r>
            <a:r>
              <a:rPr lang="fa-IR" sz="2400" b="1">
                <a:latin typeface="Cambria" pitchFamily="18" charset="0"/>
                <a:cs typeface="Times New Roman" pitchFamily="18" charset="0"/>
              </a:rPr>
              <a:t>سی سی از محلول ما وجود دارد بنابراین می گوییم</a:t>
            </a:r>
            <a:r>
              <a:rPr lang="en-US" sz="2400" b="1">
                <a:latin typeface="Cambria" pitchFamily="18" charset="0"/>
                <a:cs typeface="Times New Roman" pitchFamily="18" charset="0"/>
              </a:rPr>
              <a:t>: </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8cc/hr or 8gtt/min</a:t>
            </a:r>
            <a:r>
              <a:rPr lang="en-US" sz="2400">
                <a:latin typeface="Cambria" pitchFamily="18" charset="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1785938" y="571500"/>
            <a:ext cx="6315075" cy="5143500"/>
          </a:xfrm>
        </p:spPr>
        <p:txBody>
          <a:bodyPr>
            <a:normAutofit/>
          </a:bodyPr>
          <a:lstStyle/>
          <a:p>
            <a:pPr algn="ctr" rtl="0" eaLnBrk="1" fontAlgn="auto" hangingPunct="1">
              <a:spcBef>
                <a:spcPts val="0"/>
              </a:spcBef>
              <a:spcAft>
                <a:spcPts val="0"/>
              </a:spcAft>
              <a:buFont typeface="Wingdings 2"/>
              <a:buNone/>
              <a:defRPr/>
            </a:pPr>
            <a:r>
              <a:rPr lang="en-US" sz="4400" b="1" dirty="0" smtClean="0"/>
              <a:t> </a:t>
            </a:r>
            <a:r>
              <a:rPr lang="fa-IR" sz="8800" b="1" dirty="0" smtClean="0">
                <a:solidFill>
                  <a:srgbClr val="FFFF00"/>
                </a:solidFill>
              </a:rPr>
              <a:t>محاسبات رایج در بخش های ویژه</a:t>
            </a:r>
            <a:endParaRPr lang="en-US" sz="8800" dirty="0" smtClean="0">
              <a:solidFill>
                <a:srgbClr val="FFFF00"/>
              </a:solidFill>
            </a:endParaRPr>
          </a:p>
          <a:p>
            <a:pPr marL="0" indent="0" algn="ctr" eaLnBrk="1" fontAlgn="auto" hangingPunct="1">
              <a:spcBef>
                <a:spcPts val="0"/>
              </a:spcBef>
              <a:spcAft>
                <a:spcPts val="0"/>
              </a:spcAft>
              <a:buFont typeface="Wingdings 2"/>
              <a:buNone/>
              <a:defRPr/>
            </a:pPr>
            <a:endParaRPr lang="fa-IR" sz="4400" dirty="0" smtClean="0">
              <a:solidFill>
                <a:srgbClr val="FFFF66"/>
              </a:solidFill>
              <a:latin typeface="2  Nazanin"/>
            </a:endParaRPr>
          </a:p>
        </p:txBody>
      </p:sp>
      <p:sp>
        <p:nvSpPr>
          <p:cNvPr id="41986" name="TextBox 5"/>
          <p:cNvSpPr txBox="1">
            <a:spLocks noChangeArrowheads="1"/>
          </p:cNvSpPr>
          <p:nvPr/>
        </p:nvSpPr>
        <p:spPr bwMode="auto">
          <a:xfrm>
            <a:off x="33338" y="5805488"/>
            <a:ext cx="827087"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8</a:t>
            </a:r>
          </a:p>
        </p:txBody>
      </p:sp>
    </p:spTree>
  </p:cSld>
  <p:clrMapOvr>
    <a:masterClrMapping/>
  </p:clrMapOvr>
  <p:transition spd="slow" advClick="0">
    <p:wipe/>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1547813" y="638175"/>
            <a:ext cx="7215187" cy="995363"/>
          </a:xfrm>
        </p:spPr>
        <p:txBody>
          <a:bodyPr>
            <a:normAutofit fontScale="85000" lnSpcReduction="20000"/>
          </a:bodyPr>
          <a:lstStyle/>
          <a:p>
            <a:pPr eaLnBrk="1" fontAlgn="auto" hangingPunct="1">
              <a:spcBef>
                <a:spcPts val="0"/>
              </a:spcBef>
              <a:spcAft>
                <a:spcPts val="0"/>
              </a:spcAft>
              <a:buFont typeface="Wingdings 2"/>
              <a:buChar char=""/>
              <a:defRPr/>
            </a:pPr>
            <a:r>
              <a:rPr lang="fa-IR" sz="4400" b="1" dirty="0" smtClean="0"/>
              <a:t>۱</a:t>
            </a:r>
            <a:r>
              <a:rPr lang="en-US" sz="4400" b="1" dirty="0" smtClean="0"/>
              <a:t>- </a:t>
            </a:r>
            <a:r>
              <a:rPr lang="fa-IR" sz="4400" b="1" dirty="0" smtClean="0"/>
              <a:t>محاسبه و تنظیم تعداد قطرات میکروست حاوی دارو</a:t>
            </a:r>
            <a:endParaRPr lang="en-US" sz="4400" dirty="0" smtClean="0"/>
          </a:p>
          <a:p>
            <a:pPr marL="0" indent="0" algn="ctr" eaLnBrk="1" fontAlgn="auto" hangingPunct="1">
              <a:spcBef>
                <a:spcPts val="0"/>
              </a:spcBef>
              <a:spcAft>
                <a:spcPts val="0"/>
              </a:spcAft>
              <a:buFont typeface="Wingdings 2"/>
              <a:buNone/>
              <a:defRPr/>
            </a:pPr>
            <a:endParaRPr lang="fa-IR" sz="4400" dirty="0" smtClean="0">
              <a:solidFill>
                <a:srgbClr val="FFFF66"/>
              </a:solidFill>
              <a:latin typeface="2  Nazanin"/>
            </a:endParaRPr>
          </a:p>
        </p:txBody>
      </p:sp>
      <p:sp>
        <p:nvSpPr>
          <p:cNvPr id="44034"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9</a:t>
            </a:r>
          </a:p>
        </p:txBody>
      </p:sp>
      <p:sp>
        <p:nvSpPr>
          <p:cNvPr id="44035" name="Rectangle 9"/>
          <p:cNvSpPr>
            <a:spLocks noChangeArrowheads="1"/>
          </p:cNvSpPr>
          <p:nvPr/>
        </p:nvSpPr>
        <p:spPr bwMode="auto">
          <a:xfrm>
            <a:off x="1214438" y="2565400"/>
            <a:ext cx="7286625" cy="7416800"/>
          </a:xfrm>
          <a:prstGeom prst="rect">
            <a:avLst/>
          </a:prstGeom>
          <a:noFill/>
          <a:ln w="9525">
            <a:noFill/>
            <a:miter lim="800000"/>
            <a:headEnd/>
            <a:tailEnd/>
          </a:ln>
        </p:spPr>
        <p:txBody>
          <a:bodyPr>
            <a:spAutoFit/>
          </a:bodyPr>
          <a:lstStyle/>
          <a:p>
            <a:pPr algn="ctr"/>
            <a:r>
              <a:rPr lang="fa-IR" b="1">
                <a:latin typeface="Cambria" pitchFamily="18" charset="0"/>
                <a:cs typeface="Times New Roman" pitchFamily="18" charset="0"/>
              </a:rPr>
              <a:t>مقدار داروي دستور داده شده</a:t>
            </a:r>
            <a:r>
              <a:rPr lang="en-US" b="1">
                <a:latin typeface="Cambria" pitchFamily="18" charset="0"/>
                <a:cs typeface="Times New Roman" pitchFamily="18" charset="0"/>
              </a:rPr>
              <a:t> × </a:t>
            </a:r>
            <a:r>
              <a:rPr lang="fa-IR" b="1">
                <a:latin typeface="Cambria" pitchFamily="18" charset="0"/>
                <a:cs typeface="Times New Roman" pitchFamily="18" charset="0"/>
              </a:rPr>
              <a:t>مقدار حجم سرم</a:t>
            </a:r>
            <a:r>
              <a:rPr lang="en-US" b="1">
                <a:solidFill>
                  <a:srgbClr val="FF0000"/>
                </a:solidFill>
                <a:latin typeface="Cambria" pitchFamily="18" charset="0"/>
                <a:cs typeface="Times New Roman" pitchFamily="18" charset="0"/>
              </a:rPr>
              <a:t>(ml)</a:t>
            </a:r>
            <a:r>
              <a:rPr lang="en-US" b="1">
                <a:latin typeface="Cambria" pitchFamily="18" charset="0"/>
                <a:cs typeface="Times New Roman" pitchFamily="18" charset="0"/>
              </a:rPr>
              <a:t> </a:t>
            </a:r>
            <a:r>
              <a:rPr lang="fa-IR" b="1">
                <a:latin typeface="Cambria" pitchFamily="18" charset="0"/>
                <a:cs typeface="Times New Roman" pitchFamily="18" charset="0"/>
              </a:rPr>
              <a:t>   </a:t>
            </a:r>
            <a:r>
              <a:rPr lang="en-US" b="1">
                <a:latin typeface="Cambria" pitchFamily="18" charset="0"/>
                <a:cs typeface="Times New Roman" pitchFamily="18" charset="0"/>
              </a:rPr>
              <a:t/>
            </a:r>
            <a:br>
              <a:rPr lang="en-US" b="1">
                <a:latin typeface="Cambria" pitchFamily="18" charset="0"/>
                <a:cs typeface="Times New Roman" pitchFamily="18" charset="0"/>
              </a:rPr>
            </a:br>
            <a:r>
              <a:rPr lang="en-US" b="1">
                <a:solidFill>
                  <a:srgbClr val="FFFF00"/>
                </a:solidFill>
                <a:latin typeface="Cambria" pitchFamily="18" charset="0"/>
                <a:cs typeface="Times New Roman" pitchFamily="18" charset="0"/>
              </a:rPr>
              <a:t>=   ----------------------------------------------------------------</a:t>
            </a:r>
            <a:r>
              <a:rPr lang="fa-IR" b="1">
                <a:latin typeface="Cambria" pitchFamily="18" charset="0"/>
                <a:cs typeface="Times New Roman" pitchFamily="18" charset="0"/>
              </a:rPr>
              <a:t>تعدادقطرات در دقیقه</a:t>
            </a:r>
            <a:r>
              <a:rPr lang="en-US" b="1">
                <a:latin typeface="Cambria" pitchFamily="18" charset="0"/>
                <a:cs typeface="Times New Roman" pitchFamily="18" charset="0"/>
              </a:rPr>
              <a:t/>
            </a:r>
            <a:br>
              <a:rPr lang="en-US" b="1">
                <a:latin typeface="Cambria" pitchFamily="18" charset="0"/>
                <a:cs typeface="Times New Roman" pitchFamily="18" charset="0"/>
              </a:rPr>
            </a:br>
            <a:r>
              <a:rPr lang="en-US" b="1">
                <a:latin typeface="Cambria" pitchFamily="18" charset="0"/>
                <a:cs typeface="Times New Roman" pitchFamily="18" charset="0"/>
              </a:rPr>
              <a:t>                        </a:t>
            </a:r>
            <a:r>
              <a:rPr lang="fa-IR" b="1">
                <a:latin typeface="Cambria" pitchFamily="18" charset="0"/>
                <a:cs typeface="Times New Roman" pitchFamily="18" charset="0"/>
              </a:rPr>
              <a:t>مقدار كل داروي موجود</a:t>
            </a:r>
            <a:endParaRPr lang="en-US">
              <a:latin typeface="Cambria" pitchFamily="18" charset="0"/>
              <a:cs typeface="Times New Roman" pitchFamily="18" charset="0"/>
            </a:endParaRPr>
          </a:p>
          <a:p>
            <a:pPr algn="ctr"/>
            <a:r>
              <a:rPr lang="en-US">
                <a:latin typeface="Cambria" pitchFamily="18" charset="0"/>
                <a:cs typeface="Times New Roman" pitchFamily="18" charset="0"/>
              </a:rPr>
              <a:t> </a:t>
            </a:r>
          </a:p>
          <a:p>
            <a:pPr algn="ctr"/>
            <a:r>
              <a:rPr lang="en-US">
                <a:latin typeface="Cambria" pitchFamily="18" charset="0"/>
                <a:cs typeface="Times New Roman" pitchFamily="18" charset="0"/>
              </a:rPr>
              <a:t> </a:t>
            </a:r>
          </a:p>
          <a:p>
            <a:r>
              <a:rPr lang="en-US" b="1">
                <a:latin typeface="Cambria" pitchFamily="18" charset="0"/>
                <a:cs typeface="Times New Roman" pitchFamily="18" charset="0"/>
              </a:rPr>
              <a:t>2-</a:t>
            </a:r>
            <a:r>
              <a:rPr lang="fa-IR" b="1">
                <a:latin typeface="Cambria" pitchFamily="18" charset="0"/>
                <a:cs typeface="Times New Roman" pitchFamily="18" charset="0"/>
              </a:rPr>
              <a:t>در صورتی که داروی تجویزی بر اساس </a:t>
            </a:r>
            <a:r>
              <a:rPr lang="fa-IR" sz="2800" b="1">
                <a:latin typeface="Cambria" pitchFamily="18" charset="0"/>
                <a:cs typeface="Times New Roman" pitchFamily="18" charset="0"/>
              </a:rPr>
              <a:t>وزن</a:t>
            </a:r>
            <a:r>
              <a:rPr lang="fa-IR" b="1">
                <a:latin typeface="Cambria" pitchFamily="18" charset="0"/>
                <a:cs typeface="Times New Roman" pitchFamily="18" charset="0"/>
              </a:rPr>
              <a:t> باشد</a:t>
            </a:r>
            <a:endParaRPr lang="en-US">
              <a:latin typeface="Cambria" pitchFamily="18" charset="0"/>
              <a:cs typeface="Times New Roman" pitchFamily="18" charset="0"/>
            </a:endParaRPr>
          </a:p>
          <a:p>
            <a:pPr algn="ctr"/>
            <a:r>
              <a:rPr lang="en-US">
                <a:latin typeface="Cambria" pitchFamily="18" charset="0"/>
                <a:cs typeface="Times New Roman" pitchFamily="18" charset="0"/>
              </a:rPr>
              <a:t> </a:t>
            </a:r>
          </a:p>
          <a:p>
            <a:pPr algn="ctr"/>
            <a:r>
              <a:rPr lang="en-US">
                <a:latin typeface="Cambria" pitchFamily="18" charset="0"/>
                <a:cs typeface="Times New Roman" pitchFamily="18" charset="0"/>
              </a:rPr>
              <a:t> </a:t>
            </a:r>
          </a:p>
          <a:p>
            <a:r>
              <a:rPr lang="en-US" b="1">
                <a:latin typeface="Cambria" pitchFamily="18" charset="0"/>
                <a:cs typeface="Times New Roman" pitchFamily="18" charset="0"/>
              </a:rPr>
              <a:t>60 × </a:t>
            </a:r>
            <a:r>
              <a:rPr lang="fa-IR" b="1">
                <a:latin typeface="Cambria" pitchFamily="18" charset="0"/>
                <a:cs typeface="Times New Roman" pitchFamily="18" charset="0"/>
              </a:rPr>
              <a:t>مقدار داروي دستور داده شده</a:t>
            </a:r>
            <a:r>
              <a:rPr lang="en-US" b="1">
                <a:latin typeface="Cambria" pitchFamily="18" charset="0"/>
                <a:cs typeface="Times New Roman" pitchFamily="18" charset="0"/>
              </a:rPr>
              <a:t> ×</a:t>
            </a:r>
            <a:r>
              <a:rPr lang="fa-IR" b="1">
                <a:latin typeface="Cambria" pitchFamily="18" charset="0"/>
                <a:cs typeface="Times New Roman" pitchFamily="18" charset="0"/>
              </a:rPr>
              <a:t>وزن بیمار بر حسب</a:t>
            </a:r>
            <a:r>
              <a:rPr lang="en-US" b="1">
                <a:latin typeface="Cambria" pitchFamily="18" charset="0"/>
                <a:cs typeface="Times New Roman" pitchFamily="18" charset="0"/>
              </a:rPr>
              <a:t>kg × </a:t>
            </a:r>
            <a:r>
              <a:rPr lang="fa-IR" b="1">
                <a:latin typeface="Cambria" pitchFamily="18" charset="0"/>
                <a:cs typeface="Times New Roman" pitchFamily="18" charset="0"/>
              </a:rPr>
              <a:t>مقدار حجم سرم</a:t>
            </a:r>
            <a:r>
              <a:rPr lang="en-US" b="1">
                <a:solidFill>
                  <a:srgbClr val="FF0000"/>
                </a:solidFill>
                <a:latin typeface="Cambria" pitchFamily="18" charset="0"/>
                <a:cs typeface="Times New Roman" pitchFamily="18" charset="0"/>
              </a:rPr>
              <a:t>(ml) </a:t>
            </a:r>
            <a:r>
              <a:rPr lang="en-US" b="1">
                <a:latin typeface="Cambria" pitchFamily="18" charset="0"/>
                <a:cs typeface="Times New Roman" pitchFamily="18" charset="0"/>
              </a:rPr>
              <a:t/>
            </a:r>
            <a:br>
              <a:rPr lang="en-US" b="1">
                <a:latin typeface="Cambria" pitchFamily="18" charset="0"/>
                <a:cs typeface="Times New Roman" pitchFamily="18" charset="0"/>
              </a:rPr>
            </a:br>
            <a:r>
              <a:rPr lang="en-US" b="1">
                <a:latin typeface="Cambria" pitchFamily="18" charset="0"/>
                <a:cs typeface="Times New Roman" pitchFamily="18" charset="0"/>
              </a:rPr>
              <a:t>=</a:t>
            </a:r>
            <a:r>
              <a:rPr lang="en-US" b="1">
                <a:solidFill>
                  <a:srgbClr val="FFFF00"/>
                </a:solidFill>
                <a:latin typeface="Cambria" pitchFamily="18" charset="0"/>
                <a:cs typeface="Times New Roman" pitchFamily="18" charset="0"/>
              </a:rPr>
              <a:t>--------------------------------------------------------------------------</a:t>
            </a:r>
            <a:r>
              <a:rPr lang="en-US" b="1">
                <a:latin typeface="Cambria" pitchFamily="18" charset="0"/>
                <a:cs typeface="Times New Roman" pitchFamily="18" charset="0"/>
              </a:rPr>
              <a:t> </a:t>
            </a:r>
            <a:r>
              <a:rPr lang="fa-IR" b="1">
                <a:latin typeface="Cambria" pitchFamily="18" charset="0"/>
                <a:cs typeface="Times New Roman" pitchFamily="18" charset="0"/>
              </a:rPr>
              <a:t>تعدادقطرات</a:t>
            </a:r>
            <a:r>
              <a:rPr lang="en-US" b="1">
                <a:latin typeface="Cambria" pitchFamily="18" charset="0"/>
                <a:cs typeface="Times New Roman" pitchFamily="18" charset="0"/>
              </a:rPr>
              <a:t/>
            </a:r>
            <a:br>
              <a:rPr lang="en-US" b="1">
                <a:latin typeface="Cambria" pitchFamily="18" charset="0"/>
                <a:cs typeface="Times New Roman" pitchFamily="18" charset="0"/>
              </a:rPr>
            </a:br>
            <a:r>
              <a:rPr lang="en-US" b="1">
                <a:latin typeface="Cambria" pitchFamily="18" charset="0"/>
                <a:cs typeface="Times New Roman" pitchFamily="18" charset="0"/>
              </a:rPr>
              <a:t>                                                                 </a:t>
            </a:r>
            <a:r>
              <a:rPr lang="fa-IR" b="1">
                <a:latin typeface="Cambria" pitchFamily="18" charset="0"/>
                <a:cs typeface="Times New Roman" pitchFamily="18" charset="0"/>
              </a:rPr>
              <a:t>مقدار كل داروي موجود</a:t>
            </a:r>
            <a:endParaRPr lang="en-US">
              <a:latin typeface="Cambria" pitchFamily="18" charset="0"/>
              <a:cs typeface="Times New Roman" pitchFamily="18" charset="0"/>
            </a:endParaRPr>
          </a:p>
          <a:p>
            <a:pPr algn="ctr"/>
            <a:r>
              <a:rPr lang="en-US" sz="2000">
                <a:latin typeface="Cambria" pitchFamily="18" charset="0"/>
                <a:cs typeface="Times New Roman" pitchFamily="18" charset="0"/>
              </a:rPr>
              <a:t> </a:t>
            </a:r>
          </a:p>
          <a:p>
            <a:r>
              <a:rPr lang="en-US" sz="2000">
                <a:latin typeface="Cambria" pitchFamily="18" charset="0"/>
                <a:cs typeface="Times New Roman" pitchFamily="18" charset="0"/>
              </a:rPr>
              <a:t> </a:t>
            </a:r>
          </a:p>
          <a:p>
            <a:r>
              <a:rPr lang="en-US" sz="2000">
                <a:latin typeface="Cambria" pitchFamily="18" charset="0"/>
                <a:cs typeface="Times New Roman" pitchFamily="18" charset="0"/>
              </a:rPr>
              <a:t> </a:t>
            </a:r>
          </a:p>
          <a:p>
            <a:r>
              <a:rPr lang="en-US" sz="2000">
                <a:latin typeface="Cambria" pitchFamily="18" charset="0"/>
                <a:cs typeface="Times New Roman" pitchFamily="18" charset="0"/>
              </a:rPr>
              <a:t> </a:t>
            </a:r>
          </a:p>
          <a:p>
            <a:r>
              <a:rPr lang="en-US" sz="2000">
                <a:latin typeface="Cambria" pitchFamily="18" charset="0"/>
                <a:cs typeface="Times New Roman" pitchFamily="18" charset="0"/>
              </a:rPr>
              <a:t> </a:t>
            </a:r>
            <a:r>
              <a:rPr lang="en-US" sz="3600">
                <a:latin typeface="Cambria" pitchFamily="18" charset="0"/>
                <a:cs typeface="Times New Roman" pitchFamily="18" charset="0"/>
              </a:rPr>
              <a:t> </a:t>
            </a:r>
          </a:p>
          <a:p>
            <a:r>
              <a:rPr lang="en-US" sz="3600">
                <a:latin typeface="Cambria" pitchFamily="18" charset="0"/>
                <a:cs typeface="Times New Roman" pitchFamily="18" charset="0"/>
              </a:rPr>
              <a:t> </a:t>
            </a:r>
          </a:p>
          <a:p>
            <a:r>
              <a:rPr lang="en-US" sz="3600">
                <a:latin typeface="Cambria" pitchFamily="18" charset="0"/>
                <a:cs typeface="Times New Roman" pitchFamily="18" charset="0"/>
              </a:rPr>
              <a:t> </a:t>
            </a:r>
          </a:p>
          <a:p>
            <a:r>
              <a:rPr lang="en-US" sz="3600">
                <a:latin typeface="Cambria" pitchFamily="18" charset="0"/>
                <a:cs typeface="Times New Roman" pitchFamily="18" charset="0"/>
              </a:rPr>
              <a:t> </a:t>
            </a:r>
          </a:p>
          <a:p>
            <a:r>
              <a:rPr lang="en-US" sz="3600">
                <a:latin typeface="Cambria" pitchFamily="18" charset="0"/>
                <a:cs typeface="Times New Roman" pitchFamily="18" charset="0"/>
              </a:rPr>
              <a:t> </a:t>
            </a:r>
            <a:r>
              <a:rPr lang="fa-IR" sz="3600">
                <a:latin typeface="Cambria" pitchFamily="18" charset="0"/>
                <a:cs typeface="Times New Roman" pitchFamily="18" charset="0"/>
              </a:rPr>
              <a:t>.</a:t>
            </a:r>
            <a:endParaRPr lang="fa-IR" sz="40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857250" y="692150"/>
            <a:ext cx="7215188" cy="879475"/>
          </a:xfrm>
        </p:spPr>
        <p:txBody>
          <a:bodyPr>
            <a:normAutofit/>
          </a:bodyPr>
          <a:lstStyle/>
          <a:p>
            <a:pPr eaLnBrk="1" fontAlgn="auto" hangingPunct="1">
              <a:spcBef>
                <a:spcPts val="0"/>
              </a:spcBef>
              <a:spcAft>
                <a:spcPts val="0"/>
              </a:spcAft>
              <a:buFont typeface="Wingdings 2"/>
              <a:buChar char=""/>
              <a:defRPr/>
            </a:pPr>
            <a:r>
              <a:rPr lang="fa-IR" sz="4400" b="1" dirty="0" smtClean="0"/>
              <a:t>فرمول های آسان</a:t>
            </a:r>
            <a:r>
              <a:rPr lang="fa-IR" sz="4400" dirty="0" smtClean="0"/>
              <a:t> </a:t>
            </a:r>
            <a:endParaRPr lang="en-US" sz="4400" dirty="0" smtClean="0"/>
          </a:p>
          <a:p>
            <a:pPr marL="0" indent="0" algn="ctr" eaLnBrk="1" fontAlgn="auto" hangingPunct="1">
              <a:spcBef>
                <a:spcPts val="0"/>
              </a:spcBef>
              <a:spcAft>
                <a:spcPts val="0"/>
              </a:spcAft>
              <a:buFont typeface="Wingdings 2"/>
              <a:buNone/>
              <a:defRPr/>
            </a:pPr>
            <a:endParaRPr lang="fa-IR" sz="4400" dirty="0" smtClean="0">
              <a:solidFill>
                <a:srgbClr val="FFFF66"/>
              </a:solidFill>
              <a:latin typeface="2  Nazanin"/>
            </a:endParaRPr>
          </a:p>
        </p:txBody>
      </p:sp>
      <p:sp>
        <p:nvSpPr>
          <p:cNvPr id="46082"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10</a:t>
            </a:r>
          </a:p>
        </p:txBody>
      </p:sp>
      <p:sp>
        <p:nvSpPr>
          <p:cNvPr id="46083" name="Rectangle 9"/>
          <p:cNvSpPr>
            <a:spLocks noChangeArrowheads="1"/>
          </p:cNvSpPr>
          <p:nvPr/>
        </p:nvSpPr>
        <p:spPr bwMode="auto">
          <a:xfrm>
            <a:off x="571500" y="1857375"/>
            <a:ext cx="8072438" cy="3416300"/>
          </a:xfrm>
          <a:prstGeom prst="rect">
            <a:avLst/>
          </a:prstGeom>
          <a:noFill/>
          <a:ln w="9525">
            <a:noFill/>
            <a:miter lim="800000"/>
            <a:headEnd/>
            <a:tailEnd/>
          </a:ln>
        </p:spPr>
        <p:txBody>
          <a:bodyPr>
            <a:spAutoFit/>
          </a:bodyPr>
          <a:lstStyle/>
          <a:p>
            <a:r>
              <a:rPr lang="en-US" sz="2400">
                <a:latin typeface="Cambria" pitchFamily="18" charset="0"/>
                <a:cs typeface="Times New Roman" pitchFamily="18" charset="0"/>
              </a:rPr>
              <a:t> </a:t>
            </a:r>
          </a:p>
          <a:p>
            <a:r>
              <a:rPr lang="fa-IR" sz="2400">
                <a:latin typeface="Cambria" pitchFamily="18" charset="0"/>
                <a:cs typeface="Times New Roman" pitchFamily="18" charset="0"/>
              </a:rPr>
              <a:t>هرگاه هر دارويي با هر ميزاني در</a:t>
            </a:r>
            <a:r>
              <a:rPr lang="en-US" sz="2400">
                <a:latin typeface="Cambria" pitchFamily="18" charset="0"/>
                <a:cs typeface="Times New Roman" pitchFamily="18" charset="0"/>
              </a:rPr>
              <a:t> 100 </a:t>
            </a:r>
            <a:r>
              <a:rPr lang="fa-IR" sz="2400">
                <a:latin typeface="Cambria" pitchFamily="18" charset="0"/>
                <a:cs typeface="Times New Roman" pitchFamily="18" charset="0"/>
              </a:rPr>
              <a:t>سي سي ميكروست ريخته شود</a:t>
            </a:r>
            <a:r>
              <a:rPr lang="en-US" sz="2400">
                <a:latin typeface="Cambria" pitchFamily="18" charset="0"/>
                <a:cs typeface="Times New Roman" pitchFamily="18" charset="0"/>
              </a:rPr>
              <a:t> 6 </a:t>
            </a:r>
            <a:r>
              <a:rPr lang="fa-IR" sz="2400">
                <a:latin typeface="Cambria" pitchFamily="18" charset="0"/>
                <a:cs typeface="Times New Roman" pitchFamily="18" charset="0"/>
              </a:rPr>
              <a:t>قطره آن حاوي همان مقدار داروست كه ريخته شده با يك واحد كوچكتر </a:t>
            </a:r>
            <a:endParaRPr lang="en-US" sz="2400">
              <a:latin typeface="Cambria" pitchFamily="18" charset="0"/>
              <a:cs typeface="Times New Roman" pitchFamily="18" charset="0"/>
            </a:endParaRPr>
          </a:p>
          <a:p>
            <a:r>
              <a:rPr lang="fa-IR" sz="2400">
                <a:latin typeface="Cambria" pitchFamily="18" charset="0"/>
                <a:cs typeface="Times New Roman" pitchFamily="18" charset="0"/>
              </a:rPr>
              <a:t>يعني اگر شما</a:t>
            </a:r>
            <a:r>
              <a:rPr lang="en-US" sz="2400">
                <a:latin typeface="Cambria" pitchFamily="18" charset="0"/>
                <a:cs typeface="Times New Roman" pitchFamily="18" charset="0"/>
              </a:rPr>
              <a:t>: </a:t>
            </a:r>
          </a:p>
          <a:p>
            <a:r>
              <a:rPr lang="en-US" sz="2400">
                <a:latin typeface="Cambria" pitchFamily="18" charset="0"/>
                <a:cs typeface="Times New Roman" pitchFamily="18" charset="0"/>
              </a:rPr>
              <a:t> TNG 5mg </a:t>
            </a:r>
            <a:r>
              <a:rPr lang="fa-IR" sz="2400">
                <a:latin typeface="Cambria" pitchFamily="18" charset="0"/>
                <a:cs typeface="Times New Roman" pitchFamily="18" charset="0"/>
              </a:rPr>
              <a:t>در</a:t>
            </a:r>
            <a:r>
              <a:rPr lang="en-US" sz="2400">
                <a:latin typeface="Cambria" pitchFamily="18" charset="0"/>
                <a:cs typeface="Times New Roman" pitchFamily="18" charset="0"/>
              </a:rPr>
              <a:t> 100</a:t>
            </a:r>
            <a:r>
              <a:rPr lang="fa-IR" sz="2400">
                <a:latin typeface="Cambria" pitchFamily="18" charset="0"/>
                <a:cs typeface="Times New Roman" pitchFamily="18" charset="0"/>
              </a:rPr>
              <a:t>سي سي ميكروست حل كرديد،</a:t>
            </a:r>
            <a:r>
              <a:rPr lang="en-US" sz="2400">
                <a:latin typeface="Cambria" pitchFamily="18" charset="0"/>
                <a:cs typeface="Times New Roman" pitchFamily="18" charset="0"/>
              </a:rPr>
              <a:t>  6 </a:t>
            </a:r>
            <a:r>
              <a:rPr lang="fa-IR" sz="2400">
                <a:latin typeface="Cambria" pitchFamily="18" charset="0"/>
                <a:cs typeface="Times New Roman" pitchFamily="18" charset="0"/>
              </a:rPr>
              <a:t>قطره آن</a:t>
            </a:r>
            <a:r>
              <a:rPr lang="en-US" sz="2400">
                <a:latin typeface="Cambria" pitchFamily="18" charset="0"/>
                <a:cs typeface="Times New Roman" pitchFamily="18" charset="0"/>
              </a:rPr>
              <a:t> TNG 5μ </a:t>
            </a:r>
            <a:r>
              <a:rPr lang="fa-IR" sz="2400">
                <a:latin typeface="Cambria" pitchFamily="18" charset="0"/>
                <a:cs typeface="Times New Roman" pitchFamily="18" charset="0"/>
              </a:rPr>
              <a:t>دارد</a:t>
            </a:r>
            <a:r>
              <a:rPr lang="en-US" sz="2400">
                <a:latin typeface="Cambria" pitchFamily="18" charset="0"/>
                <a:cs typeface="Times New Roman" pitchFamily="18" charset="0"/>
              </a:rPr>
              <a:t>. </a:t>
            </a:r>
          </a:p>
          <a:p>
            <a:r>
              <a:rPr lang="en-US" sz="2400">
                <a:latin typeface="Cambria" pitchFamily="18" charset="0"/>
                <a:cs typeface="Times New Roman" pitchFamily="18" charset="0"/>
              </a:rPr>
              <a:t>200mg </a:t>
            </a:r>
            <a:r>
              <a:rPr lang="fa-IR" sz="2400">
                <a:latin typeface="Cambria" pitchFamily="18" charset="0"/>
                <a:cs typeface="Times New Roman" pitchFamily="18" charset="0"/>
              </a:rPr>
              <a:t>دوپامين در</a:t>
            </a:r>
            <a:r>
              <a:rPr lang="en-US" sz="2400">
                <a:latin typeface="Cambria" pitchFamily="18" charset="0"/>
                <a:cs typeface="Times New Roman" pitchFamily="18" charset="0"/>
              </a:rPr>
              <a:t> 100</a:t>
            </a:r>
            <a:r>
              <a:rPr lang="fa-IR" sz="2400">
                <a:latin typeface="Cambria" pitchFamily="18" charset="0"/>
                <a:cs typeface="Times New Roman" pitchFamily="18" charset="0"/>
              </a:rPr>
              <a:t>سي سي ميكروست حل كرديد،</a:t>
            </a:r>
            <a:r>
              <a:rPr lang="en-US" sz="2400">
                <a:latin typeface="Cambria" pitchFamily="18" charset="0"/>
                <a:cs typeface="Times New Roman" pitchFamily="18" charset="0"/>
              </a:rPr>
              <a:t> 6 </a:t>
            </a:r>
            <a:r>
              <a:rPr lang="fa-IR" sz="2400">
                <a:latin typeface="Cambria" pitchFamily="18" charset="0"/>
                <a:cs typeface="Times New Roman" pitchFamily="18" charset="0"/>
              </a:rPr>
              <a:t>قطره آن</a:t>
            </a:r>
            <a:r>
              <a:rPr lang="en-US" sz="2400">
                <a:latin typeface="Cambria" pitchFamily="18" charset="0"/>
                <a:cs typeface="Times New Roman" pitchFamily="18" charset="0"/>
              </a:rPr>
              <a:t> μ200 </a:t>
            </a:r>
            <a:r>
              <a:rPr lang="fa-IR" sz="2400">
                <a:latin typeface="Cambria" pitchFamily="18" charset="0"/>
                <a:cs typeface="Times New Roman" pitchFamily="18" charset="0"/>
              </a:rPr>
              <a:t>ميكروگرم دوپامين دارد</a:t>
            </a:r>
            <a:r>
              <a:rPr lang="en-US" sz="2400">
                <a:latin typeface="Cambria" pitchFamily="18" charset="0"/>
                <a:cs typeface="Times New Roman" pitchFamily="18" charset="0"/>
              </a:rPr>
              <a:t>. </a:t>
            </a:r>
          </a:p>
          <a:p>
            <a:r>
              <a:rPr lang="en-US" sz="2400">
                <a:latin typeface="Cambria" pitchFamily="18" charset="0"/>
                <a:cs typeface="Times New Roman" pitchFamily="18" charset="0"/>
              </a:rPr>
              <a:t> 50mg</a:t>
            </a:r>
            <a:r>
              <a:rPr lang="fa-IR" sz="2400">
                <a:latin typeface="Cambria" pitchFamily="18" charset="0"/>
                <a:cs typeface="Times New Roman" pitchFamily="18" charset="0"/>
              </a:rPr>
              <a:t>نيپرايد در</a:t>
            </a:r>
            <a:r>
              <a:rPr lang="en-US" sz="2400">
                <a:latin typeface="Cambria" pitchFamily="18" charset="0"/>
                <a:cs typeface="Times New Roman" pitchFamily="18" charset="0"/>
              </a:rPr>
              <a:t> 100</a:t>
            </a:r>
            <a:r>
              <a:rPr lang="fa-IR" sz="2400">
                <a:latin typeface="Cambria" pitchFamily="18" charset="0"/>
                <a:cs typeface="Times New Roman" pitchFamily="18" charset="0"/>
              </a:rPr>
              <a:t>سي سي ميكروست حل كرديد،</a:t>
            </a:r>
            <a:r>
              <a:rPr lang="en-US" sz="2400">
                <a:latin typeface="Cambria" pitchFamily="18" charset="0"/>
                <a:cs typeface="Times New Roman" pitchFamily="18" charset="0"/>
              </a:rPr>
              <a:t> 6 </a:t>
            </a:r>
            <a:r>
              <a:rPr lang="fa-IR" sz="2400">
                <a:latin typeface="Cambria" pitchFamily="18" charset="0"/>
                <a:cs typeface="Times New Roman" pitchFamily="18" charset="0"/>
              </a:rPr>
              <a:t>قطره آن</a:t>
            </a:r>
            <a:r>
              <a:rPr lang="en-US" sz="2400">
                <a:latin typeface="Cambria" pitchFamily="18" charset="0"/>
                <a:cs typeface="Times New Roman" pitchFamily="18" charset="0"/>
              </a:rPr>
              <a:t> μ 50</a:t>
            </a:r>
            <a:r>
              <a:rPr lang="fa-IR" sz="2400">
                <a:latin typeface="Cambria" pitchFamily="18" charset="0"/>
                <a:cs typeface="Times New Roman" pitchFamily="18" charset="0"/>
              </a:rPr>
              <a:t>ميكروگرم نيپرايد دارد</a:t>
            </a:r>
            <a:r>
              <a:rPr lang="en-US" sz="2400">
                <a:latin typeface="Cambria" pitchFamily="18" charset="0"/>
                <a:cs typeface="Times New Roman" pitchFamily="18" charset="0"/>
              </a:rPr>
              <a:t>. </a:t>
            </a:r>
          </a:p>
        </p:txBody>
      </p:sp>
    </p:spTree>
  </p:cSld>
  <p:clrMapOvr>
    <a:masterClrMapping/>
  </p:clrMapOvr>
  <p:transition spd="slow" advClick="0">
    <p:checker/>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971550" y="549275"/>
            <a:ext cx="7129463" cy="1081088"/>
          </a:xfrm>
        </p:spPr>
        <p:txBody>
          <a:bodyPr>
            <a:normAutofit fontScale="85000" lnSpcReduction="10000"/>
          </a:bodyPr>
          <a:lstStyle/>
          <a:p>
            <a:pPr eaLnBrk="1" fontAlgn="auto" hangingPunct="1">
              <a:spcBef>
                <a:spcPts val="0"/>
              </a:spcBef>
              <a:spcAft>
                <a:spcPts val="0"/>
              </a:spcAft>
              <a:buFont typeface="Wingdings 2"/>
              <a:buChar char=""/>
              <a:defRPr/>
            </a:pPr>
            <a:r>
              <a:rPr lang="fa-IR" sz="4400" b="1" dirty="0" smtClean="0"/>
              <a:t>محاسبه و تبديل درصدهاي دارويي به گرم</a:t>
            </a:r>
            <a:r>
              <a:rPr lang="fa-IR" sz="4400" dirty="0" smtClean="0"/>
              <a:t> </a:t>
            </a:r>
            <a:endParaRPr lang="en-US" sz="4400" dirty="0" smtClean="0"/>
          </a:p>
          <a:p>
            <a:pPr marL="0" indent="0" algn="ctr" eaLnBrk="1" fontAlgn="auto" hangingPunct="1">
              <a:spcBef>
                <a:spcPts val="0"/>
              </a:spcBef>
              <a:spcAft>
                <a:spcPts val="0"/>
              </a:spcAft>
              <a:buFont typeface="Wingdings 2"/>
              <a:buNone/>
              <a:defRPr/>
            </a:pPr>
            <a:endParaRPr lang="fa-IR" sz="3600" dirty="0">
              <a:solidFill>
                <a:srgbClr val="FFFF00"/>
              </a:solidFill>
              <a:latin typeface="2  Nazanin"/>
            </a:endParaRPr>
          </a:p>
        </p:txBody>
      </p:sp>
      <p:sp>
        <p:nvSpPr>
          <p:cNvPr id="48130" name="TextBox 4"/>
          <p:cNvSpPr txBox="1">
            <a:spLocks noChangeArrowheads="1"/>
          </p:cNvSpPr>
          <p:nvPr/>
        </p:nvSpPr>
        <p:spPr bwMode="auto">
          <a:xfrm>
            <a:off x="900113" y="1700213"/>
            <a:ext cx="7848600" cy="2647950"/>
          </a:xfrm>
          <a:prstGeom prst="rect">
            <a:avLst/>
          </a:prstGeom>
          <a:noFill/>
          <a:ln w="9525">
            <a:noFill/>
            <a:miter lim="800000"/>
            <a:headEnd/>
            <a:tailEnd/>
          </a:ln>
        </p:spPr>
        <p:txBody>
          <a:bodyPr>
            <a:spAutoFit/>
          </a:bodyPr>
          <a:lstStyle/>
          <a:p>
            <a:r>
              <a:rPr lang="fa-IR" sz="2400">
                <a:latin typeface="Cambria" pitchFamily="18" charset="0"/>
                <a:cs typeface="Times New Roman" pitchFamily="18" charset="0"/>
              </a:rPr>
              <a:t>با توجه به اينكه تعداد زيادي از داروها و سرم ها</a:t>
            </a:r>
            <a:r>
              <a:rPr lang="en-US" sz="2400">
                <a:latin typeface="Cambria" pitchFamily="18" charset="0"/>
                <a:cs typeface="Times New Roman" pitchFamily="18" charset="0"/>
              </a:rPr>
              <a:t> (</a:t>
            </a:r>
            <a:r>
              <a:rPr lang="fa-IR" sz="2400">
                <a:latin typeface="Cambria" pitchFamily="18" charset="0"/>
                <a:cs typeface="Times New Roman" pitchFamily="18" charset="0"/>
              </a:rPr>
              <a:t>مقدار داروي موجود در ظروف آنها به صورت درصد</a:t>
            </a:r>
            <a:r>
              <a:rPr lang="en-US" sz="2400">
                <a:latin typeface="Cambria" pitchFamily="18" charset="0"/>
                <a:cs typeface="Times New Roman" pitchFamily="18" charset="0"/>
              </a:rPr>
              <a:t> (%) </a:t>
            </a:r>
            <a:r>
              <a:rPr lang="fa-IR" sz="2400">
                <a:latin typeface="Cambria" pitchFamily="18" charset="0"/>
                <a:cs typeface="Times New Roman" pitchFamily="18" charset="0"/>
              </a:rPr>
              <a:t>نوشته شده است</a:t>
            </a:r>
            <a:r>
              <a:rPr lang="en-US" sz="2400">
                <a:latin typeface="Cambria" pitchFamily="18" charset="0"/>
                <a:cs typeface="Times New Roman" pitchFamily="18" charset="0"/>
              </a:rPr>
              <a:t> (</a:t>
            </a:r>
            <a:r>
              <a:rPr lang="fa-IR" sz="2400">
                <a:latin typeface="Cambria" pitchFamily="18" charset="0"/>
                <a:cs typeface="Times New Roman" pitchFamily="18" charset="0"/>
              </a:rPr>
              <a:t>كلسيم، ليدوكائين، گلوكز هيپرتونيك</a:t>
            </a:r>
            <a:r>
              <a:rPr lang="en-US" sz="2400">
                <a:latin typeface="Cambria" pitchFamily="18" charset="0"/>
                <a:cs typeface="Times New Roman" pitchFamily="18" charset="0"/>
              </a:rPr>
              <a:t>) </a:t>
            </a:r>
            <a:r>
              <a:rPr lang="fa-IR" sz="2400">
                <a:latin typeface="Cambria" pitchFamily="18" charset="0"/>
                <a:cs typeface="Times New Roman" pitchFamily="18" charset="0"/>
              </a:rPr>
              <a:t>پرستار براي رساندن مقدار داروي دستور داده شده بايد بتواند آن مقدار را محاسبه و از ظرف فوق برداشت كند</a:t>
            </a:r>
            <a:r>
              <a:rPr lang="en-US" sz="2400">
                <a:latin typeface="Cambria" pitchFamily="18" charset="0"/>
                <a:cs typeface="Times New Roman" pitchFamily="18" charset="0"/>
              </a:rPr>
              <a:t>. </a:t>
            </a:r>
          </a:p>
          <a:p>
            <a:r>
              <a:rPr lang="fa-IR" sz="2400" b="1" i="1">
                <a:latin typeface="Cambria" pitchFamily="18" charset="0"/>
                <a:cs typeface="Times New Roman" pitchFamily="18" charset="0"/>
              </a:rPr>
              <a:t>درصد</a:t>
            </a:r>
            <a:r>
              <a:rPr lang="en-US" sz="2400" b="1" i="1">
                <a:latin typeface="Cambria" pitchFamily="18" charset="0"/>
                <a:cs typeface="Times New Roman" pitchFamily="18" charset="0"/>
              </a:rPr>
              <a:t> % = </a:t>
            </a:r>
            <a:r>
              <a:rPr lang="fa-IR" sz="2400" b="1" i="1">
                <a:latin typeface="Cambria" pitchFamily="18" charset="0"/>
                <a:cs typeface="Times New Roman" pitchFamily="18" charset="0"/>
              </a:rPr>
              <a:t>گرم در سي سي </a:t>
            </a:r>
            <a:endParaRPr lang="en-US" sz="2400">
              <a:latin typeface="Cambria" pitchFamily="18" charset="0"/>
              <a:cs typeface="Times New Roman" pitchFamily="18" charset="0"/>
            </a:endParaRPr>
          </a:p>
          <a:p>
            <a:r>
              <a:rPr lang="fa-IR" sz="2400">
                <a:latin typeface="Cambria" pitchFamily="18" charset="0"/>
                <a:cs typeface="Times New Roman" pitchFamily="18" charset="0"/>
              </a:rPr>
              <a:t>مثال</a:t>
            </a:r>
            <a:r>
              <a:rPr lang="en-US" sz="2400">
                <a:latin typeface="Cambria" pitchFamily="18" charset="0"/>
                <a:cs typeface="Times New Roman" pitchFamily="18" charset="0"/>
              </a:rPr>
              <a:t>: </a:t>
            </a:r>
            <a:r>
              <a:rPr lang="fa-IR" sz="2400">
                <a:latin typeface="Cambria" pitchFamily="18" charset="0"/>
                <a:cs typeface="Times New Roman" pitchFamily="18" charset="0"/>
              </a:rPr>
              <a:t>محلول ليدو كائين</a:t>
            </a:r>
            <a:r>
              <a:rPr lang="en-US" sz="2400">
                <a:latin typeface="Cambria" pitchFamily="18" charset="0"/>
                <a:cs typeface="Times New Roman" pitchFamily="18" charset="0"/>
              </a:rPr>
              <a:t> 1 % </a:t>
            </a:r>
          </a:p>
          <a:p>
            <a:r>
              <a:rPr lang="en-US" sz="2400">
                <a:latin typeface="Cambria" pitchFamily="18" charset="0"/>
                <a:cs typeface="Times New Roman" pitchFamily="18" charset="0"/>
              </a:rPr>
              <a:t>        </a:t>
            </a:r>
            <a:r>
              <a:rPr lang="en-US" sz="1600">
                <a:latin typeface="Cambria" pitchFamily="18" charset="0"/>
                <a:cs typeface="Times New Roman" pitchFamily="18" charset="0"/>
              </a:rPr>
              <a:t>   </a:t>
            </a:r>
            <a:endParaRPr lang="fa-IR" sz="1600">
              <a:latin typeface="Cambria" pitchFamily="18" charset="0"/>
              <a:cs typeface="Times New Roman" pitchFamily="18" charset="0"/>
            </a:endParaRPr>
          </a:p>
        </p:txBody>
      </p:sp>
      <p:sp>
        <p:nvSpPr>
          <p:cNvPr id="48131"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12</a:t>
            </a:r>
          </a:p>
        </p:txBody>
      </p:sp>
    </p:spTree>
  </p:cSld>
  <p:clrMapOvr>
    <a:masterClrMapping/>
  </p:clrMapOvr>
  <p:transition spd="slow" advClick="0">
    <p:wipe/>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type="body" idx="4294967295"/>
          </p:nvPr>
        </p:nvSpPr>
        <p:spPr>
          <a:xfrm>
            <a:off x="457200" y="620713"/>
            <a:ext cx="8229600" cy="5551487"/>
          </a:xfrm>
        </p:spPr>
        <p:txBody>
          <a:bodyPr/>
          <a:lstStyle/>
          <a:p>
            <a:r>
              <a:rPr lang="fa-IR" smtClean="0"/>
              <a:t>هر گاه غلظت دارويي با درصد مشخص شده باشد، فقط با حذف علامت درصد</a:t>
            </a:r>
            <a:r>
              <a:rPr lang="en-US" smtClean="0">
                <a:cs typeface="Times New Roman" pitchFamily="18" charset="0"/>
              </a:rPr>
              <a:t> ( % ) </a:t>
            </a:r>
            <a:r>
              <a:rPr lang="fa-IR" smtClean="0"/>
              <a:t>و گذاشتن رقم صفر جلوي عدد آن دارو، يك سي سي آن دارو حاوي اين عدد بدست آمده به واحد ميلي گرم مي باشد، مثال</a:t>
            </a:r>
            <a:r>
              <a:rPr lang="en-US" smtClean="0">
                <a:cs typeface="Times New Roman" pitchFamily="18" charset="0"/>
              </a:rPr>
              <a:t>: </a:t>
            </a:r>
            <a:endParaRPr lang="fa-IR" smtClean="0"/>
          </a:p>
          <a:p>
            <a:r>
              <a:rPr lang="fa-IR" smtClean="0"/>
              <a:t>۱</a:t>
            </a:r>
            <a:r>
              <a:rPr lang="en-US" b="1" smtClean="0">
                <a:cs typeface="Times New Roman" pitchFamily="18" charset="0"/>
              </a:rPr>
              <a:t>% </a:t>
            </a:r>
            <a:r>
              <a:rPr lang="fa-IR" smtClean="0"/>
              <a:t>يعني</a:t>
            </a:r>
            <a:r>
              <a:rPr lang="en-US" b="1" smtClean="0">
                <a:cs typeface="Times New Roman" pitchFamily="18" charset="0"/>
              </a:rPr>
              <a:t>: </a:t>
            </a:r>
            <a:r>
              <a:rPr lang="fa-IR" smtClean="0"/>
              <a:t>يك</a:t>
            </a:r>
            <a:r>
              <a:rPr lang="fa-IR" b="1" smtClean="0"/>
              <a:t> </a:t>
            </a:r>
            <a:r>
              <a:rPr lang="fa-IR" smtClean="0"/>
              <a:t>سي</a:t>
            </a:r>
            <a:r>
              <a:rPr lang="fa-IR" b="1" smtClean="0"/>
              <a:t> </a:t>
            </a:r>
            <a:r>
              <a:rPr lang="fa-IR" smtClean="0"/>
              <a:t>سي</a:t>
            </a:r>
            <a:r>
              <a:rPr lang="fa-IR" b="1" smtClean="0"/>
              <a:t> </a:t>
            </a:r>
            <a:r>
              <a:rPr lang="fa-IR" smtClean="0"/>
              <a:t>آن</a:t>
            </a:r>
            <a:r>
              <a:rPr lang="en-US" b="1" smtClean="0">
                <a:cs typeface="Times New Roman" pitchFamily="18" charset="0"/>
              </a:rPr>
              <a:t> 10 </a:t>
            </a:r>
            <a:r>
              <a:rPr lang="fa-IR" smtClean="0"/>
              <a:t>ميلي</a:t>
            </a:r>
            <a:r>
              <a:rPr lang="fa-IR" b="1" smtClean="0"/>
              <a:t> </a:t>
            </a:r>
            <a:r>
              <a:rPr lang="fa-IR" smtClean="0"/>
              <a:t>گرم</a:t>
            </a:r>
            <a:r>
              <a:rPr lang="fa-IR" b="1" smtClean="0"/>
              <a:t> </a:t>
            </a:r>
            <a:r>
              <a:rPr lang="fa-IR" smtClean="0"/>
              <a:t>دارو</a:t>
            </a:r>
            <a:r>
              <a:rPr lang="fa-IR" b="1" smtClean="0"/>
              <a:t> </a:t>
            </a:r>
            <a:r>
              <a:rPr lang="fa-IR" smtClean="0"/>
              <a:t>دارد</a:t>
            </a:r>
            <a:r>
              <a:rPr lang="en-US" b="1" smtClean="0">
                <a:cs typeface="Times New Roman" pitchFamily="18" charset="0"/>
              </a:rPr>
              <a:t>. </a:t>
            </a:r>
          </a:p>
          <a:p>
            <a:r>
              <a:rPr lang="en-US" b="1" smtClean="0">
                <a:cs typeface="Times New Roman" pitchFamily="18" charset="0"/>
              </a:rPr>
              <a:t>         </a:t>
            </a:r>
            <a:r>
              <a:rPr lang="fa-IR" smtClean="0"/>
              <a:t>۲</a:t>
            </a:r>
            <a:r>
              <a:rPr lang="en-US" b="1" smtClean="0">
                <a:cs typeface="Times New Roman" pitchFamily="18" charset="0"/>
              </a:rPr>
              <a:t>%</a:t>
            </a:r>
            <a:r>
              <a:rPr lang="fa-IR" smtClean="0"/>
              <a:t>يعني</a:t>
            </a:r>
            <a:r>
              <a:rPr lang="en-US" b="1" smtClean="0">
                <a:cs typeface="Times New Roman" pitchFamily="18" charset="0"/>
              </a:rPr>
              <a:t>: </a:t>
            </a:r>
            <a:r>
              <a:rPr lang="fa-IR" smtClean="0"/>
              <a:t>يك</a:t>
            </a:r>
            <a:r>
              <a:rPr lang="fa-IR" b="1" smtClean="0"/>
              <a:t> </a:t>
            </a:r>
            <a:r>
              <a:rPr lang="fa-IR" smtClean="0"/>
              <a:t>سي</a:t>
            </a:r>
            <a:r>
              <a:rPr lang="fa-IR" b="1" smtClean="0"/>
              <a:t> </a:t>
            </a:r>
            <a:r>
              <a:rPr lang="fa-IR" smtClean="0"/>
              <a:t>سي</a:t>
            </a:r>
            <a:r>
              <a:rPr lang="fa-IR" b="1" smtClean="0"/>
              <a:t> </a:t>
            </a:r>
            <a:r>
              <a:rPr lang="fa-IR" smtClean="0"/>
              <a:t>آن</a:t>
            </a:r>
            <a:r>
              <a:rPr lang="en-US" b="1" smtClean="0">
                <a:cs typeface="Times New Roman" pitchFamily="18" charset="0"/>
              </a:rPr>
              <a:t> 20 </a:t>
            </a:r>
            <a:r>
              <a:rPr lang="fa-IR" smtClean="0"/>
              <a:t>ميلي</a:t>
            </a:r>
            <a:r>
              <a:rPr lang="fa-IR" b="1" smtClean="0"/>
              <a:t> </a:t>
            </a:r>
            <a:r>
              <a:rPr lang="fa-IR" smtClean="0"/>
              <a:t>گرم</a:t>
            </a:r>
            <a:r>
              <a:rPr lang="fa-IR" b="1" smtClean="0"/>
              <a:t> </a:t>
            </a:r>
            <a:r>
              <a:rPr lang="fa-IR" smtClean="0"/>
              <a:t>دارو</a:t>
            </a:r>
            <a:r>
              <a:rPr lang="fa-IR" b="1" smtClean="0"/>
              <a:t> </a:t>
            </a:r>
            <a:r>
              <a:rPr lang="fa-IR" smtClean="0"/>
              <a:t>دارد</a:t>
            </a:r>
            <a:r>
              <a:rPr lang="en-US" b="1" smtClean="0">
                <a:cs typeface="Times New Roman" pitchFamily="18" charset="0"/>
              </a:rPr>
              <a:t>. </a:t>
            </a:r>
          </a:p>
          <a:p>
            <a:r>
              <a:rPr lang="en-US" b="1" smtClean="0">
                <a:cs typeface="Times New Roman" pitchFamily="18" charset="0"/>
              </a:rPr>
              <a:t>                </a:t>
            </a:r>
            <a:r>
              <a:rPr lang="fa-IR" smtClean="0"/>
              <a:t>۲۰</a:t>
            </a:r>
            <a:r>
              <a:rPr lang="en-US" b="1" smtClean="0">
                <a:cs typeface="Times New Roman" pitchFamily="18" charset="0"/>
              </a:rPr>
              <a:t> % </a:t>
            </a:r>
            <a:r>
              <a:rPr lang="fa-IR" smtClean="0"/>
              <a:t>يعني</a:t>
            </a:r>
            <a:r>
              <a:rPr lang="en-US" b="1" smtClean="0">
                <a:cs typeface="Times New Roman" pitchFamily="18" charset="0"/>
              </a:rPr>
              <a:t>: </a:t>
            </a:r>
            <a:r>
              <a:rPr lang="fa-IR" smtClean="0"/>
              <a:t>يك</a:t>
            </a:r>
            <a:r>
              <a:rPr lang="fa-IR" b="1" smtClean="0"/>
              <a:t> </a:t>
            </a:r>
            <a:r>
              <a:rPr lang="fa-IR" smtClean="0"/>
              <a:t>سي</a:t>
            </a:r>
            <a:r>
              <a:rPr lang="fa-IR" b="1" smtClean="0"/>
              <a:t> </a:t>
            </a:r>
            <a:r>
              <a:rPr lang="fa-IR" smtClean="0"/>
              <a:t>سي</a:t>
            </a:r>
            <a:r>
              <a:rPr lang="fa-IR" b="1" smtClean="0"/>
              <a:t> </a:t>
            </a:r>
            <a:r>
              <a:rPr lang="fa-IR" smtClean="0"/>
              <a:t>آن</a:t>
            </a:r>
            <a:r>
              <a:rPr lang="en-US" b="1" smtClean="0">
                <a:cs typeface="Times New Roman" pitchFamily="18" charset="0"/>
              </a:rPr>
              <a:t> 200 </a:t>
            </a:r>
            <a:r>
              <a:rPr lang="fa-IR" smtClean="0"/>
              <a:t>ميلي</a:t>
            </a:r>
            <a:r>
              <a:rPr lang="fa-IR" b="1" smtClean="0"/>
              <a:t> </a:t>
            </a:r>
            <a:r>
              <a:rPr lang="fa-IR" smtClean="0"/>
              <a:t>گرم</a:t>
            </a:r>
            <a:r>
              <a:rPr lang="fa-IR" b="1" smtClean="0"/>
              <a:t> </a:t>
            </a:r>
            <a:r>
              <a:rPr lang="fa-IR" smtClean="0"/>
              <a:t>دارو</a:t>
            </a:r>
            <a:r>
              <a:rPr lang="fa-IR" b="1" smtClean="0"/>
              <a:t> </a:t>
            </a:r>
            <a:r>
              <a:rPr lang="fa-IR" smtClean="0"/>
              <a:t>دارد</a:t>
            </a:r>
            <a:r>
              <a:rPr lang="en-US" b="1" smtClean="0">
                <a:cs typeface="Times New Roman" pitchFamily="18" charset="0"/>
              </a:rPr>
              <a:t>. </a:t>
            </a:r>
          </a:p>
          <a:p>
            <a:r>
              <a:rPr lang="en-US" b="1" smtClean="0">
                <a:cs typeface="Times New Roman" pitchFamily="18" charset="0"/>
              </a:rPr>
              <a:t>                             </a:t>
            </a:r>
            <a:r>
              <a:rPr lang="fa-IR" smtClean="0"/>
              <a:t>۵۰</a:t>
            </a:r>
            <a:r>
              <a:rPr lang="en-US" b="1" smtClean="0">
                <a:cs typeface="Times New Roman" pitchFamily="18" charset="0"/>
              </a:rPr>
              <a:t> % </a:t>
            </a:r>
            <a:r>
              <a:rPr lang="fa-IR" smtClean="0"/>
              <a:t>يعني</a:t>
            </a:r>
            <a:r>
              <a:rPr lang="en-US" b="1" smtClean="0">
                <a:cs typeface="Times New Roman" pitchFamily="18" charset="0"/>
              </a:rPr>
              <a:t>: </a:t>
            </a:r>
            <a:r>
              <a:rPr lang="fa-IR" smtClean="0"/>
              <a:t>يك</a:t>
            </a:r>
            <a:r>
              <a:rPr lang="fa-IR" b="1" smtClean="0"/>
              <a:t> </a:t>
            </a:r>
            <a:r>
              <a:rPr lang="fa-IR" smtClean="0"/>
              <a:t>سي</a:t>
            </a:r>
            <a:r>
              <a:rPr lang="fa-IR" b="1" smtClean="0"/>
              <a:t> </a:t>
            </a:r>
            <a:r>
              <a:rPr lang="fa-IR" smtClean="0"/>
              <a:t>سي</a:t>
            </a:r>
            <a:r>
              <a:rPr lang="fa-IR" b="1" smtClean="0"/>
              <a:t> </a:t>
            </a:r>
            <a:r>
              <a:rPr lang="fa-IR" smtClean="0"/>
              <a:t>آن</a:t>
            </a:r>
            <a:r>
              <a:rPr lang="en-US" b="1" smtClean="0">
                <a:cs typeface="Times New Roman" pitchFamily="18" charset="0"/>
              </a:rPr>
              <a:t> 500 </a:t>
            </a:r>
            <a:r>
              <a:rPr lang="fa-IR" smtClean="0"/>
              <a:t>ميلي</a:t>
            </a:r>
            <a:r>
              <a:rPr lang="fa-IR" b="1" smtClean="0"/>
              <a:t> </a:t>
            </a:r>
            <a:r>
              <a:rPr lang="fa-IR" smtClean="0"/>
              <a:t>گرم</a:t>
            </a:r>
            <a:r>
              <a:rPr lang="fa-IR" b="1" smtClean="0"/>
              <a:t> </a:t>
            </a:r>
            <a:r>
              <a:rPr lang="fa-IR" smtClean="0"/>
              <a:t>دارو</a:t>
            </a:r>
            <a:r>
              <a:rPr lang="fa-IR" b="1" smtClean="0"/>
              <a:t> </a:t>
            </a:r>
            <a:r>
              <a:rPr lang="fa-IR" smtClean="0"/>
              <a:t>دارد</a:t>
            </a:r>
            <a:r>
              <a:rPr lang="en-US" smtClean="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p:nvPr>
        </p:nvSpPr>
        <p:spPr>
          <a:xfrm>
            <a:off x="1835150" y="692150"/>
            <a:ext cx="7129463" cy="1081088"/>
          </a:xfrm>
        </p:spPr>
        <p:txBody>
          <a:bodyPr/>
          <a:lstStyle/>
          <a:p>
            <a:pPr marL="0" indent="0" algn="ctr" eaLnBrk="1" hangingPunct="1">
              <a:buFont typeface="Wingdings 2" pitchFamily="18" charset="2"/>
              <a:buNone/>
            </a:pPr>
            <a:r>
              <a:rPr lang="fa-IR" sz="4400" b="1" smtClean="0"/>
              <a:t>پمپ انفوزيون سرنگ</a:t>
            </a:r>
            <a:endParaRPr lang="fa-IR" sz="4400" smtClean="0">
              <a:solidFill>
                <a:srgbClr val="FFFF66"/>
              </a:solidFill>
              <a:latin typeface="2  Nazanin"/>
            </a:endParaRPr>
          </a:p>
        </p:txBody>
      </p:sp>
      <p:sp>
        <p:nvSpPr>
          <p:cNvPr id="50178" name="TextBox 4"/>
          <p:cNvSpPr txBox="1">
            <a:spLocks noChangeArrowheads="1"/>
          </p:cNvSpPr>
          <p:nvPr/>
        </p:nvSpPr>
        <p:spPr bwMode="auto">
          <a:xfrm>
            <a:off x="428625" y="1357313"/>
            <a:ext cx="7816850" cy="4648200"/>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  </a:t>
            </a:r>
            <a:endParaRPr lang="en-US" sz="2400">
              <a:latin typeface="Cambria" pitchFamily="18" charset="0"/>
              <a:cs typeface="Times New Roman" pitchFamily="18" charset="0"/>
            </a:endParaRPr>
          </a:p>
          <a:p>
            <a:r>
              <a:rPr lang="fa-IR" sz="2400">
                <a:latin typeface="Cambria" pitchFamily="18" charset="0"/>
                <a:cs typeface="Times New Roman" pitchFamily="18" charset="0"/>
              </a:rPr>
              <a:t>با توجه به شيوع استفاده از اين دستگاه توجه شما را به رابطه زير جلب</a:t>
            </a:r>
            <a:r>
              <a:rPr lang="en-US" sz="2400">
                <a:latin typeface="Cambria" pitchFamily="18" charset="0"/>
                <a:cs typeface="Times New Roman" pitchFamily="18" charset="0"/>
              </a:rPr>
              <a:t> </a:t>
            </a:r>
            <a:r>
              <a:rPr lang="fa-IR" sz="2400">
                <a:latin typeface="Cambria" pitchFamily="18" charset="0"/>
                <a:cs typeface="Times New Roman" pitchFamily="18" charset="0"/>
              </a:rPr>
              <a:t>مي كنيم</a:t>
            </a:r>
            <a:r>
              <a:rPr lang="en-US" sz="2400">
                <a:latin typeface="Cambria" pitchFamily="18" charset="0"/>
                <a:cs typeface="Times New Roman" pitchFamily="18" charset="0"/>
              </a:rPr>
              <a:t>: </a:t>
            </a:r>
          </a:p>
          <a:p>
            <a:r>
              <a:rPr lang="fa-IR" sz="2400">
                <a:latin typeface="Cambria" pitchFamily="18" charset="0"/>
                <a:cs typeface="Times New Roman" pitchFamily="18" charset="0"/>
              </a:rPr>
              <a:t>اگر بر اساس آنچه در روش ميكروست دارو حل كنيد، همان مقدار دارو را در سرنگ</a:t>
            </a:r>
            <a:r>
              <a:rPr lang="en-US" sz="2400">
                <a:latin typeface="Cambria" pitchFamily="18" charset="0"/>
                <a:cs typeface="Times New Roman" pitchFamily="18" charset="0"/>
              </a:rPr>
              <a:t> 100 </a:t>
            </a:r>
            <a:r>
              <a:rPr lang="fa-IR" sz="2400">
                <a:latin typeface="Cambria" pitchFamily="18" charset="0"/>
                <a:cs typeface="Times New Roman" pitchFamily="18" charset="0"/>
              </a:rPr>
              <a:t>سي سي حل كنيد تعداد قطره در دقيقه بر حسب دستور داده شده پزشك، همان مقدار سي سي در </a:t>
            </a:r>
            <a:r>
              <a:rPr lang="fa-IR" sz="4000">
                <a:latin typeface="Cambria" pitchFamily="18" charset="0"/>
                <a:cs typeface="Times New Roman" pitchFamily="18" charset="0"/>
              </a:rPr>
              <a:t>ساعت </a:t>
            </a:r>
            <a:r>
              <a:rPr lang="fa-IR" sz="2400">
                <a:latin typeface="Cambria" pitchFamily="18" charset="0"/>
                <a:cs typeface="Times New Roman" pitchFamily="18" charset="0"/>
              </a:rPr>
              <a:t>خواهد بود ، مثال</a:t>
            </a:r>
            <a:r>
              <a:rPr lang="en-US" sz="2400">
                <a:latin typeface="Cambria" pitchFamily="18" charset="0"/>
                <a:cs typeface="Times New Roman" pitchFamily="18" charset="0"/>
              </a:rPr>
              <a:t> : </a:t>
            </a:r>
          </a:p>
          <a:p>
            <a:r>
              <a:rPr lang="fa-IR" sz="2400">
                <a:latin typeface="Cambria" pitchFamily="18" charset="0"/>
                <a:cs typeface="Times New Roman" pitchFamily="18" charset="0"/>
              </a:rPr>
              <a:t>اگر بيماري دستور</a:t>
            </a:r>
            <a:r>
              <a:rPr lang="en-US" sz="2400">
                <a:latin typeface="Cambria" pitchFamily="18" charset="0"/>
                <a:cs typeface="Times New Roman" pitchFamily="18" charset="0"/>
              </a:rPr>
              <a:t> 10μ g /min </a:t>
            </a:r>
            <a:r>
              <a:rPr lang="fa-IR" sz="2400">
                <a:latin typeface="Cambria" pitchFamily="18" charset="0"/>
                <a:cs typeface="Times New Roman" pitchFamily="18" charset="0"/>
              </a:rPr>
              <a:t>سرم</a:t>
            </a:r>
            <a:r>
              <a:rPr lang="en-US" sz="2400">
                <a:latin typeface="Cambria" pitchFamily="18" charset="0"/>
                <a:cs typeface="Times New Roman" pitchFamily="18" charset="0"/>
              </a:rPr>
              <a:t> TNG </a:t>
            </a:r>
            <a:r>
              <a:rPr lang="fa-IR" sz="2400">
                <a:latin typeface="Cambria" pitchFamily="18" charset="0"/>
                <a:cs typeface="Times New Roman" pitchFamily="18" charset="0"/>
              </a:rPr>
              <a:t>دارد اگر همانند روش ميكروستي شما</a:t>
            </a:r>
            <a:r>
              <a:rPr lang="en-US" sz="2400">
                <a:latin typeface="Cambria" pitchFamily="18" charset="0"/>
                <a:cs typeface="Times New Roman" pitchFamily="18" charset="0"/>
              </a:rPr>
              <a:t> 5 </a:t>
            </a:r>
            <a:r>
              <a:rPr lang="fa-IR" sz="2400">
                <a:latin typeface="Cambria" pitchFamily="18" charset="0"/>
                <a:cs typeface="Times New Roman" pitchFamily="18" charset="0"/>
              </a:rPr>
              <a:t>ميلي گرم</a:t>
            </a:r>
            <a:r>
              <a:rPr lang="en-US" sz="2400">
                <a:latin typeface="Cambria" pitchFamily="18" charset="0"/>
                <a:cs typeface="Times New Roman" pitchFamily="18" charset="0"/>
              </a:rPr>
              <a:t> TNG </a:t>
            </a:r>
            <a:r>
              <a:rPr lang="fa-IR" sz="2400">
                <a:latin typeface="Cambria" pitchFamily="18" charset="0"/>
                <a:cs typeface="Times New Roman" pitchFamily="18" charset="0"/>
              </a:rPr>
              <a:t>در</a:t>
            </a:r>
            <a:r>
              <a:rPr lang="en-US" sz="2400">
                <a:latin typeface="Cambria" pitchFamily="18" charset="0"/>
                <a:cs typeface="Times New Roman" pitchFamily="18" charset="0"/>
              </a:rPr>
              <a:t> 100 </a:t>
            </a:r>
            <a:r>
              <a:rPr lang="fa-IR" sz="2400">
                <a:latin typeface="Cambria" pitchFamily="18" charset="0"/>
                <a:cs typeface="Times New Roman" pitchFamily="18" charset="0"/>
              </a:rPr>
              <a:t>سي سي سرنگ بريزيد چون در روش ميكروستي</a:t>
            </a:r>
            <a:r>
              <a:rPr lang="en-US" sz="2400">
                <a:latin typeface="Cambria" pitchFamily="18" charset="0"/>
                <a:cs typeface="Times New Roman" pitchFamily="18" charset="0"/>
              </a:rPr>
              <a:t> 12 </a:t>
            </a:r>
            <a:r>
              <a:rPr lang="fa-IR" sz="2400">
                <a:latin typeface="Cambria" pitchFamily="18" charset="0"/>
                <a:cs typeface="Times New Roman" pitchFamily="18" charset="0"/>
              </a:rPr>
              <a:t>قطره در دقيقه مي شود پس همان</a:t>
            </a:r>
            <a:r>
              <a:rPr lang="en-US" sz="2400">
                <a:latin typeface="Cambria" pitchFamily="18" charset="0"/>
                <a:cs typeface="Times New Roman" pitchFamily="18" charset="0"/>
              </a:rPr>
              <a:t> 12 </a:t>
            </a:r>
            <a:r>
              <a:rPr lang="fa-IR" sz="2400">
                <a:latin typeface="Cambria" pitchFamily="18" charset="0"/>
                <a:cs typeface="Times New Roman" pitchFamily="18" charset="0"/>
              </a:rPr>
              <a:t>سي سي در ساعت در روش سرنگي خواهد بود فقط اگر سرنگ</a:t>
            </a:r>
            <a:r>
              <a:rPr lang="en-US" sz="2400">
                <a:latin typeface="Cambria" pitchFamily="18" charset="0"/>
                <a:cs typeface="Times New Roman" pitchFamily="18" charset="0"/>
              </a:rPr>
              <a:t> 50 </a:t>
            </a:r>
            <a:r>
              <a:rPr lang="fa-IR" sz="2400">
                <a:latin typeface="Cambria" pitchFamily="18" charset="0"/>
                <a:cs typeface="Times New Roman" pitchFamily="18" charset="0"/>
              </a:rPr>
              <a:t>سي سي استفاده كرديد و همان مقدار دارو را در آن حل كرديد اين مقدار بايد نصف گردد</a:t>
            </a:r>
            <a:r>
              <a:rPr lang="en-US" sz="2400">
                <a:latin typeface="Cambria" pitchFamily="18" charset="0"/>
                <a:cs typeface="Times New Roman" pitchFamily="18" charset="0"/>
              </a:rPr>
              <a:t>. </a:t>
            </a:r>
            <a:endParaRPr lang="fa-IR" sz="2400">
              <a:latin typeface="Cambria" pitchFamily="18" charset="0"/>
              <a:cs typeface="Times New Roman" pitchFamily="18" charset="0"/>
            </a:endParaRPr>
          </a:p>
        </p:txBody>
      </p:sp>
      <p:sp>
        <p:nvSpPr>
          <p:cNvPr id="50179" name="TextBox 5"/>
          <p:cNvSpPr txBox="1">
            <a:spLocks noChangeArrowheads="1"/>
          </p:cNvSpPr>
          <p:nvPr/>
        </p:nvSpPr>
        <p:spPr bwMode="auto">
          <a:xfrm>
            <a:off x="80963" y="6021388"/>
            <a:ext cx="827087"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13</a:t>
            </a:r>
          </a:p>
        </p:txBody>
      </p:sp>
    </p:spTree>
  </p:cSld>
  <p:clrMapOvr>
    <a:masterClrMapping/>
  </p:clrMapOvr>
  <p:transition spd="slow" advClick="0">
    <p:wipe/>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p:nvPr>
        </p:nvSpPr>
        <p:spPr>
          <a:xfrm>
            <a:off x="928688" y="673100"/>
            <a:ext cx="7215187" cy="1027113"/>
          </a:xfrm>
        </p:spPr>
        <p:txBody>
          <a:bodyPr/>
          <a:lstStyle/>
          <a:p>
            <a:pPr marL="0" indent="0" algn="ctr" eaLnBrk="1" hangingPunct="1">
              <a:buFont typeface="Wingdings 2" pitchFamily="18" charset="2"/>
              <a:buNone/>
            </a:pPr>
            <a:r>
              <a:rPr lang="fa-IR" sz="4400" b="1" smtClean="0"/>
              <a:t>انفوزیون هپارین</a:t>
            </a:r>
            <a:endParaRPr lang="fa-IR" sz="4400" smtClean="0">
              <a:solidFill>
                <a:srgbClr val="FFFF66"/>
              </a:solidFill>
              <a:latin typeface="2  Nazanin"/>
            </a:endParaRPr>
          </a:p>
        </p:txBody>
      </p:sp>
      <p:sp>
        <p:nvSpPr>
          <p:cNvPr id="54274" name="TextBox 4"/>
          <p:cNvSpPr txBox="1">
            <a:spLocks noChangeArrowheads="1"/>
          </p:cNvSpPr>
          <p:nvPr/>
        </p:nvSpPr>
        <p:spPr bwMode="auto">
          <a:xfrm>
            <a:off x="928688" y="3929063"/>
            <a:ext cx="7858125" cy="3416300"/>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  </a:t>
            </a:r>
            <a:endParaRPr lang="fa-IR" sz="4400">
              <a:latin typeface="Cambria" pitchFamily="18" charset="0"/>
              <a:cs typeface="B Nazanin" pitchFamily="2" charset="-78"/>
            </a:endParaRPr>
          </a:p>
          <a:p>
            <a:endParaRPr lang="fa-IR" sz="4400">
              <a:latin typeface="Cambria" pitchFamily="18" charset="0"/>
              <a:cs typeface="B Nazanin" pitchFamily="2" charset="-78"/>
            </a:endParaRPr>
          </a:p>
          <a:p>
            <a:endParaRPr lang="fa-IR" sz="4400">
              <a:latin typeface="Cambria" pitchFamily="18" charset="0"/>
              <a:cs typeface="B Nazanin" pitchFamily="2" charset="-78"/>
            </a:endParaRPr>
          </a:p>
          <a:p>
            <a:endParaRPr lang="fa-IR" sz="4400">
              <a:latin typeface="Cambria" pitchFamily="18" charset="0"/>
              <a:cs typeface="B Nazanin" pitchFamily="2" charset="-78"/>
            </a:endParaRPr>
          </a:p>
          <a:p>
            <a:endParaRPr lang="fa-IR" sz="4400">
              <a:latin typeface="Cambria" pitchFamily="18" charset="0"/>
              <a:cs typeface="B Nazanin" pitchFamily="2" charset="-78"/>
            </a:endParaRPr>
          </a:p>
        </p:txBody>
      </p:sp>
      <p:sp>
        <p:nvSpPr>
          <p:cNvPr id="54275"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14</a:t>
            </a:r>
          </a:p>
        </p:txBody>
      </p:sp>
      <p:sp>
        <p:nvSpPr>
          <p:cNvPr id="54276" name="Rectangle 9"/>
          <p:cNvSpPr>
            <a:spLocks noChangeArrowheads="1"/>
          </p:cNvSpPr>
          <p:nvPr/>
        </p:nvSpPr>
        <p:spPr bwMode="auto">
          <a:xfrm>
            <a:off x="571500" y="1357313"/>
            <a:ext cx="7959725" cy="4340225"/>
          </a:xfrm>
          <a:prstGeom prst="rect">
            <a:avLst/>
          </a:prstGeom>
          <a:noFill/>
          <a:ln w="9525">
            <a:noFill/>
            <a:miter lim="800000"/>
            <a:headEnd/>
            <a:tailEnd/>
          </a:ln>
        </p:spPr>
        <p:txBody>
          <a:bodyPr>
            <a:spAutoFit/>
          </a:bodyPr>
          <a:lstStyle/>
          <a:p>
            <a:r>
              <a:rPr lang="fa-IR" sz="3600">
                <a:latin typeface="Cambria" pitchFamily="18" charset="0"/>
                <a:cs typeface="Times New Roman" pitchFamily="18" charset="0"/>
              </a:rPr>
              <a:t> </a:t>
            </a:r>
            <a:endParaRPr lang="en-US" sz="2400">
              <a:latin typeface="Cambria" pitchFamily="18" charset="0"/>
              <a:cs typeface="Times New Roman" pitchFamily="18" charset="0"/>
            </a:endParaRPr>
          </a:p>
          <a:p>
            <a:r>
              <a:rPr lang="fa-IR" sz="2400">
                <a:latin typeface="Cambria" pitchFamily="18" charset="0"/>
                <a:cs typeface="Times New Roman" pitchFamily="18" charset="0"/>
              </a:rPr>
              <a:t>اهداف</a:t>
            </a:r>
            <a:r>
              <a:rPr lang="en-US" sz="2400">
                <a:latin typeface="Cambria" pitchFamily="18" charset="0"/>
                <a:cs typeface="Times New Roman" pitchFamily="18" charset="0"/>
              </a:rPr>
              <a:t>:</a:t>
            </a:r>
            <a:r>
              <a:rPr lang="fa-IR" sz="2400">
                <a:latin typeface="Cambria" pitchFamily="18" charset="0"/>
                <a:cs typeface="Times New Roman" pitchFamily="18" charset="0"/>
              </a:rPr>
              <a:t>ازهپارین برای ایجاد حالت ضدانعقادی کامل و سیستمیک در بیماران برای پیشگیری ودرمان</a:t>
            </a:r>
            <a:r>
              <a:rPr lang="en-US" sz="2400">
                <a:latin typeface="Cambria" pitchFamily="18" charset="0"/>
                <a:cs typeface="Times New Roman" pitchFamily="18" charset="0"/>
              </a:rPr>
              <a:t> DVT</a:t>
            </a:r>
            <a:r>
              <a:rPr lang="fa-IR" sz="2400">
                <a:latin typeface="Cambria" pitchFamily="18" charset="0"/>
                <a:cs typeface="Times New Roman" pitchFamily="18" charset="0"/>
              </a:rPr>
              <a:t>وآمبولی ریه وآنزین ناپایداروانفارکتوس میوکاردو</a:t>
            </a:r>
            <a:r>
              <a:rPr lang="en-US" sz="2400">
                <a:latin typeface="Cambria" pitchFamily="18" charset="0"/>
                <a:cs typeface="Times New Roman" pitchFamily="18" charset="0"/>
              </a:rPr>
              <a:t>...</a:t>
            </a:r>
            <a:r>
              <a:rPr lang="fa-IR" sz="2400">
                <a:latin typeface="Cambria" pitchFamily="18" charset="0"/>
                <a:cs typeface="Times New Roman" pitchFamily="18" charset="0"/>
              </a:rPr>
              <a:t>استفاده میشود</a:t>
            </a:r>
            <a:endParaRPr lang="en-US" sz="2400">
              <a:latin typeface="Cambria" pitchFamily="18" charset="0"/>
              <a:cs typeface="Times New Roman" pitchFamily="18" charset="0"/>
            </a:endParaRPr>
          </a:p>
          <a:p>
            <a:r>
              <a:rPr lang="fa-IR" sz="2400">
                <a:latin typeface="Cambria" pitchFamily="18" charset="0"/>
                <a:cs typeface="Times New Roman" pitchFamily="18" charset="0"/>
              </a:rPr>
              <a:t>هر گاه براي انفوزين هپارين فقط</a:t>
            </a:r>
            <a:r>
              <a:rPr lang="en-US" sz="2400">
                <a:latin typeface="Cambria" pitchFamily="18" charset="0"/>
                <a:cs typeface="Times New Roman" pitchFamily="18" charset="0"/>
              </a:rPr>
              <a:t> 10000 </a:t>
            </a:r>
            <a:r>
              <a:rPr lang="fa-IR" sz="2400">
                <a:latin typeface="Cambria" pitchFamily="18" charset="0"/>
                <a:cs typeface="Times New Roman" pitchFamily="18" charset="0"/>
              </a:rPr>
              <a:t>واحد هپارين در</a:t>
            </a:r>
            <a:r>
              <a:rPr lang="en-US" sz="2400">
                <a:latin typeface="Cambria" pitchFamily="18" charset="0"/>
                <a:cs typeface="Times New Roman" pitchFamily="18" charset="0"/>
              </a:rPr>
              <a:t> 100 </a:t>
            </a:r>
            <a:r>
              <a:rPr lang="fa-IR" sz="2400">
                <a:latin typeface="Cambria" pitchFamily="18" charset="0"/>
                <a:cs typeface="Times New Roman" pitchFamily="18" charset="0"/>
              </a:rPr>
              <a:t>سي سي ميكروست حل كرديد تعداد قطرات تنظيمي همان مقدار دستور داده شده پزشك در ساعت است فقط با حذف دو رقم سمت راست آن</a:t>
            </a:r>
            <a:r>
              <a:rPr lang="en-US" sz="2400">
                <a:latin typeface="Cambria" pitchFamily="18" charset="0"/>
                <a:cs typeface="Times New Roman" pitchFamily="18" charset="0"/>
              </a:rPr>
              <a:t>. </a:t>
            </a:r>
          </a:p>
          <a:p>
            <a:r>
              <a:rPr lang="fa-IR" sz="2400">
                <a:latin typeface="Cambria" pitchFamily="18" charset="0"/>
                <a:cs typeface="Times New Roman" pitchFamily="18" charset="0"/>
              </a:rPr>
              <a:t>مثال</a:t>
            </a:r>
            <a:r>
              <a:rPr lang="en-US" sz="2400">
                <a:latin typeface="Cambria" pitchFamily="18" charset="0"/>
                <a:cs typeface="Times New Roman" pitchFamily="18" charset="0"/>
              </a:rPr>
              <a:t> : </a:t>
            </a:r>
          </a:p>
          <a:p>
            <a:r>
              <a:rPr lang="fa-IR" sz="2400" b="1">
                <a:latin typeface="Cambria" pitchFamily="18" charset="0"/>
                <a:cs typeface="Times New Roman" pitchFamily="18" charset="0"/>
              </a:rPr>
              <a:t>اگر دستور</a:t>
            </a:r>
            <a:r>
              <a:rPr lang="en-US" sz="2400" b="1">
                <a:latin typeface="Cambria" pitchFamily="18" charset="0"/>
                <a:cs typeface="Times New Roman" pitchFamily="18" charset="0"/>
              </a:rPr>
              <a:t> 500 </a:t>
            </a:r>
            <a:r>
              <a:rPr lang="fa-IR" sz="2400" b="1">
                <a:latin typeface="Cambria" pitchFamily="18" charset="0"/>
                <a:cs typeface="Times New Roman" pitchFamily="18" charset="0"/>
              </a:rPr>
              <a:t>واحد در ساعت است</a:t>
            </a:r>
            <a:r>
              <a:rPr lang="en-US" sz="2400" b="1">
                <a:latin typeface="Cambria" pitchFamily="18" charset="0"/>
                <a:cs typeface="Times New Roman" pitchFamily="18" charset="0"/>
              </a:rPr>
              <a:t> 5 </a:t>
            </a:r>
            <a:r>
              <a:rPr lang="fa-IR" sz="2400" b="1">
                <a:latin typeface="Cambria" pitchFamily="18" charset="0"/>
                <a:cs typeface="Times New Roman" pitchFamily="18" charset="0"/>
              </a:rPr>
              <a:t>قطره در دقيقه</a:t>
            </a:r>
            <a:r>
              <a:rPr lang="en-US" sz="2400" b="1">
                <a:latin typeface="Cambria" pitchFamily="18" charset="0"/>
                <a:cs typeface="Times New Roman" pitchFamily="18" charset="0"/>
              </a:rPr>
              <a:t>   </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        </a:t>
            </a:r>
            <a:r>
              <a:rPr lang="fa-IR" sz="2400" b="1">
                <a:latin typeface="Cambria" pitchFamily="18" charset="0"/>
                <a:cs typeface="Times New Roman" pitchFamily="18" charset="0"/>
              </a:rPr>
              <a:t>اگر دستور</a:t>
            </a:r>
            <a:r>
              <a:rPr lang="en-US" sz="2400" b="1">
                <a:latin typeface="Cambria" pitchFamily="18" charset="0"/>
                <a:cs typeface="Times New Roman" pitchFamily="18" charset="0"/>
              </a:rPr>
              <a:t> 1000 </a:t>
            </a:r>
            <a:r>
              <a:rPr lang="fa-IR" sz="2400" b="1">
                <a:latin typeface="Cambria" pitchFamily="18" charset="0"/>
                <a:cs typeface="Times New Roman" pitchFamily="18" charset="0"/>
              </a:rPr>
              <a:t>واحد در ساعت است</a:t>
            </a:r>
            <a:r>
              <a:rPr lang="en-US" sz="2400" b="1">
                <a:latin typeface="Cambria" pitchFamily="18" charset="0"/>
                <a:cs typeface="Times New Roman" pitchFamily="18" charset="0"/>
              </a:rPr>
              <a:t> 10 </a:t>
            </a:r>
            <a:r>
              <a:rPr lang="fa-IR" sz="2400" b="1">
                <a:latin typeface="Cambria" pitchFamily="18" charset="0"/>
                <a:cs typeface="Times New Roman" pitchFamily="18" charset="0"/>
              </a:rPr>
              <a:t>قطره در دقيقه </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             </a:t>
            </a:r>
            <a:r>
              <a:rPr lang="fa-IR" sz="2400" b="1">
                <a:latin typeface="Cambria" pitchFamily="18" charset="0"/>
                <a:cs typeface="Times New Roman" pitchFamily="18" charset="0"/>
              </a:rPr>
              <a:t>اگر دستور</a:t>
            </a:r>
            <a:r>
              <a:rPr lang="en-US" sz="2400" b="1">
                <a:latin typeface="Cambria" pitchFamily="18" charset="0"/>
                <a:cs typeface="Times New Roman" pitchFamily="18" charset="0"/>
              </a:rPr>
              <a:t> 1500 </a:t>
            </a:r>
            <a:r>
              <a:rPr lang="fa-IR" sz="2400" b="1">
                <a:latin typeface="Cambria" pitchFamily="18" charset="0"/>
                <a:cs typeface="Times New Roman" pitchFamily="18" charset="0"/>
              </a:rPr>
              <a:t>واحد در ساعت است</a:t>
            </a:r>
            <a:r>
              <a:rPr lang="en-US" sz="2400" b="1">
                <a:latin typeface="Cambria" pitchFamily="18" charset="0"/>
                <a:cs typeface="Times New Roman" pitchFamily="18" charset="0"/>
              </a:rPr>
              <a:t> 15 </a:t>
            </a:r>
            <a:r>
              <a:rPr lang="fa-IR" sz="2400" b="1">
                <a:latin typeface="Cambria" pitchFamily="18" charset="0"/>
                <a:cs typeface="Times New Roman" pitchFamily="18" charset="0"/>
              </a:rPr>
              <a:t>قطره در دقيقه</a:t>
            </a:r>
            <a:r>
              <a:rPr lang="en-US" sz="2400">
                <a:latin typeface="Cambria" pitchFamily="18" charset="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p:nvPr>
        </p:nvSpPr>
        <p:spPr>
          <a:xfrm>
            <a:off x="285750" y="285750"/>
            <a:ext cx="8358188" cy="1295400"/>
          </a:xfrm>
        </p:spPr>
        <p:txBody>
          <a:bodyPr/>
          <a:lstStyle/>
          <a:p>
            <a:pPr eaLnBrk="1" hangingPunct="1"/>
            <a:r>
              <a:rPr lang="fa-IR" sz="4000" smtClean="0"/>
              <a:t>مراحل انجام کار</a:t>
            </a:r>
            <a:r>
              <a:rPr lang="en-US" sz="4000" smtClean="0">
                <a:cs typeface="Times New Roman" pitchFamily="18" charset="0"/>
              </a:rPr>
              <a:t>: </a:t>
            </a:r>
          </a:p>
        </p:txBody>
      </p:sp>
      <p:sp>
        <p:nvSpPr>
          <p:cNvPr id="56322"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18</a:t>
            </a:r>
          </a:p>
        </p:txBody>
      </p:sp>
      <p:sp>
        <p:nvSpPr>
          <p:cNvPr id="56323" name="TextBox 3"/>
          <p:cNvSpPr txBox="1">
            <a:spLocks noChangeArrowheads="1"/>
          </p:cNvSpPr>
          <p:nvPr/>
        </p:nvSpPr>
        <p:spPr bwMode="auto">
          <a:xfrm>
            <a:off x="285750" y="1214438"/>
            <a:ext cx="8572500" cy="5016500"/>
          </a:xfrm>
          <a:prstGeom prst="rect">
            <a:avLst/>
          </a:prstGeom>
          <a:noFill/>
          <a:ln w="9525">
            <a:noFill/>
            <a:miter lim="800000"/>
            <a:headEnd/>
            <a:tailEnd/>
          </a:ln>
        </p:spPr>
        <p:txBody>
          <a:bodyPr>
            <a:spAutoFit/>
          </a:bodyPr>
          <a:lstStyle/>
          <a:p>
            <a:r>
              <a:rPr lang="en-US" sz="2000">
                <a:latin typeface="Cambria" pitchFamily="18" charset="0"/>
                <a:cs typeface="Times New Roman" pitchFamily="18" charset="0"/>
              </a:rPr>
              <a:t>-1</a:t>
            </a:r>
            <a:r>
              <a:rPr lang="fa-IR" sz="2000">
                <a:latin typeface="Cambria" pitchFamily="18" charset="0"/>
                <a:cs typeface="Times New Roman" pitchFamily="18" charset="0"/>
              </a:rPr>
              <a:t>بابیماردرموردشروع دارو صحبت کنید وهدف رابه اوتوضیح دهید</a:t>
            </a:r>
            <a:r>
              <a:rPr lang="en-US" sz="2000">
                <a:latin typeface="Cambria" pitchFamily="18" charset="0"/>
                <a:cs typeface="Times New Roman" pitchFamily="18" charset="0"/>
              </a:rPr>
              <a:t>.</a:t>
            </a:r>
          </a:p>
          <a:p>
            <a:r>
              <a:rPr lang="en-US" sz="2000">
                <a:latin typeface="Cambria" pitchFamily="18" charset="0"/>
                <a:cs typeface="Times New Roman" pitchFamily="18" charset="0"/>
              </a:rPr>
              <a:t>-2</a:t>
            </a:r>
            <a:r>
              <a:rPr lang="fa-IR" sz="2000">
                <a:latin typeface="Cambria" pitchFamily="18" charset="0"/>
                <a:cs typeface="Times New Roman" pitchFamily="18" charset="0"/>
              </a:rPr>
              <a:t>یک رگ مناسب برای بیمار بگیرید</a:t>
            </a:r>
            <a:r>
              <a:rPr lang="en-US" sz="2000">
                <a:latin typeface="Cambria" pitchFamily="18" charset="0"/>
                <a:cs typeface="Times New Roman" pitchFamily="18" charset="0"/>
              </a:rPr>
              <a:t>.</a:t>
            </a:r>
          </a:p>
          <a:p>
            <a:r>
              <a:rPr lang="en-US" sz="2000">
                <a:latin typeface="Cambria" pitchFamily="18" charset="0"/>
                <a:cs typeface="Times New Roman" pitchFamily="18" charset="0"/>
              </a:rPr>
              <a:t>-3</a:t>
            </a:r>
            <a:r>
              <a:rPr lang="fa-IR" sz="2000">
                <a:latin typeface="Cambria" pitchFamily="18" charset="0"/>
                <a:cs typeface="Times New Roman" pitchFamily="18" charset="0"/>
              </a:rPr>
              <a:t>میکروست را با</a:t>
            </a:r>
            <a:r>
              <a:rPr lang="en-US" sz="2000">
                <a:latin typeface="Cambria" pitchFamily="18" charset="0"/>
                <a:cs typeface="Times New Roman" pitchFamily="18" charset="0"/>
              </a:rPr>
              <a:t>100cc</a:t>
            </a:r>
            <a:r>
              <a:rPr lang="fa-IR" sz="2000">
                <a:latin typeface="Cambria" pitchFamily="18" charset="0"/>
                <a:cs typeface="Times New Roman" pitchFamily="18" charset="0"/>
              </a:rPr>
              <a:t>محلول سرم</a:t>
            </a:r>
            <a:r>
              <a:rPr lang="en-US" sz="2000">
                <a:latin typeface="Cambria" pitchFamily="18" charset="0"/>
                <a:cs typeface="Times New Roman" pitchFamily="18" charset="0"/>
              </a:rPr>
              <a:t>D/w5%</a:t>
            </a:r>
            <a:r>
              <a:rPr lang="fa-IR" sz="2000">
                <a:latin typeface="Cambria" pitchFamily="18" charset="0"/>
                <a:cs typeface="Times New Roman" pitchFamily="18" charset="0"/>
              </a:rPr>
              <a:t>پرکنیدوهپارین را طبق دستور به آن اضافه کنید</a:t>
            </a:r>
            <a:r>
              <a:rPr lang="en-US" sz="2000">
                <a:latin typeface="Cambria" pitchFamily="18" charset="0"/>
                <a:cs typeface="Times New Roman" pitchFamily="18" charset="0"/>
              </a:rPr>
              <a:t>)</a:t>
            </a:r>
            <a:r>
              <a:rPr lang="fa-IR" sz="2000">
                <a:latin typeface="Cambria" pitchFamily="18" charset="0"/>
                <a:cs typeface="Times New Roman" pitchFamily="18" charset="0"/>
              </a:rPr>
              <a:t>یک سرنگ</a:t>
            </a:r>
            <a:r>
              <a:rPr lang="en-US" sz="2000">
                <a:latin typeface="Cambria" pitchFamily="18" charset="0"/>
                <a:cs typeface="Times New Roman" pitchFamily="18" charset="0"/>
              </a:rPr>
              <a:t> 50</a:t>
            </a:r>
            <a:r>
              <a:rPr lang="fa-IR" sz="2000">
                <a:latin typeface="Cambria" pitchFamily="18" charset="0"/>
                <a:cs typeface="Times New Roman" pitchFamily="18" charset="0"/>
              </a:rPr>
              <a:t>سی سی با محلول فوق پر کنیدو دارو را اضافه کنید</a:t>
            </a:r>
            <a:r>
              <a:rPr lang="en-US" sz="2000">
                <a:latin typeface="Cambria" pitchFamily="18" charset="0"/>
                <a:cs typeface="Times New Roman" pitchFamily="18" charset="0"/>
              </a:rPr>
              <a:t>(</a:t>
            </a:r>
          </a:p>
          <a:p>
            <a:r>
              <a:rPr lang="en-US" sz="2000">
                <a:latin typeface="Cambria" pitchFamily="18" charset="0"/>
                <a:cs typeface="Times New Roman" pitchFamily="18" charset="0"/>
              </a:rPr>
              <a:t>-4</a:t>
            </a:r>
            <a:r>
              <a:rPr lang="fa-IR" sz="2000">
                <a:latin typeface="Cambria" pitchFamily="18" charset="0"/>
                <a:cs typeface="Times New Roman" pitchFamily="18" charset="0"/>
              </a:rPr>
              <a:t>قبل از شروع انفوزیون دوز بلوس دارو راتاماکزیمم</a:t>
            </a:r>
            <a:r>
              <a:rPr lang="en-US" sz="2000">
                <a:latin typeface="Cambria" pitchFamily="18" charset="0"/>
                <a:cs typeface="Times New Roman" pitchFamily="18" charset="0"/>
              </a:rPr>
              <a:t>5000</a:t>
            </a:r>
            <a:r>
              <a:rPr lang="fa-IR" sz="2000">
                <a:latin typeface="Cambria" pitchFamily="18" charset="0"/>
                <a:cs typeface="Times New Roman" pitchFamily="18" charset="0"/>
              </a:rPr>
              <a:t>واحد وریدی تزریق کنید</a:t>
            </a:r>
            <a:r>
              <a:rPr lang="en-US" sz="2000">
                <a:latin typeface="Cambria" pitchFamily="18" charset="0"/>
                <a:cs typeface="Times New Roman" pitchFamily="18" charset="0"/>
              </a:rPr>
              <a:t>.</a:t>
            </a:r>
          </a:p>
          <a:p>
            <a:r>
              <a:rPr lang="en-US" sz="2000">
                <a:latin typeface="Cambria" pitchFamily="18" charset="0"/>
                <a:cs typeface="Times New Roman" pitchFamily="18" charset="0"/>
              </a:rPr>
              <a:t>-5</a:t>
            </a:r>
            <a:r>
              <a:rPr lang="fa-IR" sz="2000">
                <a:latin typeface="Cambria" pitchFamily="18" charset="0"/>
                <a:cs typeface="Times New Roman" pitchFamily="18" charset="0"/>
              </a:rPr>
              <a:t>انفوزیون رابا</a:t>
            </a:r>
            <a:r>
              <a:rPr lang="en-US" sz="2000">
                <a:latin typeface="Cambria" pitchFamily="18" charset="0"/>
                <a:cs typeface="Times New Roman" pitchFamily="18" charset="0"/>
              </a:rPr>
              <a:t>12u/kg/hr</a:t>
            </a:r>
            <a:r>
              <a:rPr lang="fa-IR" sz="2000">
                <a:latin typeface="Cambria" pitchFamily="18" charset="0"/>
                <a:cs typeface="Times New Roman" pitchFamily="18" charset="0"/>
              </a:rPr>
              <a:t>تاماکزیمم</a:t>
            </a:r>
            <a:r>
              <a:rPr lang="en-US" sz="2000">
                <a:latin typeface="Cambria" pitchFamily="18" charset="0"/>
                <a:cs typeface="Times New Roman" pitchFamily="18" charset="0"/>
              </a:rPr>
              <a:t>1000u/hr</a:t>
            </a:r>
            <a:r>
              <a:rPr lang="fa-IR" sz="2000">
                <a:latin typeface="Cambria" pitchFamily="18" charset="0"/>
                <a:cs typeface="Times New Roman" pitchFamily="18" charset="0"/>
              </a:rPr>
              <a:t>وریدی تزریق کنید</a:t>
            </a:r>
            <a:r>
              <a:rPr lang="en-US" sz="2000">
                <a:latin typeface="Cambria" pitchFamily="18" charset="0"/>
                <a:cs typeface="Times New Roman" pitchFamily="18" charset="0"/>
              </a:rPr>
              <a:t>.</a:t>
            </a:r>
          </a:p>
          <a:p>
            <a:r>
              <a:rPr lang="en-US" sz="2000">
                <a:latin typeface="Cambria" pitchFamily="18" charset="0"/>
                <a:cs typeface="Times New Roman" pitchFamily="18" charset="0"/>
              </a:rPr>
              <a:t>-6 </a:t>
            </a:r>
            <a:r>
              <a:rPr lang="fa-IR" sz="2000">
                <a:latin typeface="Cambria" pitchFamily="18" charset="0"/>
                <a:cs typeface="Times New Roman" pitchFamily="18" charset="0"/>
              </a:rPr>
              <a:t>حدود</a:t>
            </a:r>
            <a:r>
              <a:rPr lang="en-US" sz="2000">
                <a:latin typeface="Cambria" pitchFamily="18" charset="0"/>
                <a:cs typeface="Times New Roman" pitchFamily="18" charset="0"/>
              </a:rPr>
              <a:t>4-6</a:t>
            </a:r>
            <a:r>
              <a:rPr lang="fa-IR" sz="2000">
                <a:latin typeface="Cambria" pitchFamily="18" charset="0"/>
                <a:cs typeface="Times New Roman" pitchFamily="18" charset="0"/>
              </a:rPr>
              <a:t>ساعت پس</a:t>
            </a:r>
            <a:r>
              <a:rPr lang="en-US" sz="2000">
                <a:latin typeface="Cambria" pitchFamily="18" charset="0"/>
                <a:cs typeface="Times New Roman" pitchFamily="18" charset="0"/>
              </a:rPr>
              <a:t>  </a:t>
            </a:r>
            <a:r>
              <a:rPr lang="fa-IR" sz="2000">
                <a:latin typeface="Cambria" pitchFamily="18" charset="0"/>
                <a:cs typeface="Times New Roman" pitchFamily="18" charset="0"/>
              </a:rPr>
              <a:t>ازشروع دارو در صورت لزوم</a:t>
            </a:r>
            <a:r>
              <a:rPr lang="en-US" sz="2000">
                <a:latin typeface="Cambria" pitchFamily="18" charset="0"/>
                <a:cs typeface="Times New Roman" pitchFamily="18" charset="0"/>
              </a:rPr>
              <a:t> 12 </a:t>
            </a:r>
            <a:r>
              <a:rPr lang="fa-IR" sz="2000">
                <a:latin typeface="Cambria" pitchFamily="18" charset="0"/>
                <a:cs typeface="Times New Roman" pitchFamily="18" charset="0"/>
              </a:rPr>
              <a:t>ساعت پس از آن</a:t>
            </a:r>
            <a:r>
              <a:rPr lang="en-US" sz="2000">
                <a:latin typeface="Cambria" pitchFamily="18" charset="0"/>
                <a:cs typeface="Times New Roman" pitchFamily="18" charset="0"/>
              </a:rPr>
              <a:t> PTT</a:t>
            </a:r>
            <a:r>
              <a:rPr lang="fa-IR" sz="2000">
                <a:latin typeface="Cambria" pitchFamily="18" charset="0"/>
                <a:cs typeface="Times New Roman" pitchFamily="18" charset="0"/>
              </a:rPr>
              <a:t>راچک کنید</a:t>
            </a:r>
            <a:r>
              <a:rPr lang="en-US" sz="2000">
                <a:latin typeface="Cambria" pitchFamily="18" charset="0"/>
                <a:cs typeface="Times New Roman" pitchFamily="18" charset="0"/>
              </a:rPr>
              <a:t>.</a:t>
            </a:r>
          </a:p>
          <a:p>
            <a:r>
              <a:rPr lang="en-US" sz="2000">
                <a:latin typeface="Cambria" pitchFamily="18" charset="0"/>
                <a:cs typeface="Times New Roman" pitchFamily="18" charset="0"/>
              </a:rPr>
              <a:t>-7</a:t>
            </a:r>
            <a:r>
              <a:rPr lang="fa-IR" sz="2000">
                <a:latin typeface="Cambria" pitchFamily="18" charset="0"/>
                <a:cs typeface="Times New Roman" pitchFamily="18" charset="0"/>
              </a:rPr>
              <a:t>سپس روزانه</a:t>
            </a:r>
            <a:r>
              <a:rPr lang="en-US" sz="2000">
                <a:latin typeface="Cambria" pitchFamily="18" charset="0"/>
                <a:cs typeface="Times New Roman" pitchFamily="18" charset="0"/>
              </a:rPr>
              <a:t> PTT</a:t>
            </a:r>
            <a:r>
              <a:rPr lang="fa-IR" sz="2000">
                <a:latin typeface="Cambria" pitchFamily="18" charset="0"/>
                <a:cs typeface="Times New Roman" pitchFamily="18" charset="0"/>
              </a:rPr>
              <a:t>بیمار را چک کنید</a:t>
            </a:r>
            <a:r>
              <a:rPr lang="en-US" sz="2000">
                <a:latin typeface="Cambria" pitchFamily="18" charset="0"/>
                <a:cs typeface="Times New Roman" pitchFamily="18" charset="0"/>
              </a:rPr>
              <a:t>. </a:t>
            </a:r>
            <a:r>
              <a:rPr lang="fa-IR" sz="2000">
                <a:latin typeface="Cambria" pitchFamily="18" charset="0"/>
                <a:cs typeface="Times New Roman" pitchFamily="18" charset="0"/>
              </a:rPr>
              <a:t>باید</a:t>
            </a:r>
            <a:r>
              <a:rPr lang="en-US" sz="2000">
                <a:latin typeface="Cambria" pitchFamily="18" charset="0"/>
                <a:cs typeface="Times New Roman" pitchFamily="18" charset="0"/>
              </a:rPr>
              <a:t> 1/5-2 </a:t>
            </a:r>
            <a:r>
              <a:rPr lang="fa-IR" sz="2000">
                <a:latin typeface="Cambria" pitchFamily="18" charset="0"/>
                <a:cs typeface="Times New Roman" pitchFamily="18" charset="0"/>
              </a:rPr>
              <a:t>برابر زمان نرمال باشد</a:t>
            </a:r>
            <a:r>
              <a:rPr lang="en-US" sz="2000">
                <a:latin typeface="Cambria" pitchFamily="18" charset="0"/>
                <a:cs typeface="Times New Roman" pitchFamily="18" charset="0"/>
              </a:rPr>
              <a:t>.</a:t>
            </a:r>
            <a:r>
              <a:rPr lang="fa-IR" sz="2000">
                <a:latin typeface="Cambria" pitchFamily="18" charset="0"/>
                <a:cs typeface="Times New Roman" pitchFamily="18" charset="0"/>
              </a:rPr>
              <a:t>اگر در این محدوده نبود باید طبق دستور میزان هپارین راتغییر دهید</a:t>
            </a:r>
            <a:r>
              <a:rPr lang="en-US" sz="2000">
                <a:latin typeface="Cambria" pitchFamily="18" charset="0"/>
                <a:cs typeface="Times New Roman" pitchFamily="18" charset="0"/>
              </a:rPr>
              <a:t>.</a:t>
            </a:r>
          </a:p>
          <a:p>
            <a:r>
              <a:rPr lang="en-US" sz="2000">
                <a:latin typeface="Cambria" pitchFamily="18" charset="0"/>
                <a:cs typeface="Times New Roman" pitchFamily="18" charset="0"/>
              </a:rPr>
              <a:t>-8 </a:t>
            </a:r>
            <a:r>
              <a:rPr lang="fa-IR" sz="2000">
                <a:latin typeface="Cambria" pitchFamily="18" charset="0"/>
                <a:cs typeface="Times New Roman" pitchFamily="18" charset="0"/>
              </a:rPr>
              <a:t>بیمار را از نظر خونریزی در نقاط مختلف بدن</a:t>
            </a:r>
            <a:r>
              <a:rPr lang="en-US" sz="2000">
                <a:latin typeface="Cambria" pitchFamily="18" charset="0"/>
                <a:cs typeface="Times New Roman" pitchFamily="18" charset="0"/>
              </a:rPr>
              <a:t> )</a:t>
            </a:r>
            <a:r>
              <a:rPr lang="fa-IR" sz="2000">
                <a:latin typeface="Cambria" pitchFamily="18" charset="0"/>
                <a:cs typeface="Times New Roman" pitchFamily="18" charset="0"/>
              </a:rPr>
              <a:t>ادرار</a:t>
            </a:r>
            <a:r>
              <a:rPr lang="en-US" sz="2000">
                <a:latin typeface="Cambria" pitchFamily="18" charset="0"/>
                <a:cs typeface="Times New Roman" pitchFamily="18" charset="0"/>
              </a:rPr>
              <a:t>-</a:t>
            </a:r>
            <a:r>
              <a:rPr lang="fa-IR" sz="2000">
                <a:latin typeface="Cambria" pitchFamily="18" charset="0"/>
                <a:cs typeface="Times New Roman" pitchFamily="18" charset="0"/>
              </a:rPr>
              <a:t>مدفوع</a:t>
            </a:r>
            <a:r>
              <a:rPr lang="en-US" sz="2000">
                <a:latin typeface="Cambria" pitchFamily="18" charset="0"/>
                <a:cs typeface="Times New Roman" pitchFamily="18" charset="0"/>
              </a:rPr>
              <a:t>-</a:t>
            </a:r>
            <a:r>
              <a:rPr lang="fa-IR" sz="2000">
                <a:latin typeface="Cambria" pitchFamily="18" charset="0"/>
                <a:cs typeface="Times New Roman" pitchFamily="18" charset="0"/>
              </a:rPr>
              <a:t>پوست</a:t>
            </a:r>
            <a:r>
              <a:rPr lang="en-US" sz="2000">
                <a:latin typeface="Cambria" pitchFamily="18" charset="0"/>
                <a:cs typeface="Times New Roman" pitchFamily="18" charset="0"/>
              </a:rPr>
              <a:t>-</a:t>
            </a:r>
            <a:r>
              <a:rPr lang="fa-IR" sz="2000">
                <a:latin typeface="Cambria" pitchFamily="18" charset="0"/>
                <a:cs typeface="Times New Roman" pitchFamily="18" charset="0"/>
              </a:rPr>
              <a:t>مایعات برگشتی معده و</a:t>
            </a:r>
            <a:r>
              <a:rPr lang="en-US" sz="2000">
                <a:latin typeface="Cambria" pitchFamily="18" charset="0"/>
                <a:cs typeface="Times New Roman" pitchFamily="18" charset="0"/>
              </a:rPr>
              <a:t>....</a:t>
            </a:r>
            <a:r>
              <a:rPr lang="fa-IR" sz="2000">
                <a:latin typeface="Cambria" pitchFamily="18" charset="0"/>
                <a:cs typeface="Times New Roman" pitchFamily="18" charset="0"/>
              </a:rPr>
              <a:t>کنترل کنید</a:t>
            </a:r>
            <a:r>
              <a:rPr lang="en-US" sz="2000">
                <a:latin typeface="Cambria" pitchFamily="18" charset="0"/>
                <a:cs typeface="Times New Roman" pitchFamily="18" charset="0"/>
              </a:rPr>
              <a:t>(</a:t>
            </a:r>
          </a:p>
          <a:p>
            <a:r>
              <a:rPr lang="en-US" sz="2000">
                <a:latin typeface="Cambria" pitchFamily="18" charset="0"/>
                <a:cs typeface="Times New Roman" pitchFamily="18" charset="0"/>
              </a:rPr>
              <a:t>-9</a:t>
            </a:r>
            <a:r>
              <a:rPr lang="fa-IR" sz="2000">
                <a:latin typeface="Cambria" pitchFamily="18" charset="0"/>
                <a:cs typeface="Times New Roman" pitchFamily="18" charset="0"/>
              </a:rPr>
              <a:t>اقدامات انجام شده ومشاهدات خود را در چارت بیمار ثبت کنید</a:t>
            </a:r>
            <a:r>
              <a:rPr lang="en-US" sz="2000">
                <a:latin typeface="Cambria" pitchFamily="18" charset="0"/>
                <a:cs typeface="Times New Roman" pitchFamily="18" charset="0"/>
              </a:rPr>
              <a:t>.</a:t>
            </a:r>
          </a:p>
          <a:p>
            <a:r>
              <a:rPr lang="en-US" sz="2000">
                <a:latin typeface="Cambria" pitchFamily="18" charset="0"/>
                <a:cs typeface="Times New Roman" pitchFamily="18" charset="0"/>
              </a:rPr>
              <a:t>-10</a:t>
            </a:r>
            <a:r>
              <a:rPr lang="fa-IR" sz="2000">
                <a:latin typeface="Cambria" pitchFamily="18" charset="0"/>
                <a:cs typeface="Times New Roman" pitchFamily="18" charset="0"/>
              </a:rPr>
              <a:t>تزریق عضلانی این دارو ممنوع میباشد</a:t>
            </a:r>
            <a:r>
              <a:rPr lang="en-US" sz="2000">
                <a:latin typeface="Cambria" pitchFamily="18" charset="0"/>
                <a:cs typeface="Times New Roman" pitchFamily="18" charset="0"/>
              </a:rPr>
              <a:t> .</a:t>
            </a:r>
          </a:p>
          <a:p>
            <a:r>
              <a:rPr lang="en-US" sz="2000">
                <a:latin typeface="Cambria" pitchFamily="18" charset="0"/>
                <a:cs typeface="Times New Roman" pitchFamily="18" charset="0"/>
              </a:rPr>
              <a:t>-11</a:t>
            </a:r>
            <a:r>
              <a:rPr lang="fa-IR" sz="2000">
                <a:latin typeface="Cambria" pitchFamily="18" charset="0"/>
                <a:cs typeface="Times New Roman" pitchFamily="18" charset="0"/>
              </a:rPr>
              <a:t>آنتی دوت هپارین سولفات پروتامین میباشد باید دردسترس باشد</a:t>
            </a:r>
            <a:r>
              <a:rPr lang="en-US" sz="2000">
                <a:latin typeface="Cambria" pitchFamily="18" charset="0"/>
                <a:cs typeface="Times New Roman" pitchFamily="18" charset="0"/>
              </a:rPr>
              <a:t>.</a:t>
            </a:r>
          </a:p>
          <a:p>
            <a:r>
              <a:rPr lang="en-US" sz="2000">
                <a:latin typeface="Cambria" pitchFamily="18" charset="0"/>
                <a:cs typeface="Times New Roman" pitchFamily="18" charset="0"/>
              </a:rPr>
              <a:t>-12 </a:t>
            </a:r>
            <a:r>
              <a:rPr lang="fa-IR" sz="2000">
                <a:latin typeface="Cambria" pitchFamily="18" charset="0"/>
                <a:cs typeface="Times New Roman" pitchFamily="18" charset="0"/>
              </a:rPr>
              <a:t>به درد بیمار در ناحیه شکم توجه کنید</a:t>
            </a:r>
            <a:r>
              <a:rPr lang="en-US" sz="2000">
                <a:latin typeface="Cambria" pitchFamily="18" charset="0"/>
                <a:cs typeface="Times New Roman" pitchFamily="18" charset="0"/>
              </a:rPr>
              <a:t>.</a:t>
            </a:r>
          </a:p>
          <a:p>
            <a:r>
              <a:rPr lang="en-US" sz="2000">
                <a:latin typeface="Cambria" pitchFamily="18" charset="0"/>
                <a:cs typeface="Times New Roman" pitchFamily="18" charset="0"/>
              </a:rPr>
              <a:t>-13 </a:t>
            </a:r>
            <a:r>
              <a:rPr lang="fa-IR" sz="2000">
                <a:latin typeface="Cambria" pitchFamily="18" charset="0"/>
                <a:cs typeface="Times New Roman" pitchFamily="18" charset="0"/>
              </a:rPr>
              <a:t>کنترل آزمایشات پایه شامل</a:t>
            </a:r>
            <a:r>
              <a:rPr lang="en-US" sz="2000">
                <a:latin typeface="Cambria" pitchFamily="18" charset="0"/>
                <a:cs typeface="Times New Roman" pitchFamily="18" charset="0"/>
              </a:rPr>
              <a:t>PT_PTT</a:t>
            </a:r>
            <a:r>
              <a:rPr lang="fa-IR" sz="2000">
                <a:latin typeface="Cambria" pitchFamily="18" charset="0"/>
                <a:cs typeface="Times New Roman" pitchFamily="18" charset="0"/>
              </a:rPr>
              <a:t>قبل از شروع پرتکل برای</a:t>
            </a:r>
            <a:r>
              <a:rPr lang="en-US" sz="2000">
                <a:latin typeface="Cambria" pitchFamily="18" charset="0"/>
                <a:cs typeface="Times New Roman" pitchFamily="18" charset="0"/>
              </a:rPr>
              <a:t> Base</a:t>
            </a:r>
            <a:r>
              <a:rPr lang="fa-IR" sz="2000">
                <a:latin typeface="Cambria" pitchFamily="18" charset="0"/>
                <a:cs typeface="Times New Roman" pitchFamily="18" charset="0"/>
              </a:rPr>
              <a:t>اولیه ضروری میباشد</a:t>
            </a:r>
            <a:r>
              <a:rPr lang="en-US" sz="2000">
                <a:latin typeface="Cambria" pitchFamily="18" charset="0"/>
                <a:cs typeface="Times New Roman" pitchFamily="18" charset="0"/>
              </a:rPr>
              <a:t>.</a:t>
            </a:r>
            <a:endParaRPr lang="fa-IR" sz="20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p:nvPr>
        </p:nvSpPr>
        <p:spPr>
          <a:xfrm>
            <a:off x="971550" y="404813"/>
            <a:ext cx="7848600" cy="1295400"/>
          </a:xfrm>
        </p:spPr>
        <p:txBody>
          <a:bodyPr/>
          <a:lstStyle/>
          <a:p>
            <a:pPr eaLnBrk="1" hangingPunct="1"/>
            <a:r>
              <a:rPr lang="fa-IR" sz="4400" smtClean="0"/>
              <a:t>دوپامين </a:t>
            </a:r>
            <a:endParaRPr lang="en-US" sz="4400" smtClean="0">
              <a:cs typeface="Times New Roman" pitchFamily="18" charset="0"/>
            </a:endParaRPr>
          </a:p>
        </p:txBody>
      </p:sp>
      <p:sp>
        <p:nvSpPr>
          <p:cNvPr id="57346"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19</a:t>
            </a:r>
          </a:p>
        </p:txBody>
      </p:sp>
      <p:sp>
        <p:nvSpPr>
          <p:cNvPr id="57347" name="TextBox 3"/>
          <p:cNvSpPr txBox="1">
            <a:spLocks noChangeArrowheads="1"/>
          </p:cNvSpPr>
          <p:nvPr/>
        </p:nvSpPr>
        <p:spPr bwMode="auto">
          <a:xfrm>
            <a:off x="357188" y="1428750"/>
            <a:ext cx="8358187" cy="5016500"/>
          </a:xfrm>
          <a:prstGeom prst="rect">
            <a:avLst/>
          </a:prstGeom>
          <a:noFill/>
          <a:ln w="9525">
            <a:noFill/>
            <a:miter lim="800000"/>
            <a:headEnd/>
            <a:tailEnd/>
          </a:ln>
        </p:spPr>
        <p:txBody>
          <a:bodyPr>
            <a:spAutoFit/>
          </a:bodyPr>
          <a:lstStyle/>
          <a:p>
            <a:r>
              <a:rPr lang="fa-IR" sz="2000" b="1">
                <a:latin typeface="Cambria" pitchFamily="18" charset="0"/>
                <a:cs typeface="Times New Roman" pitchFamily="18" charset="0"/>
              </a:rPr>
              <a:t>دوپامین با سه دوز مختلف کاربردهای متفاوتی دارد</a:t>
            </a:r>
            <a:r>
              <a:rPr lang="en-US" sz="2000" b="1">
                <a:latin typeface="Cambria" pitchFamily="18" charset="0"/>
                <a:cs typeface="Times New Roman" pitchFamily="18" charset="0"/>
              </a:rPr>
              <a:t>:</a:t>
            </a:r>
            <a:r>
              <a:rPr lang="en-US" sz="2000">
                <a:latin typeface="Cambria" pitchFamily="18" charset="0"/>
                <a:cs typeface="Times New Roman" pitchFamily="18" charset="0"/>
              </a:rPr>
              <a:t> </a:t>
            </a:r>
          </a:p>
          <a:p>
            <a:r>
              <a:rPr lang="en-US" sz="2000" b="1">
                <a:latin typeface="Cambria" pitchFamily="18" charset="0"/>
                <a:cs typeface="Times New Roman" pitchFamily="18" charset="0"/>
              </a:rPr>
              <a:t>1- </a:t>
            </a:r>
            <a:r>
              <a:rPr lang="fa-IR" sz="2000" b="1">
                <a:latin typeface="Cambria" pitchFamily="18" charset="0"/>
                <a:cs typeface="Times New Roman" pitchFamily="18" charset="0"/>
              </a:rPr>
              <a:t>دوز پایین:</a:t>
            </a:r>
            <a:r>
              <a:rPr lang="en-US" sz="2000">
                <a:latin typeface="Cambria" pitchFamily="18" charset="0"/>
                <a:cs typeface="Times New Roman" pitchFamily="18" charset="0"/>
              </a:rPr>
              <a:t>       </a:t>
            </a:r>
            <a:endParaRPr lang="en-US" sz="2000">
              <a:solidFill>
                <a:srgbClr val="FF0000"/>
              </a:solidFill>
              <a:latin typeface="Cambria" pitchFamily="18" charset="0"/>
              <a:cs typeface="Times New Roman" pitchFamily="18" charset="0"/>
            </a:endParaRPr>
          </a:p>
          <a:p>
            <a:r>
              <a:rPr lang="en-US" sz="2000" b="1">
                <a:solidFill>
                  <a:srgbClr val="FF0000"/>
                </a:solidFill>
                <a:latin typeface="Cambria" pitchFamily="18" charset="0"/>
                <a:cs typeface="Times New Roman" pitchFamily="18" charset="0"/>
              </a:rPr>
              <a:t> low Dose  </a:t>
            </a:r>
            <a:r>
              <a:rPr lang="en-US" sz="2000" b="1">
                <a:latin typeface="Cambria" pitchFamily="18" charset="0"/>
                <a:cs typeface="Times New Roman" pitchFamily="18" charset="0"/>
              </a:rPr>
              <a:t>   0/5 -2 -4  mcg/kg/min</a:t>
            </a:r>
            <a:r>
              <a:rPr lang="en-US" sz="2000">
                <a:latin typeface="Cambria" pitchFamily="18" charset="0"/>
                <a:cs typeface="Times New Roman" pitchFamily="18" charset="0"/>
              </a:rPr>
              <a:t> </a:t>
            </a:r>
          </a:p>
          <a:p>
            <a:r>
              <a:rPr lang="en-US" sz="2000">
                <a:latin typeface="Cambria" pitchFamily="18" charset="0"/>
                <a:cs typeface="Times New Roman" pitchFamily="18" charset="0"/>
              </a:rPr>
              <a:t> </a:t>
            </a:r>
            <a:r>
              <a:rPr lang="fa-IR" sz="2000">
                <a:latin typeface="Cambria" pitchFamily="18" charset="0"/>
                <a:cs typeface="Times New Roman" pitchFamily="18" charset="0"/>
              </a:rPr>
              <a:t>با تحریک گیرنده های دوپامینرژیک باعث وازودیلاتاسیون عروق</a:t>
            </a:r>
            <a:r>
              <a:rPr lang="en-US" sz="2000">
                <a:latin typeface="Cambria" pitchFamily="18" charset="0"/>
                <a:cs typeface="Times New Roman" pitchFamily="18" charset="0"/>
              </a:rPr>
              <a:t> (</a:t>
            </a:r>
            <a:r>
              <a:rPr lang="fa-IR" sz="2000">
                <a:latin typeface="Cambria" pitchFamily="18" charset="0"/>
                <a:cs typeface="Times New Roman" pitchFamily="18" charset="0"/>
              </a:rPr>
              <a:t>شریانهای</a:t>
            </a:r>
            <a:r>
              <a:rPr lang="en-US" sz="2000">
                <a:latin typeface="Cambria" pitchFamily="18" charset="0"/>
                <a:cs typeface="Times New Roman" pitchFamily="18" charset="0"/>
              </a:rPr>
              <a:t>) </a:t>
            </a:r>
            <a:r>
              <a:rPr lang="fa-IR" sz="2000">
                <a:latin typeface="Cambria" pitchFamily="18" charset="0"/>
                <a:cs typeface="Times New Roman" pitchFamily="18" charset="0"/>
              </a:rPr>
              <a:t>مزانتریک و کلیوی شده و دیورز ایجاد می کند</a:t>
            </a:r>
            <a:r>
              <a:rPr lang="en-US" sz="2000">
                <a:latin typeface="Cambria" pitchFamily="18" charset="0"/>
                <a:cs typeface="Times New Roman" pitchFamily="18" charset="0"/>
              </a:rPr>
              <a:t>. (</a:t>
            </a:r>
            <a:r>
              <a:rPr lang="fa-IR" sz="2000">
                <a:latin typeface="Cambria" pitchFamily="18" charset="0"/>
                <a:cs typeface="Times New Roman" pitchFamily="18" charset="0"/>
              </a:rPr>
              <a:t>جریان خون کلیه، برون ده ادراری، دفع سدیم را افزایش می دهد</a:t>
            </a:r>
            <a:endParaRPr lang="en-US" sz="2000">
              <a:latin typeface="Cambria" pitchFamily="18" charset="0"/>
              <a:cs typeface="Times New Roman" pitchFamily="18" charset="0"/>
            </a:endParaRPr>
          </a:p>
          <a:p>
            <a:r>
              <a:rPr lang="en-US" sz="2000">
                <a:latin typeface="Cambria" pitchFamily="18" charset="0"/>
                <a:cs typeface="Times New Roman" pitchFamily="18" charset="0"/>
              </a:rPr>
              <a:t>2</a:t>
            </a:r>
            <a:r>
              <a:rPr lang="en-US" sz="2000" b="1">
                <a:latin typeface="Cambria" pitchFamily="18" charset="0"/>
                <a:cs typeface="Times New Roman" pitchFamily="18" charset="0"/>
              </a:rPr>
              <a:t>- </a:t>
            </a:r>
            <a:r>
              <a:rPr lang="fa-IR" sz="2000" b="1">
                <a:latin typeface="Cambria" pitchFamily="18" charset="0"/>
                <a:cs typeface="Times New Roman" pitchFamily="18" charset="0"/>
              </a:rPr>
              <a:t>دوز متوسط</a:t>
            </a:r>
            <a:r>
              <a:rPr lang="en-US" sz="2000" b="1">
                <a:latin typeface="Cambria" pitchFamily="18" charset="0"/>
                <a:cs typeface="Times New Roman" pitchFamily="18" charset="0"/>
              </a:rPr>
              <a:t>:</a:t>
            </a:r>
            <a:endParaRPr lang="en-US" sz="2000">
              <a:latin typeface="Cambria" pitchFamily="18" charset="0"/>
              <a:cs typeface="Times New Roman" pitchFamily="18" charset="0"/>
            </a:endParaRPr>
          </a:p>
          <a:p>
            <a:r>
              <a:rPr lang="en-US" sz="2000" b="1">
                <a:latin typeface="Cambria" pitchFamily="18" charset="0"/>
                <a:cs typeface="Times New Roman" pitchFamily="18" charset="0"/>
              </a:rPr>
              <a:t>  </a:t>
            </a:r>
            <a:r>
              <a:rPr lang="en-US" sz="2000" b="1">
                <a:solidFill>
                  <a:srgbClr val="FF0000"/>
                </a:solidFill>
                <a:latin typeface="Cambria" pitchFamily="18" charset="0"/>
                <a:cs typeface="Times New Roman" pitchFamily="18" charset="0"/>
              </a:rPr>
              <a:t>medium Dose-</a:t>
            </a:r>
            <a:r>
              <a:rPr lang="en-US" sz="2000" b="1">
                <a:latin typeface="Cambria" pitchFamily="18" charset="0"/>
                <a:cs typeface="Times New Roman" pitchFamily="18" charset="0"/>
              </a:rPr>
              <a:t> </a:t>
            </a:r>
            <a:r>
              <a:rPr lang="fa-IR" sz="2000" b="1">
                <a:latin typeface="Cambria" pitchFamily="18" charset="0"/>
                <a:cs typeface="Times New Roman" pitchFamily="18" charset="0"/>
              </a:rPr>
              <a:t>۵</a:t>
            </a:r>
            <a:r>
              <a:rPr lang="en-US" sz="2000" b="1">
                <a:latin typeface="Cambria" pitchFamily="18" charset="0"/>
                <a:cs typeface="Times New Roman" pitchFamily="18" charset="0"/>
              </a:rPr>
              <a:t>-</a:t>
            </a:r>
            <a:r>
              <a:rPr lang="fa-IR" sz="2000" b="1">
                <a:latin typeface="Cambria" pitchFamily="18" charset="0"/>
                <a:cs typeface="Times New Roman" pitchFamily="18" charset="0"/>
              </a:rPr>
              <a:t>۱۰</a:t>
            </a:r>
            <a:r>
              <a:rPr lang="en-US" sz="2000" b="1">
                <a:latin typeface="Cambria" pitchFamily="18" charset="0"/>
                <a:cs typeface="Times New Roman" pitchFamily="18" charset="0"/>
              </a:rPr>
              <a:t>mcg/kg/min</a:t>
            </a:r>
            <a:r>
              <a:rPr lang="en-US" sz="2000">
                <a:latin typeface="Cambria" pitchFamily="18" charset="0"/>
                <a:cs typeface="Times New Roman" pitchFamily="18" charset="0"/>
              </a:rPr>
              <a:t>   </a:t>
            </a:r>
          </a:p>
          <a:p>
            <a:r>
              <a:rPr lang="fa-IR" sz="2000">
                <a:latin typeface="Cambria" pitchFamily="18" charset="0"/>
                <a:cs typeface="Times New Roman" pitchFamily="18" charset="0"/>
              </a:rPr>
              <a:t>با تحریک گیرنده های</a:t>
            </a:r>
            <a:r>
              <a:rPr lang="en-US" sz="2000">
                <a:latin typeface="Cambria" pitchFamily="18" charset="0"/>
                <a:cs typeface="Times New Roman" pitchFamily="18" charset="0"/>
              </a:rPr>
              <a:t>  1β </a:t>
            </a:r>
            <a:r>
              <a:rPr lang="fa-IR" sz="2000">
                <a:latin typeface="Cambria" pitchFamily="18" charset="0"/>
                <a:cs typeface="Times New Roman" pitchFamily="18" charset="0"/>
              </a:rPr>
              <a:t>و اثر اینوتروپیک مثبت</a:t>
            </a:r>
            <a:r>
              <a:rPr lang="en-US" sz="2000">
                <a:latin typeface="Cambria" pitchFamily="18" charset="0"/>
                <a:cs typeface="Times New Roman" pitchFamily="18" charset="0"/>
              </a:rPr>
              <a:t> (</a:t>
            </a:r>
            <a:r>
              <a:rPr lang="fa-IR" sz="2000">
                <a:latin typeface="Cambria" pitchFamily="18" charset="0"/>
                <a:cs typeface="Times New Roman" pitchFamily="18" charset="0"/>
              </a:rPr>
              <a:t>بوسیله تأثیر مستقیم و آزادسازی نوراپی نفرین</a:t>
            </a:r>
            <a:r>
              <a:rPr lang="en-US" sz="2000">
                <a:latin typeface="Cambria" pitchFamily="18" charset="0"/>
                <a:cs typeface="Times New Roman" pitchFamily="18" charset="0"/>
              </a:rPr>
              <a:t>) </a:t>
            </a:r>
            <a:r>
              <a:rPr lang="fa-IR" sz="2000">
                <a:latin typeface="Cambria" pitchFamily="18" charset="0"/>
                <a:cs typeface="Times New Roman" pitchFamily="18" charset="0"/>
              </a:rPr>
              <a:t>باعث افزایش قدرت انقباضی میوکارد، حجم ضربه ای، برون ده قلبی و ضربان قلب می گردد</a:t>
            </a:r>
            <a:r>
              <a:rPr lang="en-US" sz="2000">
                <a:latin typeface="Cambria" pitchFamily="18" charset="0"/>
                <a:cs typeface="Times New Roman" pitchFamily="18" charset="0"/>
              </a:rPr>
              <a:t>. </a:t>
            </a:r>
            <a:r>
              <a:rPr lang="fa-IR" sz="2000">
                <a:latin typeface="Cambria" pitchFamily="18" charset="0"/>
                <a:cs typeface="Times New Roman" pitchFamily="18" charset="0"/>
              </a:rPr>
              <a:t>(اینوتروپیک مثبت</a:t>
            </a:r>
            <a:r>
              <a:rPr lang="en-US" sz="2000">
                <a:latin typeface="Cambria" pitchFamily="18" charset="0"/>
                <a:cs typeface="Times New Roman" pitchFamily="18" charset="0"/>
              </a:rPr>
              <a:t> – </a:t>
            </a:r>
            <a:r>
              <a:rPr lang="fa-IR" sz="2000">
                <a:latin typeface="Cambria" pitchFamily="18" charset="0"/>
                <a:cs typeface="Times New Roman" pitchFamily="18" charset="0"/>
              </a:rPr>
              <a:t>کرونوتروپیک مثبـت</a:t>
            </a:r>
            <a:r>
              <a:rPr lang="en-US" sz="2000">
                <a:latin typeface="Cambria" pitchFamily="18" charset="0"/>
                <a:cs typeface="Times New Roman" pitchFamily="18" charset="0"/>
              </a:rPr>
              <a:t> </a:t>
            </a:r>
            <a:r>
              <a:rPr lang="fa-IR" sz="2000">
                <a:latin typeface="Cambria" pitchFamily="18" charset="0"/>
                <a:cs typeface="Times New Roman" pitchFamily="18" charset="0"/>
              </a:rPr>
              <a:t>)</a:t>
            </a:r>
          </a:p>
          <a:p>
            <a:r>
              <a:rPr lang="fa-IR" sz="2000">
                <a:latin typeface="Cambria" pitchFamily="18" charset="0"/>
                <a:cs typeface="Times New Roman" pitchFamily="18" charset="0"/>
              </a:rPr>
              <a:t>3-</a:t>
            </a:r>
            <a:r>
              <a:rPr lang="fa-IR" sz="2000" b="1">
                <a:latin typeface="Cambria" pitchFamily="18" charset="0"/>
                <a:cs typeface="Times New Roman" pitchFamily="18" charset="0"/>
              </a:rPr>
              <a:t>دوز</a:t>
            </a:r>
            <a:r>
              <a:rPr lang="en-US" sz="2000" b="1">
                <a:latin typeface="Cambria" pitchFamily="18" charset="0"/>
                <a:cs typeface="Times New Roman" pitchFamily="18" charset="0"/>
              </a:rPr>
              <a:t>  </a:t>
            </a:r>
            <a:r>
              <a:rPr lang="fa-IR" sz="2000" b="1">
                <a:latin typeface="Cambria" pitchFamily="18" charset="0"/>
                <a:cs typeface="Times New Roman" pitchFamily="18" charset="0"/>
              </a:rPr>
              <a:t>بالا</a:t>
            </a:r>
            <a:r>
              <a:rPr lang="en-US" sz="2000" b="1">
                <a:latin typeface="Cambria" pitchFamily="18" charset="0"/>
                <a:cs typeface="Times New Roman" pitchFamily="18" charset="0"/>
              </a:rPr>
              <a:t>:</a:t>
            </a:r>
            <a:endParaRPr lang="en-US" sz="2000">
              <a:latin typeface="Cambria" pitchFamily="18" charset="0"/>
              <a:cs typeface="Times New Roman" pitchFamily="18" charset="0"/>
            </a:endParaRPr>
          </a:p>
          <a:p>
            <a:r>
              <a:rPr lang="en-US" sz="2000" b="1">
                <a:latin typeface="Cambria" pitchFamily="18" charset="0"/>
                <a:cs typeface="Times New Roman" pitchFamily="18" charset="0"/>
              </a:rPr>
              <a:t> </a:t>
            </a:r>
            <a:r>
              <a:rPr lang="en-US" sz="2000" b="1">
                <a:solidFill>
                  <a:srgbClr val="FF0000"/>
                </a:solidFill>
                <a:latin typeface="Cambria" pitchFamily="18" charset="0"/>
                <a:cs typeface="Times New Roman" pitchFamily="18" charset="0"/>
              </a:rPr>
              <a:t>High Dose-</a:t>
            </a:r>
            <a:r>
              <a:rPr lang="en-US" sz="2000" b="1">
                <a:latin typeface="Cambria" pitchFamily="18" charset="0"/>
                <a:cs typeface="Times New Roman" pitchFamily="18" charset="0"/>
              </a:rPr>
              <a:t>  10-20 mcg/kg/min </a:t>
            </a:r>
            <a:endParaRPr lang="en-US" sz="2000">
              <a:latin typeface="Cambria" pitchFamily="18" charset="0"/>
              <a:cs typeface="Times New Roman" pitchFamily="18" charset="0"/>
            </a:endParaRPr>
          </a:p>
          <a:p>
            <a:r>
              <a:rPr lang="fa-IR" sz="2000">
                <a:latin typeface="Cambria" pitchFamily="18" charset="0"/>
                <a:cs typeface="Times New Roman" pitchFamily="18" charset="0"/>
              </a:rPr>
              <a:t>با تحریک گیرنده های آلفا ، باعث افزایش فشار خون فرد می گردد</a:t>
            </a:r>
            <a:r>
              <a:rPr lang="en-US" sz="2000">
                <a:latin typeface="Cambria" pitchFamily="18" charset="0"/>
                <a:cs typeface="Times New Roman" pitchFamily="18" charset="0"/>
              </a:rPr>
              <a:t>. </a:t>
            </a:r>
          </a:p>
          <a:p>
            <a:r>
              <a:rPr lang="en-US" sz="2000">
                <a:latin typeface="Cambria" pitchFamily="18" charset="0"/>
                <a:cs typeface="Times New Roman" pitchFamily="18" charset="0"/>
              </a:rPr>
              <a:t> </a:t>
            </a:r>
            <a:r>
              <a:rPr lang="fa-IR" sz="2000">
                <a:latin typeface="Cambria" pitchFamily="18" charset="0"/>
                <a:cs typeface="Times New Roman" pitchFamily="18" charset="0"/>
              </a:rPr>
              <a:t>مکانیسم</a:t>
            </a:r>
            <a:r>
              <a:rPr lang="en-US" sz="2000">
                <a:latin typeface="Cambria" pitchFamily="18" charset="0"/>
                <a:cs typeface="Times New Roman" pitchFamily="18" charset="0"/>
              </a:rPr>
              <a:t> : </a:t>
            </a:r>
            <a:r>
              <a:rPr lang="fa-IR" sz="2000">
                <a:latin typeface="Cambria" pitchFamily="18" charset="0"/>
                <a:cs typeface="Times New Roman" pitchFamily="18" charset="0"/>
              </a:rPr>
              <a:t>افزایش مقاومت محیطی، انقباض عروق ، تنگ کردن شریانها و افزایش فشار خون سیستولیک و دیاستولیک </a:t>
            </a:r>
            <a:endParaRPr lang="en-US" sz="2000">
              <a:latin typeface="Cambria" pitchFamily="18" charset="0"/>
              <a:cs typeface="Times New Roman" pitchFamily="18" charset="0"/>
            </a:endParaRPr>
          </a:p>
          <a:p>
            <a:endParaRPr lang="en-US" sz="20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p:nvPr>
        </p:nvSpPr>
        <p:spPr>
          <a:xfrm>
            <a:off x="1066800" y="304800"/>
            <a:ext cx="7543800" cy="5624513"/>
          </a:xfrm>
        </p:spPr>
        <p:txBody>
          <a:bodyPr/>
          <a:lstStyle/>
          <a:p>
            <a:r>
              <a:rPr lang="fa-IR" b="1" smtClean="0"/>
              <a:t>هدف درمانی در دارودرمانی</a:t>
            </a:r>
            <a:r>
              <a:rPr lang="en-US" b="1" smtClean="0">
                <a:cs typeface="Times New Roman" pitchFamily="18" charset="0"/>
              </a:rPr>
              <a:t>:</a:t>
            </a:r>
            <a:endParaRPr lang="en-US" smtClean="0">
              <a:cs typeface="Times New Roman" pitchFamily="18" charset="0"/>
            </a:endParaRPr>
          </a:p>
          <a:p>
            <a:r>
              <a:rPr lang="fa-IR" b="1" smtClean="0"/>
              <a:t>هدف تصحیح فعالیت فیزیولوژیک موجود است</a:t>
            </a:r>
            <a:r>
              <a:rPr lang="en-US" b="1" smtClean="0">
                <a:cs typeface="Times New Roman" pitchFamily="18" charset="0"/>
              </a:rPr>
              <a:t> .</a:t>
            </a:r>
            <a:r>
              <a:rPr lang="fa-IR" b="1" smtClean="0"/>
              <a:t>شایعترین مکانیسم هایی که دارو ها دارند عبارتند از</a:t>
            </a:r>
            <a:r>
              <a:rPr lang="en-US" b="1" smtClean="0">
                <a:cs typeface="Times New Roman" pitchFamily="18" charset="0"/>
              </a:rPr>
              <a:t>   </a:t>
            </a:r>
            <a:r>
              <a:rPr lang="fa-IR" b="1" smtClean="0"/>
              <a:t>جایگزینی فعالیت</a:t>
            </a:r>
            <a:r>
              <a:rPr lang="en-US" b="1" smtClean="0">
                <a:cs typeface="Times New Roman" pitchFamily="18" charset="0"/>
              </a:rPr>
              <a:t> )</a:t>
            </a:r>
            <a:r>
              <a:rPr lang="fa-IR" b="1" smtClean="0"/>
              <a:t>مثل انسولین</a:t>
            </a:r>
            <a:r>
              <a:rPr lang="en-US" b="1" smtClean="0">
                <a:cs typeface="Times New Roman" pitchFamily="18" charset="0"/>
              </a:rPr>
              <a:t> (</a:t>
            </a:r>
            <a:r>
              <a:rPr lang="fa-IR" b="1" smtClean="0"/>
              <a:t>افزایش فعالیت</a:t>
            </a:r>
            <a:r>
              <a:rPr lang="en-US" b="1" smtClean="0">
                <a:cs typeface="Times New Roman" pitchFamily="18" charset="0"/>
              </a:rPr>
              <a:t> )</a:t>
            </a:r>
            <a:r>
              <a:rPr lang="fa-IR" b="1" smtClean="0"/>
              <a:t>اتساع برونش ها به وسیله تئوفیلین</a:t>
            </a:r>
            <a:r>
              <a:rPr lang="en-US" b="1" smtClean="0">
                <a:cs typeface="Times New Roman" pitchFamily="18" charset="0"/>
              </a:rPr>
              <a:t>(  </a:t>
            </a:r>
            <a:r>
              <a:rPr lang="fa-IR" b="1" smtClean="0"/>
              <a:t>کند ساختن فعالیت</a:t>
            </a:r>
            <a:r>
              <a:rPr lang="en-US" b="1" smtClean="0">
                <a:cs typeface="Times New Roman" pitchFamily="18" charset="0"/>
              </a:rPr>
              <a:t> )</a:t>
            </a:r>
            <a:r>
              <a:rPr lang="fa-IR" b="1" smtClean="0"/>
              <a:t>مثال کاهش سرعت ضربان قلب وفشار خون با پروپرانولول</a:t>
            </a:r>
            <a:r>
              <a:rPr lang="en-US" b="1" smtClean="0">
                <a:cs typeface="Times New Roman" pitchFamily="18" charset="0"/>
              </a:rPr>
              <a:t>( </a:t>
            </a:r>
            <a:r>
              <a:rPr lang="fa-IR" b="1" smtClean="0"/>
              <a:t>تخریب بافت ها</a:t>
            </a:r>
            <a:r>
              <a:rPr lang="en-US" b="1" smtClean="0">
                <a:cs typeface="Times New Roman" pitchFamily="18" charset="0"/>
              </a:rPr>
              <a:t> )</a:t>
            </a:r>
            <a:r>
              <a:rPr lang="fa-IR" b="1" smtClean="0"/>
              <a:t>مثال شیمی درمانی با ید رادیو اکتیو</a:t>
            </a:r>
            <a:r>
              <a:rPr lang="en-US" b="1" smtClean="0">
                <a:cs typeface="Times New Roman" pitchFamily="18" charset="0"/>
              </a:rPr>
              <a:t> (  </a:t>
            </a:r>
            <a:r>
              <a:rPr lang="fa-IR" b="1" smtClean="0"/>
              <a:t>از بین بردن عفونت یا آلودگی انگی</a:t>
            </a:r>
            <a:r>
              <a:rPr lang="en-US" b="1" smtClean="0">
                <a:cs typeface="Times New Roman" pitchFamily="18" charset="0"/>
              </a:rPr>
              <a:t> )</a:t>
            </a:r>
            <a:r>
              <a:rPr lang="fa-IR" b="1" smtClean="0"/>
              <a:t>مثال از بین بردن عفونت باکتریایی با پنی سیلین</a:t>
            </a:r>
            <a:r>
              <a:rPr lang="en-US" b="1" smtClean="0">
                <a:cs typeface="Times New Roman" pitchFamily="18" charset="0"/>
              </a:rPr>
              <a:t> (</a:t>
            </a:r>
            <a:endParaRPr lang="en-US" smtClean="0">
              <a:cs typeface="Times New Roman" pitchFamily="18" charset="0"/>
            </a:endParaRPr>
          </a:p>
          <a:p>
            <a:endParaRPr lang="fa-IR" smtClean="0"/>
          </a:p>
        </p:txBody>
      </p:sp>
    </p:spTree>
  </p:cSld>
  <p:clrMapOvr>
    <a:masterClrMapping/>
  </p:clrMapOvr>
  <p:transition spd="slow" advClick="0">
    <p:wipe/>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1"/>
          <p:cNvSpPr>
            <a:spLocks noGrp="1"/>
          </p:cNvSpPr>
          <p:nvPr>
            <p:ph/>
          </p:nvPr>
        </p:nvSpPr>
        <p:spPr>
          <a:xfrm>
            <a:off x="971550" y="404813"/>
            <a:ext cx="7848600" cy="1295400"/>
          </a:xfrm>
        </p:spPr>
        <p:txBody>
          <a:bodyPr/>
          <a:lstStyle/>
          <a:p>
            <a:pPr marL="0" indent="0" algn="ctr" eaLnBrk="1" hangingPunct="1">
              <a:buFont typeface="Wingdings 2" pitchFamily="18" charset="2"/>
              <a:buNone/>
            </a:pPr>
            <a:r>
              <a:rPr lang="fa-IR" sz="4400" smtClean="0">
                <a:solidFill>
                  <a:srgbClr val="FFFF66"/>
                </a:solidFill>
              </a:rPr>
              <a:t>روش محاسبه دوپامین</a:t>
            </a:r>
            <a:endParaRPr lang="fa-IR" sz="4400" smtClean="0"/>
          </a:p>
        </p:txBody>
      </p:sp>
      <p:sp>
        <p:nvSpPr>
          <p:cNvPr id="58370"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20</a:t>
            </a:r>
          </a:p>
        </p:txBody>
      </p:sp>
      <p:sp>
        <p:nvSpPr>
          <p:cNvPr id="58371" name="TextBox 3"/>
          <p:cNvSpPr txBox="1">
            <a:spLocks noChangeArrowheads="1"/>
          </p:cNvSpPr>
          <p:nvPr/>
        </p:nvSpPr>
        <p:spPr bwMode="auto">
          <a:xfrm>
            <a:off x="357188" y="1571625"/>
            <a:ext cx="8318500" cy="1816100"/>
          </a:xfrm>
          <a:prstGeom prst="rect">
            <a:avLst/>
          </a:prstGeom>
          <a:noFill/>
          <a:ln w="9525">
            <a:noFill/>
            <a:miter lim="800000"/>
            <a:headEnd/>
            <a:tailEnd/>
          </a:ln>
        </p:spPr>
        <p:txBody>
          <a:bodyPr>
            <a:spAutoFit/>
          </a:bodyPr>
          <a:lstStyle/>
          <a:p>
            <a:pPr algn="ctr"/>
            <a:r>
              <a:rPr lang="fa-IR" sz="2400">
                <a:latin typeface="Cambria" pitchFamily="18" charset="0"/>
                <a:cs typeface="Times New Roman" pitchFamily="18" charset="0"/>
              </a:rPr>
              <a:t> </a:t>
            </a:r>
            <a:r>
              <a:rPr lang="en-US" sz="2400">
                <a:latin typeface="Cambria" pitchFamily="18" charset="0"/>
                <a:cs typeface="Times New Roman" pitchFamily="18" charset="0"/>
              </a:rPr>
              <a:t> </a:t>
            </a:r>
          </a:p>
          <a:p>
            <a:pPr algn="ctr"/>
            <a:r>
              <a:rPr lang="en-US" sz="2400" b="1">
                <a:latin typeface="Cambria" pitchFamily="18" charset="0"/>
                <a:cs typeface="Times New Roman" pitchFamily="18" charset="0"/>
              </a:rPr>
              <a:t>(kg) </a:t>
            </a:r>
            <a:r>
              <a:rPr lang="fa-IR" sz="2400" b="1">
                <a:latin typeface="Cambria" pitchFamily="18" charset="0"/>
                <a:cs typeface="Times New Roman" pitchFamily="18" charset="0"/>
              </a:rPr>
              <a:t>وزن</a:t>
            </a:r>
            <a:r>
              <a:rPr lang="en-US" sz="2400" b="1">
                <a:latin typeface="Cambria" pitchFamily="18" charset="0"/>
                <a:cs typeface="Times New Roman" pitchFamily="18" charset="0"/>
              </a:rPr>
              <a:t> × 60 (</a:t>
            </a:r>
            <a:r>
              <a:rPr lang="fa-IR" sz="2400" b="1">
                <a:latin typeface="Cambria" pitchFamily="18" charset="0"/>
                <a:cs typeface="Times New Roman" pitchFamily="18" charset="0"/>
              </a:rPr>
              <a:t>قطره</a:t>
            </a:r>
            <a:r>
              <a:rPr lang="en-US" sz="2400" b="1">
                <a:latin typeface="Cambria" pitchFamily="18" charset="0"/>
                <a:cs typeface="Times New Roman" pitchFamily="18" charset="0"/>
              </a:rPr>
              <a:t> × </a:t>
            </a:r>
            <a:r>
              <a:rPr lang="fa-IR" sz="2400" b="1">
                <a:latin typeface="Cambria" pitchFamily="18" charset="0"/>
                <a:cs typeface="Times New Roman" pitchFamily="18" charset="0"/>
              </a:rPr>
              <a:t>مقدار حجم سرم</a:t>
            </a:r>
            <a:r>
              <a:rPr lang="en-US" sz="2400" b="1">
                <a:latin typeface="Cambria" pitchFamily="18" charset="0"/>
                <a:cs typeface="Times New Roman" pitchFamily="18" charset="0"/>
              </a:rPr>
              <a:t> (cc) × </a:t>
            </a:r>
            <a:r>
              <a:rPr lang="fa-IR" sz="2400" b="1">
                <a:latin typeface="Cambria" pitchFamily="18" charset="0"/>
                <a:cs typeface="Times New Roman" pitchFamily="18" charset="0"/>
              </a:rPr>
              <a:t>مقدار داروی دستور داده شده</a:t>
            </a:r>
            <a:r>
              <a:rPr lang="fa-IR" sz="2400">
                <a:latin typeface="Cambria" pitchFamily="18" charset="0"/>
                <a:cs typeface="Times New Roman" pitchFamily="18" charset="0"/>
              </a:rPr>
              <a:t> </a:t>
            </a:r>
            <a:endParaRPr lang="en-US" sz="2400">
              <a:latin typeface="Cambria" pitchFamily="18" charset="0"/>
              <a:cs typeface="Times New Roman" pitchFamily="18" charset="0"/>
            </a:endParaRPr>
          </a:p>
          <a:p>
            <a:pPr algn="ctr"/>
            <a:r>
              <a:rPr lang="fa-IR" sz="3200" b="1">
                <a:latin typeface="Cambria" pitchFamily="18" charset="0"/>
                <a:cs typeface="Times New Roman" pitchFamily="18" charset="0"/>
              </a:rPr>
              <a:t>تعدادقطرات</a:t>
            </a:r>
            <a:r>
              <a:rPr lang="en-US" sz="3200" b="1">
                <a:latin typeface="Cambria" pitchFamily="18" charset="0"/>
                <a:cs typeface="Times New Roman" pitchFamily="18" charset="0"/>
              </a:rPr>
              <a:t>-----------------------------------------=</a:t>
            </a:r>
            <a:br>
              <a:rPr lang="en-US" sz="3200" b="1">
                <a:latin typeface="Cambria" pitchFamily="18" charset="0"/>
                <a:cs typeface="Times New Roman" pitchFamily="18" charset="0"/>
              </a:rPr>
            </a:br>
            <a:r>
              <a:rPr lang="en-US" sz="3200">
                <a:latin typeface="Cambria" pitchFamily="18" charset="0"/>
                <a:cs typeface="Times New Roman" pitchFamily="18" charset="0"/>
              </a:rPr>
              <a:t>           </a:t>
            </a:r>
            <a:r>
              <a:rPr lang="en-US" sz="3200" b="1">
                <a:latin typeface="Cambria" pitchFamily="18" charset="0"/>
                <a:cs typeface="Times New Roman" pitchFamily="18" charset="0"/>
              </a:rPr>
              <a:t> </a:t>
            </a:r>
            <a:r>
              <a:rPr lang="fa-IR" sz="3200" b="1">
                <a:latin typeface="Cambria" pitchFamily="18" charset="0"/>
                <a:cs typeface="Times New Roman" pitchFamily="18" charset="0"/>
              </a:rPr>
              <a:t>مقدار کل داروی موجود</a:t>
            </a:r>
            <a:r>
              <a:rPr lang="en-US" sz="3200" b="1">
                <a:latin typeface="Cambria" pitchFamily="18" charset="0"/>
                <a:cs typeface="Times New Roman" pitchFamily="18" charset="0"/>
              </a:rPr>
              <a:t> </a:t>
            </a:r>
            <a:r>
              <a:rPr lang="fa-IR" sz="3200" b="1">
                <a:latin typeface="Cambria" pitchFamily="18" charset="0"/>
                <a:cs typeface="Times New Roman" pitchFamily="18" charset="0"/>
              </a:rPr>
              <a:t>بر حسب </a:t>
            </a:r>
            <a:endParaRPr lang="fa-IR" sz="32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71550" y="404813"/>
            <a:ext cx="7848600" cy="1295400"/>
          </a:xfrm>
        </p:spPr>
        <p:txBody>
          <a:bodyPr>
            <a:normAutofit fontScale="92500"/>
          </a:bodyPr>
          <a:lstStyle/>
          <a:p>
            <a:pPr marL="0" indent="0" algn="ctr" eaLnBrk="1" fontAlgn="auto" hangingPunct="1">
              <a:spcBef>
                <a:spcPts val="0"/>
              </a:spcBef>
              <a:spcAft>
                <a:spcPts val="0"/>
              </a:spcAft>
              <a:buFont typeface="Wingdings 2"/>
              <a:buNone/>
              <a:defRPr/>
            </a:pPr>
            <a:r>
              <a:rPr lang="fa-IR" sz="4800" dirty="0" smtClean="0"/>
              <a:t> </a:t>
            </a:r>
            <a:r>
              <a:rPr lang="fa-IR" sz="4400" b="1" dirty="0" smtClean="0"/>
              <a:t>روش سوم محاسبه دوپامین</a:t>
            </a:r>
            <a:r>
              <a:rPr lang="en-US" sz="4400" b="1" dirty="0" smtClean="0"/>
              <a:t>  </a:t>
            </a:r>
            <a:r>
              <a:rPr lang="fa-IR" sz="4400" b="1" dirty="0" smtClean="0"/>
              <a:t>به روش ذهنی:</a:t>
            </a:r>
            <a:endParaRPr lang="fa-IR" sz="4400" dirty="0" smtClean="0"/>
          </a:p>
        </p:txBody>
      </p:sp>
      <p:sp>
        <p:nvSpPr>
          <p:cNvPr id="59394"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21</a:t>
            </a:r>
          </a:p>
        </p:txBody>
      </p:sp>
      <p:sp>
        <p:nvSpPr>
          <p:cNvPr id="59395" name="TextBox 3"/>
          <p:cNvSpPr txBox="1">
            <a:spLocks noChangeArrowheads="1"/>
          </p:cNvSpPr>
          <p:nvPr/>
        </p:nvSpPr>
        <p:spPr bwMode="auto">
          <a:xfrm>
            <a:off x="357188" y="1571625"/>
            <a:ext cx="8318500" cy="3600450"/>
          </a:xfrm>
          <a:prstGeom prst="rect">
            <a:avLst/>
          </a:prstGeom>
          <a:noFill/>
          <a:ln w="9525">
            <a:noFill/>
            <a:miter lim="800000"/>
            <a:headEnd/>
            <a:tailEnd/>
          </a:ln>
        </p:spPr>
        <p:txBody>
          <a:bodyPr>
            <a:spAutoFit/>
          </a:bodyPr>
          <a:lstStyle/>
          <a:p>
            <a:endParaRPr lang="en-US" sz="3600">
              <a:latin typeface="Cambria" pitchFamily="18" charset="0"/>
              <a:cs typeface="Times New Roman" pitchFamily="18" charset="0"/>
            </a:endParaRPr>
          </a:p>
          <a:p>
            <a:r>
              <a:rPr lang="fa-IR" sz="3600">
                <a:latin typeface="Cambria" pitchFamily="18" charset="0"/>
                <a:cs typeface="Times New Roman" pitchFamily="18" charset="0"/>
              </a:rPr>
              <a:t>هرگاه هر دارویی با هر میزانی در</a:t>
            </a:r>
            <a:r>
              <a:rPr lang="en-US" sz="3600">
                <a:latin typeface="Cambria" pitchFamily="18" charset="0"/>
                <a:cs typeface="Times New Roman" pitchFamily="18" charset="0"/>
              </a:rPr>
              <a:t> 100 </a:t>
            </a:r>
            <a:r>
              <a:rPr lang="fa-IR" sz="3600">
                <a:latin typeface="Cambria" pitchFamily="18" charset="0"/>
                <a:cs typeface="Times New Roman" pitchFamily="18" charset="0"/>
              </a:rPr>
              <a:t>سی سی میکروست ریخته شود،</a:t>
            </a:r>
            <a:r>
              <a:rPr lang="en-US" sz="3600">
                <a:latin typeface="Cambria" pitchFamily="18" charset="0"/>
                <a:cs typeface="Times New Roman" pitchFamily="18" charset="0"/>
              </a:rPr>
              <a:t> 6 </a:t>
            </a:r>
            <a:r>
              <a:rPr lang="fa-IR" sz="3600">
                <a:latin typeface="Cambria" pitchFamily="18" charset="0"/>
                <a:cs typeface="Times New Roman" pitchFamily="18" charset="0"/>
              </a:rPr>
              <a:t>قطره آن حاوی همان مقدار داروست که ریخته شده است، اما با یک واحد کوچکتر</a:t>
            </a:r>
            <a:r>
              <a:rPr lang="en-US" sz="3600">
                <a:latin typeface="Cambria" pitchFamily="18" charset="0"/>
                <a:cs typeface="Times New Roman" pitchFamily="18" charset="0"/>
              </a:rPr>
              <a:t>. </a:t>
            </a:r>
          </a:p>
          <a:p>
            <a:r>
              <a:rPr lang="en-US" sz="3600">
                <a:latin typeface="Cambria" pitchFamily="18" charset="0"/>
                <a:cs typeface="Times New Roman" pitchFamily="18" charset="0"/>
              </a:rPr>
              <a:t> </a:t>
            </a:r>
            <a:r>
              <a:rPr lang="fa-IR" sz="2400">
                <a:latin typeface="Cambria" pitchFamily="18" charset="0"/>
                <a:cs typeface="Times New Roman" pitchFamily="18" charset="0"/>
              </a:rPr>
              <a:t>چنانچه </a:t>
            </a:r>
            <a:r>
              <a:rPr lang="en-US" sz="2400" baseline="30000">
                <a:latin typeface="Cambria" pitchFamily="18" charset="0"/>
                <a:cs typeface="Times New Roman" pitchFamily="18" charset="0"/>
              </a:rPr>
              <a:t>mg</a:t>
            </a:r>
            <a:r>
              <a:rPr lang="en-US" sz="2400">
                <a:latin typeface="Cambria" pitchFamily="18" charset="0"/>
                <a:cs typeface="Times New Roman" pitchFamily="18" charset="0"/>
              </a:rPr>
              <a:t>200 </a:t>
            </a:r>
            <a:r>
              <a:rPr lang="fa-IR" sz="2400">
                <a:latin typeface="Cambria" pitchFamily="18" charset="0"/>
                <a:cs typeface="Times New Roman" pitchFamily="18" charset="0"/>
              </a:rPr>
              <a:t>دوپامین در </a:t>
            </a:r>
            <a:r>
              <a:rPr lang="en-US" sz="2400" baseline="30000">
                <a:latin typeface="Cambria" pitchFamily="18" charset="0"/>
                <a:cs typeface="Times New Roman" pitchFamily="18" charset="0"/>
              </a:rPr>
              <a:t>cc</a:t>
            </a:r>
            <a:r>
              <a:rPr lang="en-US" sz="2400">
                <a:latin typeface="Cambria" pitchFamily="18" charset="0"/>
                <a:cs typeface="Times New Roman" pitchFamily="18" charset="0"/>
              </a:rPr>
              <a:t>100 </a:t>
            </a:r>
            <a:r>
              <a:rPr lang="fa-IR" sz="2400">
                <a:latin typeface="Cambria" pitchFamily="18" charset="0"/>
                <a:cs typeface="Times New Roman" pitchFamily="18" charset="0"/>
              </a:rPr>
              <a:t>میکروست افزوده گردد</a:t>
            </a:r>
            <a:r>
              <a:rPr lang="en-US" sz="2400">
                <a:latin typeface="Cambria" pitchFamily="18" charset="0"/>
                <a:cs typeface="Times New Roman" pitchFamily="18" charset="0"/>
              </a:rPr>
              <a:t> 6 </a:t>
            </a:r>
            <a:r>
              <a:rPr lang="fa-IR" sz="2400">
                <a:latin typeface="Cambria" pitchFamily="18" charset="0"/>
                <a:cs typeface="Times New Roman" pitchFamily="18" charset="0"/>
              </a:rPr>
              <a:t>قطره در دقیقه معادل</a:t>
            </a:r>
            <a:r>
              <a:rPr lang="en-US" sz="2400">
                <a:latin typeface="Cambria" pitchFamily="18" charset="0"/>
                <a:cs typeface="Times New Roman" pitchFamily="18" charset="0"/>
              </a:rPr>
              <a:t> 200 </a:t>
            </a:r>
            <a:r>
              <a:rPr lang="fa-IR" sz="2400">
                <a:latin typeface="Cambria" pitchFamily="18" charset="0"/>
                <a:cs typeface="Times New Roman" pitchFamily="18" charset="0"/>
              </a:rPr>
              <a:t>میکرو گرم دوپامین می شود</a:t>
            </a:r>
            <a:r>
              <a:rPr lang="en-US" sz="2400">
                <a:latin typeface="Cambria" pitchFamily="18" charset="0"/>
                <a:cs typeface="Times New Roman" pitchFamily="18" charset="0"/>
              </a:rPr>
              <a:t>. </a:t>
            </a:r>
            <a:r>
              <a:rPr lang="fa-IR" sz="2400">
                <a:latin typeface="Cambria" pitchFamily="18" charset="0"/>
                <a:cs typeface="Times New Roman" pitchFamily="18" charset="0"/>
              </a:rPr>
              <a:t>حال مقدار دوپامین که بیمار </a:t>
            </a:r>
            <a:r>
              <a:rPr lang="en-US" sz="2400" baseline="30000">
                <a:latin typeface="Cambria" pitchFamily="18" charset="0"/>
                <a:cs typeface="Times New Roman" pitchFamily="18" charset="0"/>
              </a:rPr>
              <a:t>kg</a:t>
            </a:r>
            <a:r>
              <a:rPr lang="en-US" sz="2400">
                <a:latin typeface="Cambria" pitchFamily="18" charset="0"/>
                <a:cs typeface="Times New Roman" pitchFamily="18" charset="0"/>
              </a:rPr>
              <a:t>60 </a:t>
            </a:r>
            <a:r>
              <a:rPr lang="fa-IR" sz="2400">
                <a:latin typeface="Cambria" pitchFamily="18" charset="0"/>
                <a:cs typeface="Times New Roman" pitchFamily="18" charset="0"/>
              </a:rPr>
              <a:t>باید دریافت نماید عبارتست از</a:t>
            </a:r>
            <a:r>
              <a:rPr lang="en-US" sz="2400">
                <a:latin typeface="Cambria" pitchFamily="18" charset="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71550" y="404813"/>
            <a:ext cx="7848600" cy="1295400"/>
          </a:xfrm>
        </p:spPr>
        <p:txBody>
          <a:bodyPr>
            <a:normAutofit fontScale="92500" lnSpcReduction="10000"/>
          </a:bodyPr>
          <a:lstStyle/>
          <a:p>
            <a:pPr marL="0" indent="0" algn="ctr" eaLnBrk="1" fontAlgn="auto" hangingPunct="1">
              <a:spcBef>
                <a:spcPts val="0"/>
              </a:spcBef>
              <a:spcAft>
                <a:spcPts val="0"/>
              </a:spcAft>
              <a:buFont typeface="Wingdings 2"/>
              <a:buNone/>
              <a:defRPr/>
            </a:pPr>
            <a:r>
              <a:rPr lang="fa-IR" sz="4400" dirty="0" smtClean="0"/>
              <a:t>حال مقدار دوپامین که بیمار </a:t>
            </a:r>
            <a:r>
              <a:rPr lang="en-US" sz="4400" baseline="30000" dirty="0" smtClean="0"/>
              <a:t>kg</a:t>
            </a:r>
            <a:r>
              <a:rPr lang="en-US" sz="4400" dirty="0" smtClean="0"/>
              <a:t>60 </a:t>
            </a:r>
            <a:r>
              <a:rPr lang="fa-IR" sz="4400" dirty="0" smtClean="0"/>
              <a:t>باید دریافت نماید عبارتست از</a:t>
            </a:r>
            <a:r>
              <a:rPr lang="en-US" sz="4400" dirty="0" smtClean="0"/>
              <a:t>:</a:t>
            </a:r>
            <a:endParaRPr lang="fa-IR" sz="4400" dirty="0" smtClean="0"/>
          </a:p>
        </p:txBody>
      </p:sp>
      <p:sp>
        <p:nvSpPr>
          <p:cNvPr id="60418"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22</a:t>
            </a:r>
          </a:p>
        </p:txBody>
      </p:sp>
      <p:sp>
        <p:nvSpPr>
          <p:cNvPr id="60419" name="TextBox 3"/>
          <p:cNvSpPr txBox="1">
            <a:spLocks noChangeArrowheads="1"/>
          </p:cNvSpPr>
          <p:nvPr/>
        </p:nvSpPr>
        <p:spPr bwMode="auto">
          <a:xfrm>
            <a:off x="425450" y="1700213"/>
            <a:ext cx="8318500" cy="647700"/>
          </a:xfrm>
          <a:prstGeom prst="rect">
            <a:avLst/>
          </a:prstGeom>
          <a:noFill/>
          <a:ln w="9525">
            <a:noFill/>
            <a:miter lim="800000"/>
            <a:headEnd/>
            <a:tailEnd/>
          </a:ln>
        </p:spPr>
        <p:txBody>
          <a:bodyPr>
            <a:spAutoFit/>
          </a:bodyPr>
          <a:lstStyle/>
          <a:p>
            <a:r>
              <a:rPr lang="en-US" sz="3600" b="1">
                <a:latin typeface="Cambria" pitchFamily="18" charset="0"/>
                <a:cs typeface="Times New Roman" pitchFamily="18" charset="0"/>
              </a:rPr>
              <a:t>                                   </a:t>
            </a:r>
            <a:endParaRPr lang="fa-IR" sz="4000">
              <a:latin typeface="Cambria" pitchFamily="18" charset="0"/>
              <a:cs typeface="Times New Roman" pitchFamily="18" charset="0"/>
            </a:endParaRPr>
          </a:p>
        </p:txBody>
      </p:sp>
      <p:sp>
        <p:nvSpPr>
          <p:cNvPr id="60420" name="Rectangle 1"/>
          <p:cNvSpPr>
            <a:spLocks noChangeArrowheads="1"/>
          </p:cNvSpPr>
          <p:nvPr/>
        </p:nvSpPr>
        <p:spPr bwMode="auto">
          <a:xfrm>
            <a:off x="928688" y="2500313"/>
            <a:ext cx="6929437" cy="3046412"/>
          </a:xfrm>
          <a:prstGeom prst="rect">
            <a:avLst/>
          </a:prstGeom>
          <a:noFill/>
          <a:ln w="9525">
            <a:noFill/>
            <a:miter lim="800000"/>
            <a:headEnd/>
            <a:tailEnd/>
          </a:ln>
        </p:spPr>
        <p:txBody>
          <a:bodyPr anchor="ctr">
            <a:spAutoFit/>
          </a:bodyPr>
          <a:lstStyle/>
          <a:p>
            <a:pPr algn="l"/>
            <a:r>
              <a:rPr lang="en-US" sz="900" b="1">
                <a:solidFill>
                  <a:srgbClr val="000000"/>
                </a:solidFill>
                <a:latin typeface="Calibri" pitchFamily="34" charset="0"/>
                <a:cs typeface="Tahoma" pitchFamily="34" charset="0"/>
              </a:rPr>
              <a:t>                                        </a:t>
            </a:r>
            <a:r>
              <a:rPr lang="en-US" sz="1200" b="1">
                <a:solidFill>
                  <a:srgbClr val="000000"/>
                </a:solidFill>
                <a:latin typeface="Calibri" pitchFamily="34" charset="0"/>
                <a:cs typeface="Tahoma" pitchFamily="34" charset="0"/>
              </a:rPr>
              <a:t> </a:t>
            </a:r>
            <a:r>
              <a:rPr lang="fa-IR" sz="3200" b="1">
                <a:solidFill>
                  <a:srgbClr val="000000"/>
                </a:solidFill>
                <a:latin typeface="Calibri" pitchFamily="34" charset="0"/>
                <a:cs typeface="Tahoma" pitchFamily="34" charset="0"/>
              </a:rPr>
              <a:t>دوپامین دستور داده شده</a:t>
            </a:r>
            <a:r>
              <a:rPr lang="en-US" sz="3200" b="1">
                <a:solidFill>
                  <a:srgbClr val="000000"/>
                </a:solidFill>
                <a:latin typeface="Calibri" pitchFamily="34" charset="0"/>
                <a:cs typeface="Tahoma" pitchFamily="34" charset="0"/>
              </a:rPr>
              <a:t>              </a:t>
            </a:r>
            <a:r>
              <a:rPr lang="fa-IR" sz="3200" b="1">
                <a:solidFill>
                  <a:srgbClr val="000000"/>
                </a:solidFill>
                <a:latin typeface="Calibri" pitchFamily="34" charset="0"/>
                <a:cs typeface="Tahoma" pitchFamily="34" charset="0"/>
              </a:rPr>
              <a:t>وزن بیمار </a:t>
            </a:r>
            <a:endParaRPr lang="en-US" sz="3200"/>
          </a:p>
          <a:p>
            <a:pPr algn="l" eaLnBrk="0" hangingPunct="0"/>
            <a:r>
              <a:rPr lang="fa-IR" sz="3200" b="1">
                <a:solidFill>
                  <a:srgbClr val="000000"/>
                </a:solidFill>
                <a:latin typeface="Calibri" pitchFamily="34" charset="0"/>
              </a:rPr>
              <a:t>میزان دوپامین</a:t>
            </a:r>
            <a:r>
              <a:rPr lang="en-US" sz="3200" b="1">
                <a:solidFill>
                  <a:srgbClr val="000000"/>
                </a:solidFill>
                <a:latin typeface="Calibri" pitchFamily="34" charset="0"/>
              </a:rPr>
              <a:t>  300</a:t>
            </a:r>
            <a:r>
              <a:rPr lang="en-US" sz="3200" b="1" baseline="30000">
                <a:solidFill>
                  <a:srgbClr val="000000"/>
                </a:solidFill>
                <a:latin typeface="Calibri" pitchFamily="34" charset="0"/>
              </a:rPr>
              <a:t>mcg</a:t>
            </a:r>
            <a:r>
              <a:rPr lang="en-US" sz="3200" b="1">
                <a:solidFill>
                  <a:srgbClr val="000000"/>
                </a:solidFill>
                <a:latin typeface="Calibri" pitchFamily="34" charset="0"/>
              </a:rPr>
              <a:t> =                5 </a:t>
            </a:r>
            <a:r>
              <a:rPr lang="en-US" sz="3200" b="1" baseline="30000">
                <a:solidFill>
                  <a:srgbClr val="000000"/>
                </a:solidFill>
                <a:latin typeface="Calibri" pitchFamily="34" charset="0"/>
              </a:rPr>
              <a:t>mcg</a:t>
            </a:r>
            <a:r>
              <a:rPr lang="en-US" sz="3200" b="1">
                <a:solidFill>
                  <a:srgbClr val="000000"/>
                </a:solidFill>
                <a:latin typeface="Calibri" pitchFamily="34" charset="0"/>
              </a:rPr>
              <a:t>  </a:t>
            </a:r>
            <a:r>
              <a:rPr lang="en-US" sz="3200">
                <a:solidFill>
                  <a:srgbClr val="000000"/>
                </a:solidFill>
                <a:latin typeface="Calibri" pitchFamily="34" charset="0"/>
              </a:rPr>
              <a:t>×</a:t>
            </a:r>
            <a:r>
              <a:rPr lang="en-US" sz="3200" b="1">
                <a:solidFill>
                  <a:srgbClr val="000000"/>
                </a:solidFill>
                <a:latin typeface="Calibri" pitchFamily="34" charset="0"/>
              </a:rPr>
              <a:t>                       60  </a:t>
            </a:r>
            <a:r>
              <a:rPr lang="en-US" sz="3200" b="1" baseline="30000">
                <a:solidFill>
                  <a:srgbClr val="000000"/>
                </a:solidFill>
                <a:latin typeface="Calibri" pitchFamily="34" charset="0"/>
              </a:rPr>
              <a:t>kg</a:t>
            </a:r>
            <a:r>
              <a:rPr lang="en-US" sz="3200" b="1">
                <a:solidFill>
                  <a:srgbClr val="000000"/>
                </a:solidFill>
                <a:latin typeface="Calibri" pitchFamily="34" charset="0"/>
              </a:rPr>
              <a:t> </a:t>
            </a:r>
            <a:r>
              <a:rPr lang="en-US" sz="3200">
                <a:solidFill>
                  <a:srgbClr val="000000"/>
                </a:solidFill>
                <a:latin typeface="Calibri" pitchFamily="34" charset="0"/>
              </a:rPr>
              <a:t> </a:t>
            </a:r>
            <a:endParaRPr lang="en-US" sz="3200" b="1">
              <a:solidFill>
                <a:srgbClr val="000000"/>
              </a:solidFill>
            </a:endParaRPr>
          </a:p>
          <a:p>
            <a:pPr algn="l" rtl="0" eaLnBrk="0" hangingPunct="0"/>
            <a:r>
              <a:rPr lang="en-US" sz="3200" b="1">
                <a:solidFill>
                  <a:srgbClr val="000000"/>
                </a:solidFill>
              </a:rPr>
              <a:t>            </a:t>
            </a:r>
            <a:r>
              <a:rPr lang="fa-IR" sz="3200" b="1">
                <a:solidFill>
                  <a:srgbClr val="000000"/>
                </a:solidFill>
              </a:rPr>
              <a:t>قطره</a:t>
            </a:r>
            <a:r>
              <a:rPr lang="en-US" sz="3200" b="1">
                <a:solidFill>
                  <a:srgbClr val="000000"/>
                </a:solidFill>
              </a:rPr>
              <a:t> 9   =    </a:t>
            </a:r>
            <a:r>
              <a:rPr lang="fa-IR" sz="3200" b="1">
                <a:solidFill>
                  <a:srgbClr val="000000"/>
                </a:solidFill>
              </a:rPr>
              <a:t>قطره</a:t>
            </a:r>
            <a:r>
              <a:rPr lang="en-US" sz="3200" b="1">
                <a:solidFill>
                  <a:srgbClr val="000000"/>
                </a:solidFill>
              </a:rPr>
              <a:t> 6 </a:t>
            </a:r>
            <a:r>
              <a:rPr lang="en-US" sz="3200">
                <a:solidFill>
                  <a:srgbClr val="000000"/>
                </a:solidFill>
              </a:rPr>
              <a:t>×</a:t>
            </a:r>
            <a:r>
              <a:rPr lang="en-US" sz="3200" b="1">
                <a:solidFill>
                  <a:srgbClr val="000000"/>
                </a:solidFill>
              </a:rPr>
              <a:t> 1.5         1.5 = 200 ÷ 300 </a:t>
            </a:r>
            <a:endParaRPr lang="en-US" sz="3200"/>
          </a:p>
        </p:txBody>
      </p:sp>
    </p:spTree>
  </p:cSld>
  <p:clrMapOvr>
    <a:masterClrMapping/>
  </p:clrMapOvr>
  <p:transition spd="slow" advClick="0">
    <p:wipe/>
    <p:sndAc>
      <p:end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p:nvPr>
        </p:nvSpPr>
        <p:spPr>
          <a:xfrm>
            <a:off x="971550" y="404813"/>
            <a:ext cx="7848600" cy="1295400"/>
          </a:xfrm>
        </p:spPr>
        <p:txBody>
          <a:bodyPr/>
          <a:lstStyle/>
          <a:p>
            <a:pPr eaLnBrk="1" hangingPunct="1"/>
            <a:r>
              <a:rPr lang="fa-IR" sz="2800" smtClean="0">
                <a:solidFill>
                  <a:srgbClr val="FF0000"/>
                </a:solidFill>
              </a:rPr>
              <a:t>عوارض دارویی</a:t>
            </a:r>
            <a:endParaRPr lang="en-US" sz="2800" smtClean="0">
              <a:solidFill>
                <a:srgbClr val="FF0000"/>
              </a:solidFill>
              <a:cs typeface="Times New Roman" pitchFamily="18" charset="0"/>
            </a:endParaRPr>
          </a:p>
          <a:p>
            <a:pPr eaLnBrk="1" hangingPunct="1"/>
            <a:r>
              <a:rPr lang="en-US" sz="2800" smtClean="0">
                <a:cs typeface="Times New Roman" pitchFamily="18" charset="0"/>
              </a:rPr>
              <a:t>: </a:t>
            </a:r>
            <a:r>
              <a:rPr lang="fa-IR" sz="2800" smtClean="0"/>
              <a:t>تهوع</a:t>
            </a:r>
            <a:r>
              <a:rPr lang="en-US" sz="2800" smtClean="0">
                <a:cs typeface="Times New Roman" pitchFamily="18" charset="0"/>
              </a:rPr>
              <a:t> -</a:t>
            </a:r>
            <a:r>
              <a:rPr lang="fa-IR" sz="2800" smtClean="0"/>
              <a:t>حمله آسمی</a:t>
            </a:r>
            <a:r>
              <a:rPr lang="en-US" sz="2800" smtClean="0">
                <a:cs typeface="Times New Roman" pitchFamily="18" charset="0"/>
              </a:rPr>
              <a:t>-</a:t>
            </a:r>
            <a:r>
              <a:rPr lang="fa-IR" sz="2800" smtClean="0"/>
              <a:t>تاکیکاردی</a:t>
            </a:r>
            <a:r>
              <a:rPr lang="en-US" sz="2800" smtClean="0">
                <a:cs typeface="Times New Roman" pitchFamily="18" charset="0"/>
              </a:rPr>
              <a:t>-</a:t>
            </a:r>
            <a:r>
              <a:rPr lang="fa-IR" sz="2800" smtClean="0"/>
              <a:t>تشدید ایسکمی</a:t>
            </a:r>
            <a:r>
              <a:rPr lang="en-US" sz="2800" smtClean="0">
                <a:cs typeface="Times New Roman" pitchFamily="18" charset="0"/>
              </a:rPr>
              <a:t>- </a:t>
            </a:r>
            <a:r>
              <a:rPr lang="fa-IR" sz="2800" smtClean="0"/>
              <a:t>دیس ریتمی</a:t>
            </a:r>
            <a:r>
              <a:rPr lang="en-US" sz="2800" smtClean="0">
                <a:cs typeface="Times New Roman" pitchFamily="18" charset="0"/>
              </a:rPr>
              <a:t> chest pain-</a:t>
            </a:r>
          </a:p>
          <a:p>
            <a:pPr eaLnBrk="1" hangingPunct="1"/>
            <a:r>
              <a:rPr lang="fa-IR" sz="2800" smtClean="0">
                <a:solidFill>
                  <a:srgbClr val="FF0000"/>
                </a:solidFill>
              </a:rPr>
              <a:t>نکات پرستاری</a:t>
            </a:r>
            <a:r>
              <a:rPr lang="en-US" sz="2800" smtClean="0">
                <a:solidFill>
                  <a:srgbClr val="FF0000"/>
                </a:solidFill>
                <a:cs typeface="Times New Roman" pitchFamily="18" charset="0"/>
              </a:rPr>
              <a:t>: </a:t>
            </a:r>
          </a:p>
          <a:p>
            <a:pPr eaLnBrk="1" hangingPunct="1"/>
            <a:r>
              <a:rPr lang="en-US" sz="2800" smtClean="0">
                <a:cs typeface="Times New Roman" pitchFamily="18" charset="0"/>
              </a:rPr>
              <a:t>-1</a:t>
            </a:r>
            <a:r>
              <a:rPr lang="fa-IR" sz="2800" smtClean="0"/>
              <a:t>از رگهای درشت ومطمئن استفاده کنید</a:t>
            </a:r>
            <a:r>
              <a:rPr lang="en-US" sz="2800" smtClean="0">
                <a:cs typeface="Times New Roman" pitchFamily="18" charset="0"/>
              </a:rPr>
              <a:t>.</a:t>
            </a:r>
          </a:p>
          <a:p>
            <a:pPr eaLnBrk="1" hangingPunct="1"/>
            <a:r>
              <a:rPr lang="en-US" sz="2800" smtClean="0">
                <a:cs typeface="Times New Roman" pitchFamily="18" charset="0"/>
              </a:rPr>
              <a:t>-2</a:t>
            </a:r>
            <a:r>
              <a:rPr lang="fa-IR" sz="2800" smtClean="0"/>
              <a:t>از قطع ناگهانی دارو بپرهیزید</a:t>
            </a:r>
            <a:r>
              <a:rPr lang="en-US" sz="2800" smtClean="0">
                <a:cs typeface="Times New Roman" pitchFamily="18" charset="0"/>
              </a:rPr>
              <a:t> .</a:t>
            </a:r>
          </a:p>
          <a:p>
            <a:pPr eaLnBrk="1" hangingPunct="1"/>
            <a:r>
              <a:rPr lang="en-US" sz="2800" smtClean="0">
                <a:cs typeface="Times New Roman" pitchFamily="18" charset="0"/>
              </a:rPr>
              <a:t>-3</a:t>
            </a:r>
            <a:r>
              <a:rPr lang="fa-IR" sz="2800" smtClean="0"/>
              <a:t>با بی کربنات سدیم و کلسیم از یک رگ داده نشود</a:t>
            </a:r>
            <a:r>
              <a:rPr lang="en-US" sz="2800" smtClean="0">
                <a:cs typeface="Times New Roman" pitchFamily="18" charset="0"/>
              </a:rPr>
              <a:t>.</a:t>
            </a:r>
          </a:p>
          <a:p>
            <a:pPr eaLnBrk="1" hangingPunct="1"/>
            <a:r>
              <a:rPr lang="en-US" sz="2800" smtClean="0">
                <a:cs typeface="Times New Roman" pitchFamily="18" charset="0"/>
              </a:rPr>
              <a:t>-4</a:t>
            </a:r>
            <a:r>
              <a:rPr lang="fa-IR" sz="2800" smtClean="0"/>
              <a:t>مصرف همزمان با فنی توئین باعث هفت فشار خون و برادی کاردی میشود</a:t>
            </a:r>
            <a:r>
              <a:rPr lang="en-US" sz="2800" smtClean="0">
                <a:cs typeface="Times New Roman" pitchFamily="18" charset="0"/>
              </a:rPr>
              <a:t>.</a:t>
            </a:r>
          </a:p>
          <a:p>
            <a:pPr eaLnBrk="1" hangingPunct="1"/>
            <a:r>
              <a:rPr lang="en-US" sz="2800" smtClean="0">
                <a:cs typeface="Times New Roman" pitchFamily="18" charset="0"/>
              </a:rPr>
              <a:t>-5</a:t>
            </a:r>
            <a:r>
              <a:rPr lang="fa-IR" sz="2800" smtClean="0"/>
              <a:t>کنترل علایم حیاتی ومانیتورینگ بیمار ضروری است</a:t>
            </a:r>
            <a:r>
              <a:rPr lang="en-US" sz="2800" smtClean="0">
                <a:cs typeface="Times New Roman" pitchFamily="18" charset="0"/>
              </a:rPr>
              <a:t>.</a:t>
            </a:r>
          </a:p>
          <a:p>
            <a:pPr eaLnBrk="1" hangingPunct="1"/>
            <a:r>
              <a:rPr lang="en-US" sz="2800" b="1" smtClean="0">
                <a:cs typeface="Times New Roman" pitchFamily="18" charset="0"/>
              </a:rPr>
              <a:t>6-</a:t>
            </a:r>
            <a:r>
              <a:rPr lang="fa-IR" sz="2800" b="1" smtClean="0"/>
              <a:t>قبل از تجویز دوپامین به بیمارانی که دچار شوک شده اندویا در انفاکتوس میوکارد باید کمی حجم خون آنها تصحیح گردد</a:t>
            </a:r>
            <a:r>
              <a:rPr lang="en-US" sz="2800" b="1" smtClean="0">
                <a:cs typeface="Times New Roman" pitchFamily="18" charset="0"/>
              </a:rPr>
              <a:t>.</a:t>
            </a:r>
            <a:endParaRPr lang="en-US" sz="2800" smtClean="0">
              <a:cs typeface="Times New Roman" pitchFamily="18" charset="0"/>
            </a:endParaRPr>
          </a:p>
          <a:p>
            <a:pPr eaLnBrk="1" hangingPunct="1"/>
            <a:r>
              <a:rPr lang="en-US" sz="2800" b="1" smtClean="0">
                <a:cs typeface="Times New Roman" pitchFamily="18" charset="0"/>
              </a:rPr>
              <a:t>-7</a:t>
            </a:r>
            <a:r>
              <a:rPr lang="fa-IR" sz="2800" b="1" smtClean="0"/>
              <a:t>در شوک ناشی از سکته قلبی باید از مقادیر کمتر از</a:t>
            </a:r>
            <a:r>
              <a:rPr lang="en-US" sz="2800" b="1" smtClean="0">
                <a:cs typeface="Times New Roman" pitchFamily="18" charset="0"/>
              </a:rPr>
              <a:t> 5 </a:t>
            </a:r>
            <a:r>
              <a:rPr lang="fa-IR" sz="2800" b="1" smtClean="0"/>
              <a:t>میکروگرم در دقیقه استفاده کرد</a:t>
            </a:r>
            <a:r>
              <a:rPr lang="en-US" sz="2800" b="1" smtClean="0">
                <a:cs typeface="Times New Roman" pitchFamily="18" charset="0"/>
              </a:rPr>
              <a:t>  </a:t>
            </a:r>
            <a:endParaRPr lang="en-US" sz="2800" smtClean="0">
              <a:cs typeface="Times New Roman" pitchFamily="18" charset="0"/>
            </a:endParaRPr>
          </a:p>
        </p:txBody>
      </p:sp>
      <p:sp>
        <p:nvSpPr>
          <p:cNvPr id="61442"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23</a:t>
            </a:r>
          </a:p>
        </p:txBody>
      </p:sp>
      <p:sp>
        <p:nvSpPr>
          <p:cNvPr id="61443" name="Rectangle 4"/>
          <p:cNvSpPr>
            <a:spLocks noChangeArrowheads="1"/>
          </p:cNvSpPr>
          <p:nvPr/>
        </p:nvSpPr>
        <p:spPr bwMode="auto">
          <a:xfrm>
            <a:off x="7143750" y="0"/>
            <a:ext cx="1089025" cy="523875"/>
          </a:xfrm>
          <a:prstGeom prst="rect">
            <a:avLst/>
          </a:prstGeom>
          <a:noFill/>
          <a:ln w="9525">
            <a:noFill/>
            <a:miter lim="800000"/>
            <a:headEnd/>
            <a:tailEnd/>
          </a:ln>
        </p:spPr>
        <p:txBody>
          <a:bodyPr wrap="none">
            <a:spAutoFit/>
          </a:bodyPr>
          <a:lstStyle/>
          <a:p>
            <a:pPr algn="ctr">
              <a:buClr>
                <a:srgbClr val="0F6FC6"/>
              </a:buClr>
              <a:buSzPct val="70000"/>
            </a:pPr>
            <a:r>
              <a:rPr lang="fa-IR" sz="2800">
                <a:solidFill>
                  <a:srgbClr val="FFFFFF"/>
                </a:solidFill>
                <a:latin typeface="Cambria" pitchFamily="18" charset="0"/>
                <a:cs typeface="Times New Roman" pitchFamily="18" charset="0"/>
              </a:rPr>
              <a:t>ادامه....</a:t>
            </a:r>
          </a:p>
        </p:txBody>
      </p:sp>
    </p:spTree>
  </p:cSld>
  <p:clrMapOvr>
    <a:masterClrMapping/>
  </p:clrMapOvr>
  <p:transition spd="slow" advClick="0">
    <p:wipe/>
    <p:sndAc>
      <p:end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1357313" y="857250"/>
            <a:ext cx="6429375" cy="714375"/>
          </a:xfrm>
        </p:spPr>
        <p:txBody>
          <a:bodyPr>
            <a:normAutofit fontScale="92500" lnSpcReduction="10000"/>
          </a:bodyPr>
          <a:lstStyle/>
          <a:p>
            <a:pPr eaLnBrk="1" fontAlgn="auto" hangingPunct="1">
              <a:spcBef>
                <a:spcPts val="0"/>
              </a:spcBef>
              <a:spcAft>
                <a:spcPts val="0"/>
              </a:spcAft>
              <a:buFont typeface="Wingdings 2"/>
              <a:buChar char=""/>
              <a:defRPr/>
            </a:pPr>
            <a:r>
              <a:rPr lang="fa-IR" sz="4400" b="1" dirty="0" smtClean="0"/>
              <a:t>دوبوتامین</a:t>
            </a:r>
            <a:r>
              <a:rPr lang="en-US" sz="4400" b="1" dirty="0" smtClean="0"/>
              <a:t>    DOBUTREX</a:t>
            </a:r>
            <a:endParaRPr lang="en-US" sz="4400" dirty="0" smtClean="0"/>
          </a:p>
        </p:txBody>
      </p:sp>
      <p:sp>
        <p:nvSpPr>
          <p:cNvPr id="62466" name="TextBox 4"/>
          <p:cNvSpPr txBox="1">
            <a:spLocks noChangeArrowheads="1"/>
          </p:cNvSpPr>
          <p:nvPr/>
        </p:nvSpPr>
        <p:spPr bwMode="auto">
          <a:xfrm>
            <a:off x="1116013" y="4005263"/>
            <a:ext cx="7858125" cy="2738437"/>
          </a:xfrm>
          <a:prstGeom prst="rect">
            <a:avLst/>
          </a:prstGeom>
          <a:noFill/>
          <a:ln w="9525">
            <a:noFill/>
            <a:miter lim="800000"/>
            <a:headEnd/>
            <a:tailEnd/>
          </a:ln>
        </p:spPr>
        <p:txBody>
          <a:bodyPr>
            <a:spAutoFit/>
          </a:bodyPr>
          <a:lstStyle/>
          <a:p>
            <a:r>
              <a:rPr lang="fa-IR" sz="4000">
                <a:solidFill>
                  <a:srgbClr val="FFC000"/>
                </a:solidFill>
                <a:latin typeface="Cambria" pitchFamily="18" charset="0"/>
                <a:cs typeface="Times New Roman" pitchFamily="18" charset="0"/>
              </a:rPr>
              <a:t>  </a:t>
            </a:r>
            <a:endParaRPr lang="fa-IR" sz="4400">
              <a:solidFill>
                <a:srgbClr val="FFC000"/>
              </a:solidFill>
              <a:latin typeface="Cambria" pitchFamily="18" charset="0"/>
              <a:cs typeface="B Nazanin" pitchFamily="2" charset="-78"/>
            </a:endParaRPr>
          </a:p>
          <a:p>
            <a:endParaRPr lang="fa-IR" sz="4400">
              <a:solidFill>
                <a:srgbClr val="FFC000"/>
              </a:solidFill>
              <a:latin typeface="Cambria" pitchFamily="18" charset="0"/>
              <a:cs typeface="B Nazanin" pitchFamily="2" charset="-78"/>
            </a:endParaRPr>
          </a:p>
          <a:p>
            <a:endParaRPr lang="fa-IR" sz="4400">
              <a:solidFill>
                <a:srgbClr val="FFC000"/>
              </a:solidFill>
              <a:latin typeface="Cambria" pitchFamily="18" charset="0"/>
              <a:cs typeface="B Nazanin" pitchFamily="2" charset="-78"/>
            </a:endParaRPr>
          </a:p>
          <a:p>
            <a:endParaRPr lang="fa-IR" sz="4400">
              <a:solidFill>
                <a:srgbClr val="FFC000"/>
              </a:solidFill>
              <a:latin typeface="Cambria" pitchFamily="18" charset="0"/>
              <a:cs typeface="B Nazanin" pitchFamily="2" charset="-78"/>
            </a:endParaRPr>
          </a:p>
        </p:txBody>
      </p:sp>
      <p:sp>
        <p:nvSpPr>
          <p:cNvPr id="62467"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24</a:t>
            </a:r>
          </a:p>
        </p:txBody>
      </p:sp>
      <p:sp>
        <p:nvSpPr>
          <p:cNvPr id="62468" name="Rectangle 9"/>
          <p:cNvSpPr>
            <a:spLocks noChangeArrowheads="1"/>
          </p:cNvSpPr>
          <p:nvPr/>
        </p:nvSpPr>
        <p:spPr bwMode="auto">
          <a:xfrm>
            <a:off x="500063" y="1785938"/>
            <a:ext cx="8143875" cy="4400550"/>
          </a:xfrm>
          <a:prstGeom prst="rect">
            <a:avLst/>
          </a:prstGeom>
          <a:noFill/>
          <a:ln w="9525">
            <a:noFill/>
            <a:miter lim="800000"/>
            <a:headEnd/>
            <a:tailEnd/>
          </a:ln>
        </p:spPr>
        <p:txBody>
          <a:bodyPr>
            <a:spAutoFit/>
          </a:bodyPr>
          <a:lstStyle/>
          <a:p>
            <a:r>
              <a:rPr lang="fa-IR" sz="3600">
                <a:latin typeface="Cambria" pitchFamily="18" charset="0"/>
                <a:cs typeface="Times New Roman" pitchFamily="18" charset="0"/>
              </a:rPr>
              <a:t> </a:t>
            </a:r>
            <a:endParaRPr lang="fa-IR" sz="1600">
              <a:solidFill>
                <a:srgbClr val="FFC000"/>
              </a:solidFill>
              <a:latin typeface="2  Nazanin"/>
              <a:cs typeface="Times New Roman" pitchFamily="18" charset="0"/>
            </a:endParaRPr>
          </a:p>
          <a:p>
            <a:r>
              <a:rPr lang="fa-IR" sz="2000">
                <a:latin typeface="Cambria" pitchFamily="18" charset="0"/>
                <a:cs typeface="Times New Roman" pitchFamily="18" charset="0"/>
              </a:rPr>
              <a:t>دوبوتامین یک داروی سمپاتومیمتیک بوده و با اثرات اینوتروپیک مثبت خود موجب تحریک گیرنده های </a:t>
            </a:r>
            <a:r>
              <a:rPr lang="en-US" sz="2000" baseline="-25000">
                <a:latin typeface="Cambria" pitchFamily="18" charset="0"/>
                <a:cs typeface="Times New Roman" pitchFamily="18" charset="0"/>
              </a:rPr>
              <a:t>1</a:t>
            </a:r>
            <a:r>
              <a:rPr lang="en-US" sz="2000">
                <a:latin typeface="Cambria" pitchFamily="18" charset="0"/>
                <a:cs typeface="Times New Roman" pitchFamily="18" charset="0"/>
              </a:rPr>
              <a:t>β </a:t>
            </a:r>
            <a:r>
              <a:rPr lang="fa-IR" sz="2000">
                <a:latin typeface="Cambria" pitchFamily="18" charset="0"/>
                <a:cs typeface="Times New Roman" pitchFamily="18" charset="0"/>
              </a:rPr>
              <a:t>می گردد</a:t>
            </a:r>
            <a:r>
              <a:rPr lang="en-US" sz="2000">
                <a:latin typeface="Cambria" pitchFamily="18" charset="0"/>
                <a:cs typeface="Times New Roman" pitchFamily="18" charset="0"/>
              </a:rPr>
              <a:t>. </a:t>
            </a:r>
            <a:r>
              <a:rPr lang="fa-IR" sz="2000">
                <a:latin typeface="Cambria" pitchFamily="18" charset="0"/>
                <a:cs typeface="Times New Roman" pitchFamily="18" charset="0"/>
              </a:rPr>
              <a:t>این دارو با اثر اینوتروپیک مثبت خود باعث ایجاد تعادل بین عرضه و تقاضای خون اکسیژنی میوکارد و جریان خون کرونری می گردد</a:t>
            </a:r>
            <a:r>
              <a:rPr lang="en-US" sz="2000">
                <a:latin typeface="Cambria" pitchFamily="18" charset="0"/>
                <a:cs typeface="Times New Roman" pitchFamily="18" charset="0"/>
              </a:rPr>
              <a:t>. </a:t>
            </a:r>
          </a:p>
          <a:p>
            <a:r>
              <a:rPr lang="fa-IR" sz="2000">
                <a:latin typeface="Cambria" pitchFamily="18" charset="0"/>
                <a:cs typeface="Times New Roman" pitchFamily="18" charset="0"/>
              </a:rPr>
              <a:t>دردرمان کمکی شوک برای افزایش برون ده قلبی وفشار خون وجریان ادرار استفاده میشود </a:t>
            </a:r>
            <a:endParaRPr lang="en-US" sz="2000">
              <a:latin typeface="Cambria" pitchFamily="18" charset="0"/>
              <a:cs typeface="Times New Roman" pitchFamily="18" charset="0"/>
            </a:endParaRPr>
          </a:p>
          <a:p>
            <a:pPr algn="l"/>
            <a:r>
              <a:rPr lang="en-US" sz="2000" b="1">
                <a:latin typeface="Cambria" pitchFamily="18" charset="0"/>
                <a:cs typeface="Times New Roman" pitchFamily="18" charset="0"/>
              </a:rPr>
              <a:t>(kg) </a:t>
            </a:r>
            <a:r>
              <a:rPr lang="fa-IR" sz="2000" b="1">
                <a:latin typeface="Cambria" pitchFamily="18" charset="0"/>
                <a:cs typeface="Times New Roman" pitchFamily="18" charset="0"/>
              </a:rPr>
              <a:t>وزن</a:t>
            </a:r>
            <a:r>
              <a:rPr lang="en-US" sz="2000" b="1">
                <a:latin typeface="Cambria" pitchFamily="18" charset="0"/>
                <a:cs typeface="Times New Roman" pitchFamily="18" charset="0"/>
              </a:rPr>
              <a:t> × 60 (</a:t>
            </a:r>
            <a:r>
              <a:rPr lang="fa-IR" sz="2000" b="1">
                <a:latin typeface="Cambria" pitchFamily="18" charset="0"/>
                <a:cs typeface="Times New Roman" pitchFamily="18" charset="0"/>
              </a:rPr>
              <a:t>قطره</a:t>
            </a:r>
            <a:r>
              <a:rPr lang="en-US" sz="2000" b="1">
                <a:latin typeface="Cambria" pitchFamily="18" charset="0"/>
                <a:cs typeface="Times New Roman" pitchFamily="18" charset="0"/>
              </a:rPr>
              <a:t> )× </a:t>
            </a:r>
            <a:r>
              <a:rPr lang="fa-IR" sz="2000" b="1">
                <a:latin typeface="Cambria" pitchFamily="18" charset="0"/>
                <a:cs typeface="Times New Roman" pitchFamily="18" charset="0"/>
              </a:rPr>
              <a:t>مقدار حجم سرم</a:t>
            </a:r>
            <a:r>
              <a:rPr lang="en-US" sz="2000" b="1">
                <a:latin typeface="Cambria" pitchFamily="18" charset="0"/>
                <a:cs typeface="Times New Roman" pitchFamily="18" charset="0"/>
              </a:rPr>
              <a:t> (cc) × </a:t>
            </a:r>
            <a:r>
              <a:rPr lang="fa-IR" sz="2000" b="1">
                <a:latin typeface="Cambria" pitchFamily="18" charset="0"/>
                <a:cs typeface="Times New Roman" pitchFamily="18" charset="0"/>
              </a:rPr>
              <a:t>مقدار داروی دستور داده شده</a:t>
            </a:r>
            <a:r>
              <a:rPr lang="fa-IR" sz="2000">
                <a:latin typeface="Cambria" pitchFamily="18" charset="0"/>
                <a:cs typeface="Times New Roman" pitchFamily="18" charset="0"/>
              </a:rPr>
              <a:t> </a:t>
            </a:r>
            <a:endParaRPr lang="en-US" sz="2000">
              <a:latin typeface="Cambria" pitchFamily="18" charset="0"/>
              <a:cs typeface="Times New Roman" pitchFamily="18" charset="0"/>
            </a:endParaRPr>
          </a:p>
          <a:p>
            <a:pPr algn="ctr"/>
            <a:r>
              <a:rPr lang="en-US" sz="2000">
                <a:latin typeface="Cambria" pitchFamily="18" charset="0"/>
                <a:cs typeface="Times New Roman" pitchFamily="18" charset="0"/>
              </a:rPr>
              <a:t>----------------------------------------------------------------------------------------=</a:t>
            </a:r>
            <a:br>
              <a:rPr lang="en-US" sz="2000">
                <a:latin typeface="Cambria" pitchFamily="18" charset="0"/>
                <a:cs typeface="Times New Roman" pitchFamily="18" charset="0"/>
              </a:rPr>
            </a:br>
            <a:r>
              <a:rPr lang="en-US" sz="2000">
                <a:latin typeface="Cambria" pitchFamily="18" charset="0"/>
                <a:cs typeface="Times New Roman" pitchFamily="18" charset="0"/>
              </a:rPr>
              <a:t>            </a:t>
            </a:r>
            <a:r>
              <a:rPr lang="fa-IR" sz="2000">
                <a:latin typeface="Cambria" pitchFamily="18" charset="0"/>
                <a:cs typeface="Times New Roman" pitchFamily="18" charset="0"/>
              </a:rPr>
              <a:t>مقدار کل داروی موجود</a:t>
            </a:r>
            <a:r>
              <a:rPr lang="en-US" sz="2000">
                <a:latin typeface="Cambria" pitchFamily="18" charset="0"/>
                <a:cs typeface="Times New Roman" pitchFamily="18" charset="0"/>
              </a:rPr>
              <a:t> (</a:t>
            </a:r>
            <a:r>
              <a:rPr lang="fa-IR" sz="2000">
                <a:latin typeface="Cambria" pitchFamily="18" charset="0"/>
                <a:cs typeface="Times New Roman" pitchFamily="18" charset="0"/>
              </a:rPr>
              <a:t>بر حسب</a:t>
            </a:r>
            <a:r>
              <a:rPr lang="en-US" sz="2000">
                <a:latin typeface="Cambria" pitchFamily="18" charset="0"/>
                <a:cs typeface="Times New Roman" pitchFamily="18" charset="0"/>
              </a:rPr>
              <a:t> µg )</a:t>
            </a:r>
          </a:p>
          <a:p>
            <a:r>
              <a:rPr lang="en-US" sz="2000">
                <a:latin typeface="Cambria" pitchFamily="18" charset="0"/>
                <a:cs typeface="Times New Roman" pitchFamily="18" charset="0"/>
              </a:rPr>
              <a:t> </a:t>
            </a:r>
          </a:p>
          <a:p>
            <a:r>
              <a:rPr lang="en-US" sz="2000">
                <a:latin typeface="Cambria" pitchFamily="18" charset="0"/>
                <a:cs typeface="Times New Roman" pitchFamily="18" charset="0"/>
              </a:rPr>
              <a:t> </a:t>
            </a:r>
          </a:p>
          <a:p>
            <a:pPr algn="ctr"/>
            <a:r>
              <a:rPr lang="en-US" sz="2000" b="1" baseline="30000">
                <a:latin typeface="Cambria" pitchFamily="18" charset="0"/>
                <a:cs typeface="Times New Roman" pitchFamily="18" charset="0"/>
              </a:rPr>
              <a:t>Kg      </a:t>
            </a:r>
            <a:r>
              <a:rPr lang="en-US" sz="2000" b="1">
                <a:latin typeface="Cambria" pitchFamily="18" charset="0"/>
                <a:cs typeface="Times New Roman" pitchFamily="18" charset="0"/>
              </a:rPr>
              <a:t> 75 × 60 × </a:t>
            </a:r>
            <a:r>
              <a:rPr lang="fa-IR" sz="2000" b="1">
                <a:latin typeface="Cambria" pitchFamily="18" charset="0"/>
                <a:cs typeface="Times New Roman" pitchFamily="18" charset="0"/>
              </a:rPr>
              <a:t>ميكروست </a:t>
            </a:r>
            <a:r>
              <a:rPr lang="en-US" sz="2000" b="1" baseline="30000">
                <a:latin typeface="Cambria" pitchFamily="18" charset="0"/>
                <a:cs typeface="Times New Roman" pitchFamily="18" charset="0"/>
              </a:rPr>
              <a:t>cc</a:t>
            </a:r>
            <a:r>
              <a:rPr lang="en-US" sz="2000" b="1">
                <a:latin typeface="Cambria" pitchFamily="18" charset="0"/>
                <a:cs typeface="Times New Roman" pitchFamily="18" charset="0"/>
              </a:rPr>
              <a:t> 100× 5    </a:t>
            </a:r>
            <a:endParaRPr lang="en-US" sz="2000">
              <a:latin typeface="Cambria" pitchFamily="18" charset="0"/>
              <a:cs typeface="Times New Roman" pitchFamily="18" charset="0"/>
            </a:endParaRPr>
          </a:p>
          <a:p>
            <a:pPr algn="ctr"/>
            <a:r>
              <a:rPr lang="en-US" sz="2000" b="1">
                <a:latin typeface="Cambria" pitchFamily="18" charset="0"/>
                <a:cs typeface="Times New Roman" pitchFamily="18" charset="0"/>
              </a:rPr>
              <a:t>              </a:t>
            </a:r>
            <a:r>
              <a:rPr lang="fa-IR" sz="2000" b="1">
                <a:latin typeface="Cambria" pitchFamily="18" charset="0"/>
                <a:cs typeface="Times New Roman" pitchFamily="18" charset="0"/>
              </a:rPr>
              <a:t>قطره</a:t>
            </a:r>
            <a:r>
              <a:rPr lang="en-US" sz="2000" b="1">
                <a:latin typeface="Cambria" pitchFamily="18" charset="0"/>
                <a:cs typeface="Times New Roman" pitchFamily="18" charset="0"/>
              </a:rPr>
              <a:t> 9 =-------------------------------------------------= </a:t>
            </a:r>
            <a:r>
              <a:rPr lang="fa-IR" sz="2000" b="1">
                <a:latin typeface="Cambria" pitchFamily="18" charset="0"/>
                <a:cs typeface="Times New Roman" pitchFamily="18" charset="0"/>
              </a:rPr>
              <a:t>تعدادقطرات</a:t>
            </a:r>
            <a:r>
              <a:rPr lang="en-US" sz="2000" b="1">
                <a:latin typeface="Cambria" pitchFamily="18" charset="0"/>
                <a:cs typeface="Times New Roman" pitchFamily="18" charset="0"/>
              </a:rPr>
              <a:t/>
            </a:r>
            <a:br>
              <a:rPr lang="en-US" sz="2000" b="1">
                <a:latin typeface="Cambria" pitchFamily="18" charset="0"/>
                <a:cs typeface="Times New Roman" pitchFamily="18" charset="0"/>
              </a:rPr>
            </a:br>
            <a:r>
              <a:rPr lang="en-US" sz="2000">
                <a:latin typeface="Cambria" pitchFamily="18" charset="0"/>
                <a:cs typeface="Times New Roman" pitchFamily="18" charset="0"/>
              </a:rPr>
              <a:t>                   </a:t>
            </a:r>
            <a:r>
              <a:rPr lang="en-US" sz="2400">
                <a:latin typeface="Cambria" pitchFamily="18" charset="0"/>
                <a:cs typeface="Times New Roman" pitchFamily="18" charset="0"/>
              </a:rPr>
              <a:t>  </a:t>
            </a:r>
            <a:r>
              <a:rPr lang="en-US" sz="2400" b="1" baseline="30000">
                <a:latin typeface="Cambria" pitchFamily="18" charset="0"/>
                <a:cs typeface="Times New Roman" pitchFamily="18" charset="0"/>
              </a:rPr>
              <a:t>mic</a:t>
            </a:r>
            <a:r>
              <a:rPr lang="en-US" sz="2400" b="1">
                <a:latin typeface="Cambria" pitchFamily="18" charset="0"/>
                <a:cs typeface="Times New Roman" pitchFamily="18" charset="0"/>
              </a:rPr>
              <a:t> 1000 × </a:t>
            </a:r>
            <a:r>
              <a:rPr lang="en-US" sz="2400" b="1" baseline="30000">
                <a:latin typeface="Cambria" pitchFamily="18" charset="0"/>
                <a:cs typeface="Times New Roman" pitchFamily="18" charset="0"/>
              </a:rPr>
              <a:t>mg</a:t>
            </a:r>
            <a:r>
              <a:rPr lang="en-US" sz="2400" b="1">
                <a:latin typeface="Cambria" pitchFamily="18" charset="0"/>
                <a:cs typeface="Times New Roman" pitchFamily="18" charset="0"/>
              </a:rPr>
              <a:t> 250</a:t>
            </a:r>
            <a:r>
              <a:rPr lang="en-US" sz="1600" b="1">
                <a:latin typeface="Cambria" pitchFamily="18" charset="0"/>
                <a:cs typeface="Times New Roman" pitchFamily="18" charset="0"/>
              </a:rPr>
              <a:t>                  </a:t>
            </a:r>
            <a:endParaRPr lang="fa-IR" sz="16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2"/>
          <p:cNvSpPr txBox="1">
            <a:spLocks noChangeArrowheads="1"/>
          </p:cNvSpPr>
          <p:nvPr/>
        </p:nvSpPr>
        <p:spPr bwMode="auto">
          <a:xfrm>
            <a:off x="179388" y="5949950"/>
            <a:ext cx="900112"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25</a:t>
            </a:r>
          </a:p>
        </p:txBody>
      </p:sp>
      <p:sp>
        <p:nvSpPr>
          <p:cNvPr id="64514" name="TextBox 3"/>
          <p:cNvSpPr txBox="1">
            <a:spLocks noChangeArrowheads="1"/>
          </p:cNvSpPr>
          <p:nvPr/>
        </p:nvSpPr>
        <p:spPr bwMode="auto">
          <a:xfrm>
            <a:off x="422275" y="571500"/>
            <a:ext cx="8318500" cy="5262563"/>
          </a:xfrm>
          <a:prstGeom prst="rect">
            <a:avLst/>
          </a:prstGeom>
          <a:noFill/>
          <a:ln w="9525">
            <a:noFill/>
            <a:miter lim="800000"/>
            <a:headEnd/>
            <a:tailEnd/>
          </a:ln>
        </p:spPr>
        <p:txBody>
          <a:bodyPr>
            <a:spAutoFit/>
          </a:bodyPr>
          <a:lstStyle/>
          <a:p>
            <a:r>
              <a:rPr lang="fa-IR" sz="2400">
                <a:latin typeface="Cambria" pitchFamily="18" charset="0"/>
                <a:cs typeface="Times New Roman" pitchFamily="18" charset="0"/>
              </a:rPr>
              <a:t> </a:t>
            </a:r>
            <a:r>
              <a:rPr lang="fa-IR" sz="2400" b="1">
                <a:latin typeface="Cambria" pitchFamily="18" charset="0"/>
                <a:cs typeface="Times New Roman" pitchFamily="18" charset="0"/>
              </a:rPr>
              <a:t>عوارض</a:t>
            </a:r>
            <a:r>
              <a:rPr lang="en-US" sz="2400" b="1">
                <a:latin typeface="Cambria" pitchFamily="18" charset="0"/>
                <a:cs typeface="Times New Roman" pitchFamily="18" charset="0"/>
              </a:rPr>
              <a:t>:</a:t>
            </a:r>
            <a:r>
              <a:rPr lang="fa-IR" sz="2400" b="1">
                <a:latin typeface="Cambria" pitchFamily="18" charset="0"/>
                <a:cs typeface="Times New Roman" pitchFamily="18" charset="0"/>
              </a:rPr>
              <a:t>تهوع</a:t>
            </a:r>
            <a:r>
              <a:rPr lang="en-US" sz="2400" b="1">
                <a:latin typeface="Cambria" pitchFamily="18" charset="0"/>
                <a:cs typeface="Times New Roman" pitchFamily="18" charset="0"/>
              </a:rPr>
              <a:t> -</a:t>
            </a:r>
            <a:r>
              <a:rPr lang="fa-IR" sz="2400" b="1">
                <a:latin typeface="Cambria" pitchFamily="18" charset="0"/>
                <a:cs typeface="Times New Roman" pitchFamily="18" charset="0"/>
              </a:rPr>
              <a:t>سردردوتاکی کاردی نشانه مصرف بیش از حد دارو میباشد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fa-IR" sz="2400" b="1">
                <a:latin typeface="Cambria" pitchFamily="18" charset="0"/>
                <a:cs typeface="Times New Roman" pitchFamily="18" charset="0"/>
              </a:rPr>
              <a:t>نکات پرستاری</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-1</a:t>
            </a:r>
            <a:r>
              <a:rPr lang="fa-IR" sz="2400" b="1">
                <a:latin typeface="Cambria" pitchFamily="18" charset="0"/>
                <a:cs typeface="Times New Roman" pitchFamily="18" charset="0"/>
              </a:rPr>
              <a:t>هیپوولمی باید پیش از شروع درمان جبران شود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-2</a:t>
            </a:r>
            <a:r>
              <a:rPr lang="fa-IR" sz="2400" b="1">
                <a:latin typeface="Cambria" pitchFamily="18" charset="0"/>
                <a:cs typeface="Times New Roman" pitchFamily="18" charset="0"/>
              </a:rPr>
              <a:t>در صورت هیپوتانسیون شدید نباید استفاده شود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-3</a:t>
            </a:r>
            <a:r>
              <a:rPr lang="fa-IR" sz="2400" b="1">
                <a:latin typeface="Cambria" pitchFamily="18" charset="0"/>
                <a:cs typeface="Times New Roman" pitchFamily="18" charset="0"/>
              </a:rPr>
              <a:t>عمل انتخابی روی قلب است روی عروق کلیه اثر کمتری دارد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-4</a:t>
            </a:r>
            <a:r>
              <a:rPr lang="fa-IR" sz="2400" b="1">
                <a:latin typeface="Cambria" pitchFamily="18" charset="0"/>
                <a:cs typeface="Times New Roman" pitchFamily="18" charset="0"/>
              </a:rPr>
              <a:t>از محلول سرم رینگر لاکتات</a:t>
            </a:r>
            <a:r>
              <a:rPr lang="en-US" sz="2400" b="1">
                <a:latin typeface="Cambria" pitchFamily="18" charset="0"/>
                <a:cs typeface="Times New Roman" pitchFamily="18" charset="0"/>
              </a:rPr>
              <a:t> - </a:t>
            </a:r>
            <a:r>
              <a:rPr lang="fa-IR" sz="2400" b="1">
                <a:latin typeface="Cambria" pitchFamily="18" charset="0"/>
                <a:cs typeface="Times New Roman" pitchFamily="18" charset="0"/>
              </a:rPr>
              <a:t>سرم رینگر</a:t>
            </a:r>
            <a:r>
              <a:rPr lang="en-US" sz="2400" b="1">
                <a:latin typeface="Cambria" pitchFamily="18" charset="0"/>
                <a:cs typeface="Times New Roman" pitchFamily="18" charset="0"/>
              </a:rPr>
              <a:t> -</a:t>
            </a:r>
            <a:r>
              <a:rPr lang="fa-IR" sz="2400" b="1">
                <a:latin typeface="Cambria" pitchFamily="18" charset="0"/>
                <a:cs typeface="Times New Roman" pitchFamily="18" charset="0"/>
              </a:rPr>
              <a:t>دکستروز</a:t>
            </a:r>
            <a:r>
              <a:rPr lang="en-US" sz="2400" b="1">
                <a:latin typeface="Cambria" pitchFamily="18" charset="0"/>
                <a:cs typeface="Times New Roman" pitchFamily="18" charset="0"/>
              </a:rPr>
              <a:t> - NS -5%</a:t>
            </a:r>
            <a:r>
              <a:rPr lang="fa-IR" sz="2400" b="1">
                <a:latin typeface="Cambria" pitchFamily="18" charset="0"/>
                <a:cs typeface="Times New Roman" pitchFamily="18" charset="0"/>
              </a:rPr>
              <a:t>استفاده میکنند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-5</a:t>
            </a:r>
            <a:r>
              <a:rPr lang="fa-IR" sz="2400" b="1">
                <a:latin typeface="Cambria" pitchFamily="18" charset="0"/>
                <a:cs typeface="Times New Roman" pitchFamily="18" charset="0"/>
              </a:rPr>
              <a:t>هنگام تجویز از رگ بزرگ محیطی استفاده میکنند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-6</a:t>
            </a:r>
            <a:r>
              <a:rPr lang="fa-IR" sz="2400" b="1">
                <a:latin typeface="Cambria" pitchFamily="18" charset="0"/>
                <a:cs typeface="Times New Roman" pitchFamily="18" charset="0"/>
              </a:rPr>
              <a:t>جهت جلوگیری از فلبیت به دفعات مختلف محل تزریق وریدی را جابه جا کنید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-7</a:t>
            </a:r>
            <a:r>
              <a:rPr lang="fa-IR" sz="2400" b="1">
                <a:latin typeface="Cambria" pitchFamily="18" charset="0"/>
                <a:cs typeface="Times New Roman" pitchFamily="18" charset="0"/>
              </a:rPr>
              <a:t>به بیمار آموزش دهید درد قفسه سینه را فورا گزارش</a:t>
            </a:r>
            <a:r>
              <a:rPr lang="en-US" sz="2400" b="1">
                <a:latin typeface="Cambria" pitchFamily="18" charset="0"/>
                <a:cs typeface="Times New Roman" pitchFamily="18" charset="0"/>
              </a:rPr>
              <a:t>  </a:t>
            </a:r>
            <a:r>
              <a:rPr lang="fa-IR" sz="2400" b="1">
                <a:latin typeface="Cambria" pitchFamily="18" charset="0"/>
                <a:cs typeface="Times New Roman" pitchFamily="18" charset="0"/>
              </a:rPr>
              <a:t>کند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 ECG-BP-8 </a:t>
            </a:r>
            <a:r>
              <a:rPr lang="fa-IR" sz="2400" b="1">
                <a:latin typeface="Cambria" pitchFamily="18" charset="0"/>
                <a:cs typeface="Times New Roman" pitchFamily="18" charset="0"/>
              </a:rPr>
              <a:t>بیمار را مرتب کنترل کنید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-9</a:t>
            </a:r>
            <a:r>
              <a:rPr lang="fa-IR" sz="2400" b="1">
                <a:latin typeface="Cambria" pitchFamily="18" charset="0"/>
                <a:cs typeface="Times New Roman" pitchFamily="18" charset="0"/>
              </a:rPr>
              <a:t>برون ده ادراری بیمار را کنترل کنید</a:t>
            </a:r>
            <a:r>
              <a:rPr lang="en-US" sz="2400" b="1">
                <a:latin typeface="Cambria" pitchFamily="18" charset="0"/>
                <a:cs typeface="Times New Roman" pitchFamily="18" charset="0"/>
              </a:rPr>
              <a:t>.</a:t>
            </a:r>
            <a:endParaRPr lang="en-US" sz="2400">
              <a:latin typeface="Cambria" pitchFamily="18" charset="0"/>
              <a:cs typeface="Times New Roman" pitchFamily="18" charset="0"/>
            </a:endParaRPr>
          </a:p>
          <a:p>
            <a:r>
              <a:rPr lang="en-US" sz="2400" b="1">
                <a:latin typeface="Cambria" pitchFamily="18" charset="0"/>
                <a:cs typeface="Times New Roman" pitchFamily="18" charset="0"/>
              </a:rPr>
              <a:t>-10</a:t>
            </a:r>
            <a:r>
              <a:rPr lang="fa-IR" sz="2400" b="1">
                <a:latin typeface="Cambria" pitchFamily="18" charset="0"/>
                <a:cs typeface="Times New Roman" pitchFamily="18" charset="0"/>
              </a:rPr>
              <a:t>از آنجایی که دوبوتامین هدایت</a:t>
            </a:r>
            <a:r>
              <a:rPr lang="en-US" sz="2400" b="1">
                <a:latin typeface="Cambria" pitchFamily="18" charset="0"/>
                <a:cs typeface="Times New Roman" pitchFamily="18" charset="0"/>
              </a:rPr>
              <a:t> AV </a:t>
            </a:r>
            <a:r>
              <a:rPr lang="fa-IR" sz="2400" b="1">
                <a:latin typeface="Cambria" pitchFamily="18" charset="0"/>
                <a:cs typeface="Times New Roman" pitchFamily="18" charset="0"/>
              </a:rPr>
              <a:t>راافزایش میدهد در بیماران با</a:t>
            </a:r>
            <a:r>
              <a:rPr lang="en-US" sz="2400" b="1">
                <a:latin typeface="Cambria" pitchFamily="18" charset="0"/>
                <a:cs typeface="Times New Roman" pitchFamily="18" charset="0"/>
              </a:rPr>
              <a:t>AF </a:t>
            </a:r>
            <a:r>
              <a:rPr lang="fa-IR" sz="2400" b="1">
                <a:latin typeface="Cambria" pitchFamily="18" charset="0"/>
                <a:cs typeface="Times New Roman" pitchFamily="18" charset="0"/>
              </a:rPr>
              <a:t>جهت پیشگیری از</a:t>
            </a:r>
            <a:r>
              <a:rPr lang="en-US" sz="2400" b="1">
                <a:latin typeface="Cambria" pitchFamily="18" charset="0"/>
                <a:cs typeface="Times New Roman" pitchFamily="18" charset="0"/>
              </a:rPr>
              <a:t> VT </a:t>
            </a:r>
            <a:r>
              <a:rPr lang="fa-IR" sz="2400" b="1">
                <a:latin typeface="Cambria" pitchFamily="18" charset="0"/>
                <a:cs typeface="Times New Roman" pitchFamily="18" charset="0"/>
              </a:rPr>
              <a:t>دیگوکسین میدهند</a:t>
            </a:r>
            <a:r>
              <a:rPr lang="en-US" sz="2400" b="1">
                <a:latin typeface="Cambria" pitchFamily="18" charset="0"/>
                <a:cs typeface="Times New Roman" pitchFamily="18" charset="0"/>
              </a:rPr>
              <a:t>.</a:t>
            </a:r>
            <a:endParaRPr lang="fa-IR" sz="24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1"/>
          <p:cNvSpPr>
            <a:spLocks noGrp="1"/>
          </p:cNvSpPr>
          <p:nvPr>
            <p:ph/>
          </p:nvPr>
        </p:nvSpPr>
        <p:spPr>
          <a:xfrm>
            <a:off x="971550" y="404813"/>
            <a:ext cx="7848600" cy="1295400"/>
          </a:xfrm>
        </p:spPr>
        <p:txBody>
          <a:bodyPr/>
          <a:lstStyle/>
          <a:p>
            <a:pPr eaLnBrk="1" hangingPunct="1"/>
            <a:r>
              <a:rPr lang="fa-IR" sz="4400" smtClean="0"/>
              <a:t> </a:t>
            </a:r>
            <a:r>
              <a:rPr lang="fa-IR" sz="4400" b="1" smtClean="0"/>
              <a:t>نيتروگليسرين </a:t>
            </a:r>
            <a:endParaRPr lang="en-US" sz="4400" smtClean="0">
              <a:cs typeface="Times New Roman" pitchFamily="18" charset="0"/>
            </a:endParaRPr>
          </a:p>
        </p:txBody>
      </p:sp>
      <p:sp>
        <p:nvSpPr>
          <p:cNvPr id="65538"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26</a:t>
            </a:r>
          </a:p>
        </p:txBody>
      </p:sp>
      <p:sp>
        <p:nvSpPr>
          <p:cNvPr id="65539" name="TextBox 3"/>
          <p:cNvSpPr txBox="1">
            <a:spLocks noChangeArrowheads="1"/>
          </p:cNvSpPr>
          <p:nvPr/>
        </p:nvSpPr>
        <p:spPr bwMode="auto">
          <a:xfrm>
            <a:off x="422275" y="1628775"/>
            <a:ext cx="8318500" cy="5386388"/>
          </a:xfrm>
          <a:prstGeom prst="rect">
            <a:avLst/>
          </a:prstGeom>
          <a:noFill/>
          <a:ln w="9525">
            <a:noFill/>
            <a:miter lim="800000"/>
            <a:headEnd/>
            <a:tailEnd/>
          </a:ln>
        </p:spPr>
        <p:txBody>
          <a:bodyPr>
            <a:spAutoFit/>
          </a:bodyPr>
          <a:lstStyle/>
          <a:p>
            <a:r>
              <a:rPr lang="fa-IR" sz="2800">
                <a:latin typeface="Cambria" pitchFamily="18" charset="0"/>
                <a:cs typeface="Times New Roman" pitchFamily="18" charset="0"/>
              </a:rPr>
              <a:t>نیاز به اکسیژن عضله میوکارد، پیش بار و</a:t>
            </a:r>
            <a:r>
              <a:rPr lang="en-US" sz="2800">
                <a:latin typeface="Cambria" pitchFamily="18" charset="0"/>
                <a:cs typeface="Times New Roman" pitchFamily="18" charset="0"/>
              </a:rPr>
              <a:t>  </a:t>
            </a:r>
            <a:r>
              <a:rPr lang="fa-IR" sz="2800">
                <a:latin typeface="Cambria" pitchFamily="18" charset="0"/>
                <a:cs typeface="Times New Roman" pitchFamily="18" charset="0"/>
              </a:rPr>
              <a:t>پس بار قلب را کاهش می دهد</a:t>
            </a:r>
            <a:endParaRPr lang="en-US" sz="2800">
              <a:latin typeface="Cambria" pitchFamily="18" charset="0"/>
              <a:cs typeface="Times New Roman" pitchFamily="18" charset="0"/>
            </a:endParaRPr>
          </a:p>
          <a:p>
            <a:r>
              <a:rPr lang="fa-IR" sz="2800">
                <a:latin typeface="Cambria" pitchFamily="18" charset="0"/>
                <a:cs typeface="Times New Roman" pitchFamily="18" charset="0"/>
              </a:rPr>
              <a:t>این اعمال را</a:t>
            </a:r>
            <a:r>
              <a:rPr lang="en-US" sz="2800">
                <a:latin typeface="Cambria" pitchFamily="18" charset="0"/>
                <a:cs typeface="Times New Roman" pitchFamily="18" charset="0"/>
              </a:rPr>
              <a:t>  </a:t>
            </a:r>
            <a:r>
              <a:rPr lang="fa-IR" sz="2800">
                <a:latin typeface="Cambria" pitchFamily="18" charset="0"/>
                <a:cs typeface="Times New Roman" pitchFamily="18" charset="0"/>
              </a:rPr>
              <a:t>با اتساع شریانهای کرونری و اتساع عروق محیطی</a:t>
            </a:r>
            <a:r>
              <a:rPr lang="en-US" sz="2800">
                <a:latin typeface="Cambria" pitchFamily="18" charset="0"/>
                <a:cs typeface="Times New Roman" pitchFamily="18" charset="0"/>
              </a:rPr>
              <a:t>  </a:t>
            </a:r>
            <a:r>
              <a:rPr lang="fa-IR" sz="2800">
                <a:latin typeface="Cambria" pitchFamily="18" charset="0"/>
                <a:cs typeface="Times New Roman" pitchFamily="18" charset="0"/>
              </a:rPr>
              <a:t>انجام می دهد </a:t>
            </a:r>
            <a:endParaRPr lang="en-US" sz="2800">
              <a:latin typeface="Cambria" pitchFamily="18" charset="0"/>
              <a:cs typeface="Times New Roman" pitchFamily="18" charset="0"/>
            </a:endParaRPr>
          </a:p>
          <a:p>
            <a:r>
              <a:rPr lang="fa-IR" sz="2800">
                <a:latin typeface="Cambria" pitchFamily="18" charset="0"/>
                <a:cs typeface="Times New Roman" pitchFamily="18" charset="0"/>
              </a:rPr>
              <a:t>دوزاژ ومراقبت ها </a:t>
            </a:r>
            <a:endParaRPr lang="en-US" sz="2800">
              <a:latin typeface="Cambria" pitchFamily="18" charset="0"/>
              <a:cs typeface="Times New Roman" pitchFamily="18" charset="0"/>
            </a:endParaRPr>
          </a:p>
          <a:p>
            <a:r>
              <a:rPr lang="fa-IR" sz="2800" b="1">
                <a:latin typeface="Cambria" pitchFamily="18" charset="0"/>
                <a:cs typeface="Times New Roman" pitchFamily="18" charset="0"/>
              </a:rPr>
              <a:t>جهت انفوزیون دارو ابتدا آن را در</a:t>
            </a:r>
            <a:r>
              <a:rPr lang="en-US" sz="2800" b="1">
                <a:latin typeface="Cambria" pitchFamily="18" charset="0"/>
                <a:cs typeface="Times New Roman" pitchFamily="18" charset="0"/>
              </a:rPr>
              <a:t> 100 </a:t>
            </a:r>
            <a:r>
              <a:rPr lang="fa-IR" sz="2800" b="1">
                <a:latin typeface="Cambria" pitchFamily="18" charset="0"/>
                <a:cs typeface="Times New Roman" pitchFamily="18" charset="0"/>
              </a:rPr>
              <a:t>میلی لیتر از محلول دکستروز</a:t>
            </a:r>
            <a:r>
              <a:rPr lang="en-US" sz="2800" b="1">
                <a:latin typeface="Cambria" pitchFamily="18" charset="0"/>
                <a:cs typeface="Times New Roman" pitchFamily="18" charset="0"/>
              </a:rPr>
              <a:t>  5%</a:t>
            </a:r>
            <a:r>
              <a:rPr lang="fa-IR" sz="2800" b="1">
                <a:latin typeface="Cambria" pitchFamily="18" charset="0"/>
                <a:cs typeface="Times New Roman" pitchFamily="18" charset="0"/>
              </a:rPr>
              <a:t>درصد یا کلرید سدیم</a:t>
            </a:r>
            <a:r>
              <a:rPr lang="en-US" sz="2800" b="1">
                <a:latin typeface="Cambria" pitchFamily="18" charset="0"/>
                <a:cs typeface="Times New Roman" pitchFamily="18" charset="0"/>
              </a:rPr>
              <a:t> 0.9% </a:t>
            </a:r>
            <a:r>
              <a:rPr lang="fa-IR" sz="2800" b="1">
                <a:latin typeface="Cambria" pitchFamily="18" charset="0"/>
                <a:cs typeface="Times New Roman" pitchFamily="18" charset="0"/>
              </a:rPr>
              <a:t>رقیق نمایید و داروی دیگری را به آن</a:t>
            </a:r>
            <a:r>
              <a:rPr lang="en-US" sz="2800" b="1">
                <a:latin typeface="Cambria" pitchFamily="18" charset="0"/>
                <a:cs typeface="Times New Roman" pitchFamily="18" charset="0"/>
              </a:rPr>
              <a:t>  </a:t>
            </a:r>
            <a:r>
              <a:rPr lang="fa-IR" sz="2800" b="1">
                <a:latin typeface="Cambria" pitchFamily="18" charset="0"/>
                <a:cs typeface="Times New Roman" pitchFamily="18" charset="0"/>
              </a:rPr>
              <a:t>اضا فه نکنید</a:t>
            </a:r>
            <a:endParaRPr lang="en-US" sz="2800">
              <a:latin typeface="Cambria" pitchFamily="18" charset="0"/>
              <a:cs typeface="Times New Roman" pitchFamily="18" charset="0"/>
            </a:endParaRPr>
          </a:p>
          <a:p>
            <a:r>
              <a:rPr lang="fa-IR" sz="2800" b="1">
                <a:latin typeface="Cambria" pitchFamily="18" charset="0"/>
                <a:cs typeface="Times New Roman" pitchFamily="18" charset="0"/>
              </a:rPr>
              <a:t>دوز اولیه ۵</a:t>
            </a:r>
            <a:r>
              <a:rPr lang="en-US" sz="2800" b="1">
                <a:latin typeface="Cambria" pitchFamily="18" charset="0"/>
                <a:cs typeface="Times New Roman" pitchFamily="18" charset="0"/>
              </a:rPr>
              <a:t>-</a:t>
            </a:r>
            <a:r>
              <a:rPr lang="fa-IR" sz="2800" b="1">
                <a:latin typeface="Cambria" pitchFamily="18" charset="0"/>
                <a:cs typeface="Times New Roman" pitchFamily="18" charset="0"/>
              </a:rPr>
              <a:t>۱۰</a:t>
            </a:r>
            <a:r>
              <a:rPr lang="en-US" sz="2800" b="1">
                <a:latin typeface="Cambria" pitchFamily="18" charset="0"/>
                <a:cs typeface="Times New Roman" pitchFamily="18" charset="0"/>
              </a:rPr>
              <a:t>  </a:t>
            </a:r>
            <a:r>
              <a:rPr lang="fa-IR" sz="2800" b="1">
                <a:latin typeface="Cambria" pitchFamily="18" charset="0"/>
                <a:cs typeface="Times New Roman" pitchFamily="18" charset="0"/>
              </a:rPr>
              <a:t>میکروگرم در دقیقه</a:t>
            </a:r>
            <a:r>
              <a:rPr lang="en-US" sz="2800" b="1">
                <a:latin typeface="Cambria" pitchFamily="18" charset="0"/>
                <a:cs typeface="Times New Roman" pitchFamily="18" charset="0"/>
              </a:rPr>
              <a:t>  </a:t>
            </a:r>
            <a:r>
              <a:rPr lang="fa-IR" sz="2800" b="1">
                <a:latin typeface="Cambria" pitchFamily="18" charset="0"/>
                <a:cs typeface="Times New Roman" pitchFamily="18" charset="0"/>
              </a:rPr>
              <a:t>انفوزیون وریدی و سپس تحت کنترل فشارخون هر</a:t>
            </a:r>
            <a:r>
              <a:rPr lang="en-US" sz="2800" b="1">
                <a:latin typeface="Cambria" pitchFamily="18" charset="0"/>
                <a:cs typeface="Times New Roman" pitchFamily="18" charset="0"/>
              </a:rPr>
              <a:t> 5-3 </a:t>
            </a:r>
            <a:r>
              <a:rPr lang="fa-IR" sz="2800" b="1">
                <a:latin typeface="Cambria" pitchFamily="18" charset="0"/>
                <a:cs typeface="Times New Roman" pitchFamily="18" charset="0"/>
              </a:rPr>
              <a:t>دقیقه</a:t>
            </a:r>
            <a:r>
              <a:rPr lang="en-US" sz="2800" b="1">
                <a:latin typeface="Cambria" pitchFamily="18" charset="0"/>
                <a:cs typeface="Times New Roman" pitchFamily="18" charset="0"/>
              </a:rPr>
              <a:t> 5mcg/min </a:t>
            </a:r>
            <a:r>
              <a:rPr lang="fa-IR" sz="2800" b="1">
                <a:latin typeface="Cambria" pitchFamily="18" charset="0"/>
                <a:cs typeface="Times New Roman" pitchFamily="18" charset="0"/>
              </a:rPr>
              <a:t>اضافه می شود تا حداکثر</a:t>
            </a:r>
            <a:r>
              <a:rPr lang="en-US" sz="2800" b="1">
                <a:latin typeface="Cambria" pitchFamily="18" charset="0"/>
                <a:cs typeface="Times New Roman" pitchFamily="18" charset="0"/>
              </a:rPr>
              <a:t>  200mcg/min</a:t>
            </a:r>
            <a:endParaRPr lang="en-US" sz="2800">
              <a:latin typeface="Cambria" pitchFamily="18" charset="0"/>
              <a:cs typeface="Times New Roman" pitchFamily="18" charset="0"/>
            </a:endParaRPr>
          </a:p>
          <a:p>
            <a:endParaRPr lang="fa-IR" sz="36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p:nvPr>
        </p:nvSpPr>
        <p:spPr>
          <a:xfrm>
            <a:off x="971550" y="404813"/>
            <a:ext cx="7848600" cy="1295400"/>
          </a:xfrm>
        </p:spPr>
        <p:txBody>
          <a:bodyPr/>
          <a:lstStyle/>
          <a:p>
            <a:pPr marL="0" indent="0" algn="ctr" eaLnBrk="1" hangingPunct="1">
              <a:buFont typeface="Wingdings 2" pitchFamily="18" charset="2"/>
              <a:buNone/>
            </a:pPr>
            <a:r>
              <a:rPr lang="fa-IR" sz="4400" smtClean="0"/>
              <a:t>روش محاسبه و فرمول تنظیم قطرات</a:t>
            </a:r>
            <a:r>
              <a:rPr lang="en-US" sz="4400" smtClean="0">
                <a:cs typeface="Times New Roman" pitchFamily="18" charset="0"/>
              </a:rPr>
              <a:t>:</a:t>
            </a:r>
            <a:endParaRPr lang="fa-IR" sz="4400" smtClean="0"/>
          </a:p>
        </p:txBody>
      </p:sp>
      <p:sp>
        <p:nvSpPr>
          <p:cNvPr id="66562"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27</a:t>
            </a:r>
          </a:p>
        </p:txBody>
      </p:sp>
      <p:sp>
        <p:nvSpPr>
          <p:cNvPr id="66563" name="TextBox 3"/>
          <p:cNvSpPr txBox="1">
            <a:spLocks noChangeArrowheads="1"/>
          </p:cNvSpPr>
          <p:nvPr/>
        </p:nvSpPr>
        <p:spPr bwMode="auto">
          <a:xfrm>
            <a:off x="422275" y="1628775"/>
            <a:ext cx="8318500" cy="292417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 </a:t>
            </a:r>
            <a:r>
              <a:rPr lang="en-US" sz="3600">
                <a:latin typeface="Cambria" pitchFamily="18" charset="0"/>
                <a:cs typeface="Times New Roman" pitchFamily="18" charset="0"/>
              </a:rPr>
              <a:t> </a:t>
            </a:r>
          </a:p>
          <a:p>
            <a:r>
              <a:rPr lang="en-US" sz="3600">
                <a:latin typeface="Cambria" pitchFamily="18" charset="0"/>
                <a:cs typeface="Times New Roman" pitchFamily="18" charset="0"/>
              </a:rPr>
              <a:t> 5mg </a:t>
            </a:r>
            <a:r>
              <a:rPr lang="fa-IR" sz="3600">
                <a:latin typeface="Cambria" pitchFamily="18" charset="0"/>
                <a:cs typeface="Times New Roman" pitchFamily="18" charset="0"/>
              </a:rPr>
              <a:t>از دارو در</a:t>
            </a:r>
            <a:r>
              <a:rPr lang="en-US" sz="3600">
                <a:latin typeface="Cambria" pitchFamily="18" charset="0"/>
                <a:cs typeface="Times New Roman" pitchFamily="18" charset="0"/>
              </a:rPr>
              <a:t> 100 </a:t>
            </a:r>
            <a:r>
              <a:rPr lang="fa-IR" sz="3600">
                <a:latin typeface="Cambria" pitchFamily="18" charset="0"/>
                <a:cs typeface="Times New Roman" pitchFamily="18" charset="0"/>
              </a:rPr>
              <a:t>سی سی سرم میکروست رقیق نموده و با فرمول زیر قطره در دقیقه بدست می آید</a:t>
            </a:r>
            <a:r>
              <a:rPr lang="en-US" sz="3600">
                <a:latin typeface="Cambria" pitchFamily="18" charset="0"/>
                <a:cs typeface="Times New Roman" pitchFamily="18" charset="0"/>
              </a:rPr>
              <a:t>:</a:t>
            </a:r>
          </a:p>
          <a:p>
            <a:r>
              <a:rPr lang="fa-IR" sz="3600" b="1">
                <a:latin typeface="Cambria" pitchFamily="18" charset="0"/>
                <a:cs typeface="Times New Roman" pitchFamily="18" charset="0"/>
              </a:rPr>
              <a:t>دستور پزشک</a:t>
            </a:r>
            <a:r>
              <a:rPr lang="en-US" sz="3600" b="1">
                <a:latin typeface="Cambria" pitchFamily="18" charset="0"/>
                <a:cs typeface="Times New Roman" pitchFamily="18" charset="0"/>
              </a:rPr>
              <a:t> × 1.2   = </a:t>
            </a:r>
            <a:r>
              <a:rPr lang="fa-IR" sz="3600" b="1">
                <a:latin typeface="Cambria" pitchFamily="18" charset="0"/>
                <a:cs typeface="Times New Roman" pitchFamily="18" charset="0"/>
              </a:rPr>
              <a:t>تعداد قطرات میکروست در دقیقه</a:t>
            </a:r>
            <a:r>
              <a:rPr lang="fa-IR" sz="3600">
                <a:latin typeface="Cambria" pitchFamily="18" charset="0"/>
                <a:cs typeface="Times New Roman" pitchFamily="18" charset="0"/>
              </a:rPr>
              <a:t> </a:t>
            </a:r>
          </a:p>
        </p:txBody>
      </p:sp>
      <p:sp>
        <p:nvSpPr>
          <p:cNvPr id="66564" name="AutoShape 2" descr="data:image/jpeg;base64,/9j/4AAQSkZJRgABAQAAAQABAAD/2wBDAAkGBwgHBgkIBwgKCgkLDRYPDQwMDRsUFRAWIB0iIiAdHx8kKDQsJCYxJx8fLT0tMTU3Ojo6Iys/RD84QzQ5Ojf/2wBDAQoKCg0MDRoPDxo3JR8lNzc3Nzc3Nzc3Nzc3Nzc3Nzc3Nzc3Nzc3Nzc3Nzc3Nzc3Nzc3Nzc3Nzc3Nzc3Nzc3Nzf/wAARCADQAPADASIAAhEBAxEB/8QAHAAAAgMBAQEBAAAAAAAAAAAABAUDBgcCAQAI/8QAPhAAAgEDAwIEBQIEAgkFAQAAAQIDAAQRBRIhBjETIkFRBxQyYXGBkRUjQlLB0RYkJTNDobHh8QgXYnKDNP/EABkBAAIDAQAAAAAAAAAAAAAAAAEDAAIEBf/EACgRAAICAgIBBAIBBQAAAAAAAAABAhEDIRIxBCIyQVEFE2EzQnGBsf/aAAwDAQACEQMRAD8AjtfidavHbt8r4AGAxTlivrxWg6Rfm/sYr4RELMPK2e3tkV+X4rmOOJyAxlx5cngferj0b8Sbnp2I2xtRcWzDkM5zmrRkLcdG/KzA7QGJ7bsVSfi9xolhlgAbg8H18tedOddz9U3VtZaVAI5FbfctnKqnsM+tAfGtpR8jCzHYEZwfTPFGb9OgR7RmOtsGWBlxkDb+K+0ESL1XpWzhvmkxQt+2cIGztJKn3o3pLEnVujhzjN0mSazw0aZOz9QEe9eYr1iBknH5rwEEZHb0NajK+yG8cRWsjnPA9O9Yz1JrthJBI1mkm6NyJVm7r+K2qeFJ4WST6SOfxWJ9aWDG4uU0+OOa2zh4w3m3D1qPoi7M+F1HDNK7g5kXAIPr6HNNdMubmytI7lAk0csxSZCctgnkY9/vVZjkK3XiEqpQkjcMj9q1z4eaY0EMnz0dt4Mg3uZCMhj7UuNjHosfT1vqFt1AZ7hflbCVQYIiMsOPWqP8c4JV6otXlKbZbY7NoIOMjvW421tCIImZVZlUAE+1Y18fItvUGmSknD2z4+2CKtLoouwToXXru10Jre8t/wDZSxsEaNMtIc881DL0PBrUHz1ldrZocyyxzDPfkAc8Uv0G7gtOng4upfFSUhoznw0yeCD7mtK6R0y6vNJjS/K3Hhy9z2KH/tQW0F6ZkZ6Zms9NguZoHMlwx8GVOVU47GmUFhqE9lAtreOWgOby2buhHtj3Fa/rvS9q2mx2un3htlBwkWcoftj0qiaDJc2V3dRWMcN1FIzIXlOAp/PrRqiXZmV0bcSzPBE6iR/IGPKiob2J7WZU3qxIz5Tmr7rHQU/zUV5YhvlLk7hEBkof09KIm+E16trHci6VN3mlVh9P4qjReyj9PtJ48scb7WkQ5wcFgPSrl0NrKabLdT6mZJRJtHgkck+mKe6f8OdHkNvc6fqrlo/NMXwCPtVoutFsLZBJY2Ane3XJPG0/rRVlXQHqfVMGl2izaZYAF8EDGdo9Sart91xc38sjPJshCgIoPqan1DWrfHgQyRkmPzMFwD9iKTdPaTFqt6zkKrDDMCQF5PAFByb6BxXyS9M2Kavr93Yxz7gyEo+OD+lC22nMuvNply7SW9tLulkRMDj3qw6XYy9KdXXE8SiWFEKqGP1E/wCVNum9WtLbV7pLuOPF64aRzyFb/KgkizZHrD2FxbcyF5E8oijflv09qm0zTVex3TIGWNsQqwwXz6VZLnRooLpbywtI5JnfLbjjC/ajltJJbaRJyqu542jO38UwoI9Dne31P5NofCfGTEDwB70t+LlskmgW02fPFNx98irTpejxac7yNLJcTvx4sv1Ae34pP8S7fxul5GP/AApFb/nUfQYrZ+ZnADcdjzTjpTQZeotS+SguoreQjIaT1+wq29LfDu71CNbswrKSy4STyqo9WPvWk9L9IdOWuqLNHcWlxeQMTGkTjKVVJsu2kWPpXpqw6c0+OC0gRZdoEkgHLGs7+NMjNq1nEx8ggbA9+RWtyzKFyD29ax/4xurazauGBzB6H7ijkpRKxtyMtn8spzxtHH4p38PYVuOs9KWXsk3iftSXVsi7VhyCMU7+HC7uutMjYEL4uOKTEdI/Qt/ew3Wnzm0nR9uQdp5X81X+nNVuUMVsWedz3bPAH2qXVul/BEx02SSH5uXdcMGxx70n6hkuOmJ7RrSJHgU/zpGGMj2GK0WZ6HHXuuS2OmMbCeNJ05YNzx+KwzX+oLjU0MnlilJORFkGr51xdtrRhksJh4Mq+ZVA9PvVFn0uys7V7i71ANeq3/8AKo+pffPvVJNhikI/k3CeKZoyQu7A7/8AmnS61K0dkp4mV9ztnAb2596VIqzTSA5jXblVxz+tO+nJ9It/Fi1yJpA48kijOw/ijGE3tIu6NO0Pq9NTnsrOK3vYXkkwzuwIFJvj7FtvNDcrnEcil/1HFWroLpTSbe0h1Cwu/m4zyjZyFqv/APqAjJi0Zsj63H64ovp2USV6KV07qGnw6NeWV9p9zKr4d5EOV4Pt6VoWh9UQTIYr+F7OLw18EA/UnYA1Ufh/pF5qG+SG0FzAr7ZAWKgjvg1scPTtiunmKO3S3eRfMVAyPt+KEegyWzLbvXdaudSubPT4RPbTPtjZEJC++DVk6aitNB0+Q9TvDAhfKBv6/wACrlo2kW2jW8hIQnlmkwBkd+awTqrWp9f1S5u5ZGMPiMIEPZEzwBRdgUfo2Wx6+6UndYIb+JDnaNw2j96s0scV1AUbzxuP6T3H2Nflp/DK7dox9q034V9ZOlyNE1OctC4xbPIfpPtmopWRxo0m70KwuYmTwQuRjipbPS7ezt3hQEo64YH2o717/mvqNAKRL8PLVpmZJxszuVGHr96E1fRLHS0VAB80SGwhwFA7ZrQxWafFiy1O1hGp6e5+XYbZwoyU9j+Kq1RZbK9rOsR2pIDh5m5OT2pPbXyt5g2c8ljVXiWe5ucKHlkbn3zUuvyHTdlluBkI3S4Pb2FULGo9E/EZJNSXSNS2rbt5be4Ldj7N+fStSIr8mWUT3KyMr7WUZXHcn7e1fp7pK/8A4j05Y3DTLLKYV8Qg55x61dNMrKLjTGmKr3xAyOlbsAZzt4/WrIKS9Z2vznTV9HnBCbwfuKjeiLsy/wCMHUs+myW3TmkXDQQxIWnMZwzZ7DPp61Rel9KkuPEvbfUGs54D5SverP8AEHTEl691CK4YAtFG+4+gOc4paLVdO057WObw5CSfFI7is+XJT4rs2ePguKlLotXw417WU1afTdTuXubdh5ZCM8/mgvibIx1tEcglIRzR/wAIoQ+ozNNdQz+QEAd0P3oX4sWwTqcHO0GEZAFX5Nw2JnFRyUjPL8s8ayBuV4/NWH4Wui9e2DTEDLEAn3PakhtC3iKMkN6n0FNPh/ZPJ1xpIk+j5gMCD3IqsWWkfpLVLMXtjNbMTtcYOPWsx6kkvraUWmo30fyiJ/uMfzHX+0H1rWj+KqvWujzahDHJb28csiNuIdeWH5rQzKYRe3Vu1w0Oky3Hyyg7Y5eNlLbWwnu2WVFc7cu7sh2pj3rYNM6Jsbqe31G/hSz8rGa0YjaRnvmjepOpNMhspNN0WC3dXUpLLsGNvsKqlstySRkNtZ6n1LK1xBAkcSrjftwvHt71M3SN+tss0t1ChJwEZTkj96sCP4ESwQBURRwFGAK5a/ZVCSHco9+ajllv0vQ2M8a9yC/grrbWvUtzowlaS3uYyyhhjDr6/rmmXx9fdJpERUjAdw3p+KV9L3NtYazBqzWsfiJ6KMYU0T8atRt9ROkSwBiArsCT+Ku7abYlyjzQ4+CFo38OvboXEoUTBfBAG0nHc/etQJrHPhHIn8Iuy7Tk+KOEkKjt9q0RNVlhRY0UMAO7kk/vTMeGco2kJyeRCEmn8Dm8hFxZzwMeJI2U/qK/My6Zdi5ltltJWETFS2D6VtOtdV3kAWC1jV5WGXKj6FpDDHrGDIsdrGG3Fgzc0nKnB0+x2GSnHkZvbadNFcLLJC6xIckOMZq7/DLpu1m1x5rsC48JfEQ5+k0xnupIIWOpQWrxgk7g2eKB6M6r0e012Z4CVgkQId3Gz7is65OVmrlHg1WzYSa8rzOcEdiMivfWtJlo9Bqq/ES7mTRRYwYD3h2u2PpT1q1Y9qhuorVwrXaRED6fExgfvQZEYRdyW3Ttr/LizO4yi45P3qo28K6jNK9yRvblnPqa0j4zxRNqtl4RTZ4B+nGByMdqz/W9I1Hpy7W31VI1kkj8RPDbcCtJkmasXHtjDSYraCFYkCyyLnBH37k1cOj9a/gl5HHDGxtiuHjU+nvWfaRewRJKjn/WW5Ge232pueobW0h2BSJuxUDJzVsca2xWbJzpL4N60/W7C/UGG4UOf6GODRGpp4mnXKEZDREVidnrG6GN5o2idhna3erv0p1QJs2F9NvjkGEcnkH2NMYlPZlF51fddSarPc6mIUmkQJF4a4Cgen3pbJqiyo8F0+x/pLAelI59qzExcKeR9q4JZySeT70l403bNcMzjBRRqXw+6i0npnR5hNHcTXk83iFkHAA4HNLutOo11/WheQwNGGjCAMcnI9aq+nXm+ICRssONuKYqE5c8ErxTJ8Vj/kQuUsl/AundgxUsy7u2TxUOkalPZapa3Vu+JreUPGSexFGymOQMJUY44OPSlUEKm9hVSRlxn7UrG02OmnRqsnXvUcxJa+C5/tQVHJ1HrM5Bk1Kc59jiq8uFGByfeu2m2spz5ieK6rUFHo5HqlKrHF3fXLxhZriV2b+5yaAjB3DB47k19KxeQnPAHFcK5Dc47dqxN2bEqPZJ9rnJoO5nBiGDjLAGvLxvUUvuZNtuxU4I5FFFmPIZth8uSPtUPUEEuoWKMjFjADhPt3pdbavGbhYQOCAd33phc3zRWrtbsniEeUHtmi9oCtOy0fCcZ0Cdvebj9qsep6xBYlUUiSfBAjB/61QeiNcmttGlgWJRJLMfMOyn8UXPPHBcyBW3EHBY8k0vyPyH6cahDsPi/i/35Xkydf8AQLWpdWsEkvrSUyRO4aWMjcVx7H2oCLrK5uQI5oZ5j6rGMHv9qtazmGVIJcbJlBQkevsaiurWG2nEkMKKHHOFxXNXlNL1bZ15eJBy9PRxGl9qVs7XsAtYO3gJ9RH3P+VRSaTYPAha2jaP+llPNOoLtRZ5Kj81WdRv0tHldc+E3JT2b/vS5TlJqmNhCMU1RoXS3Vd3Pq0em37JKjriNwuCpHpV6/61hOnXgsbiyvEbfJG4eQf4Vt0F3DcQxSo4KyqGXFbvGm5Rp9nO8nGoyTitMJFZn8V9bitNQs7WZnjRUL7h2JNaSJBkgkZB5rKPi5Zi51WISYYGLKA06U+KsTjx85UVTVOpIL21iT5q0fwVwgbg4+/vSPrd764vbO81K4WS5ltlJVF2hVH00GdOVrnwQNrytsAJx3p98Qoj/pqbUoAsMEUaqvIAA9KikmGWNweyr6JbGS5NzICIofMT7n2qz6VpGp6o3zFragqTw7DFc/Lw2liYUOQeWz7+1X7pfqDTk0yK0nWOKWHLbiMZOP8ApUk2loU2VOWxk052iuVdJ+7u/dqDtLxvnAqNjJ4PtTTrLXLbVLovbOp2qI8qcjP5qriZYoXuW452qKKd9koQW6IxQycgo370KPpJzXe4iJSD6kVFRLomSYh0PYLxx7VYERRACrBs4IINVxRlDjuKeaVg6epO7IfGc0rKtWXg90dXMePGYHGeO/c0DYxtLqNvEeCzgHFMtRXZNnurHNB6eW/jNntHeZapBjJLRZr+ySxg8aQSOvbANK5bgC7RIwQvB5ParT1WRBaRDdhi3b3qlI+69QnJyfWtEb+zK6vSLJztyfWvF4Dse+K6J8gB9qiY4BqxUgu27D0xS2Qloip70feHJBHtS+48ozRCLbRLVFna5kKyIcKB3xQs1zJI3lLKnopNdXaM9yBGpJfgADk0PIGRyrqVYHBBGMVQuizaLcSJYIyHY24kfcijUneQmSQ8nkk1VbS5lj2KGOEyVH5p/ayGW2RhwOx55rn+Rj3Z1vDn6aLjqKm4tFKZDooZT96I027j1ayMcjBZ04OT6+9B6bci5stveWIcj+4UqvRJY3gu7UHa3cD1rJGrNVaG0zy2+6FuMnK/Y0g1VxJazL2J5oy71KR4xJIBLCw4ZeGQ0lubmO4jbwmO4A7geDTIRd2B9Uxnpy/7OVNx7ZOO7Grv0f1BJHaSQ3BUtCuEwece5rP9HnPhKuT27ipLw3Nt4slpI4aZNjY7stXg2sjQjNC8f+C5618Qks1FtBMLm6OSChyI29yaolzfXV3uv31Txr4HDIW5H4BpXqE6jwYYFACqdz45Y1YLKys2eISxR5bBLEciuhx9NHMi6kVm5Et00jXs2JcfQfq/auYL+SK+hlZjJIoAy53fgU66tis0vdthEEAX+ZJnlmquWcZuL6KIebc3dRRj0DJ7mWGC9Nx43zzCzhA+vuWb7VJFLc6qvgWryRWEY887rgv+KKiisgyre2gknX6RnPH4qbVrtViW3iAjXvtHGKsxPYg1CZARFaJthj8kfux9zXYS5lkjFrbiaGBffu1K7y4aW6xDz4Ywv+dTQPFZRLJHN4k7dgGI2n70QtaFTfQtcjvXaqDGWOcDtUdAsSoy5IPANN9EZWt5Ym7BsikgppoZPzTqMkEZ4qmT2lodh9wjvAhfJK+o9qBs2aLVLRsYImUj96eTwLHEyxry6ggZ4zSB1kivoCwwQy4H60rG9jprRZOsNTnmvkiiRAyJwX/wquQLL/EITJKrDcCSp4/FPerNOfC31zIgCgKY8jP6Uh0+GEXkbJKcjnay4Nab+jLRa3kxUDSFuK6kIUniolP8xQfWrlDi7bkAe1CSr4kXHp3qe6OftQ6vsfnketRkQtmZ4JI5ox/MibK5FAzyvPM8szbpHO5j7k01vYzG3/xYcGh7S1t3dDczeAgPLH1qktDIgaqwcq4IYehpzpEo8F4yDkHIoK/AN5KwYNk5BHrXNozmZYkYruPJA5pGRc4m7A+DTLRbS3cUiyxRvuHPApuk8N9E0bZgc87G4wftVfW4a3YI1xJK/wDRGnJ/Wp2XULsjx57a0T0DHLVz3js6bkj2e1uLNmZ5YTE3dXOM0tuorY/zbSfEw/oznNWFdJht4xJd6yWjP9KqDn965ktLK5Q+HAroP6jw1W/Yobsq4uehLpFwsUTCVWMeeCoyVPsRR8giji8f5iaWc8CHbtpVeg2V0otnZN3fBzTG3uR4O5Wfxm4M8nmwPYCmSS9y+RSb9rFS2/h+MJE2N9WCfp+1ObKH+Sz27F5MAnLetJmM7ytH5pJZGwvlOWqyRW62dokc6KJcYcAY5rbB2jlZY8ZAN9D4lqRd26h/QRncSai0qyNnEt1EMXDE7lZeQKPmtzDG0izNFIwwM87B7/mkV1rQspHXT1Vpjw87MWz+M1cTse32o/LR7o/DWVx3xzVWvb1yGYvudu5zS+eaadzJPKzMfXNQk5qBoltp2gk3qoY4xzUR5JPr619mibK2kupljiQsW4z6CoE9t1EsZ3eSOMZY+pNCVPErtDJ/YvJ59agqEPqZ6A7JfHb/AGHvSyi9LYC9TJxnihLphj2i0zN/qiFASQnc+tI75lZ43Od2OTTsSERxoxGFj5JpJdwfU7DaPSssOzTLoGvrmW5lXxpSwH0+uKO0W2nuJ2eGJpI4F3SsP6AaTgF5QM/atc+G2lJL07rJWMDxUKKB64Ga1LRlaZVJSNx9qiTO/IzgV3O/kwqkmuIyyDJQkimWLSOLhSQGA4oSYEjj96JlZ37qo/Wh5FnQEqqke9Dkg8QS7vEVRbzR7lI7g8rQEjxiFlEpfP0jHb81NcWsjMXdkUHuaBYYOKlFkTQ7gobPBOM0dp6k3R2BmOMDb3qKGP8A2YzH+/Ir60YpcxuWKgHGR3pE+mbcPxZZLWyIyIYzbg/XLIcsfxTi00yxEYMMiGc93lQsa5soRs3rA8g/uP8A3oiOW4MxjjsymPV3Az+1ctvJJnUcoLphNvoNrnxruWSdh2AGB+1C6xciNdkEDEDsGwB/yotr68hj2fyY8/bJpPdtcSH6ot2e+w5H/OjwkxccsU9lYufGa6z5vFY4AI96N0yZoJHjcMrLwACP8a6vTdpC7RPEpJ5YL5qV6bdyHxDNClyuQWD8Efg+lbYx546oyyyqOW0+yz6TeSWOsw3sliSoBUrwxYnsQKtKWETyTanq7b7iYZSIdk9u3rVIt7idZhdQW7RxwjnzZCg+hou56luLiMwiM+KVyMHgUqpXUR0+D3IE1S7mTxAFdwrbQVqvPDKQJZYfDRjjP3p6jN4XLEnOSfeubqMSWcyMQFK559DW+K1s5MmuWuhPrNlFZpb7DlpI9x57Gg7OITSiM5yxAHFS38jSCEOSWCYppoNtGn89wNx4Ue1EoMYNOtoXH8hcYxz61wVFpqSiGIrHMONo44o+cgLuzj70PBPI8nEW6Mf1HsPxUAU6ceHK6KcqD+9RV6Tk15ULvs+omwjka7j8NSWDCiun9KOs3xtEk8OQxlkJ7ZHvVgtOnLzSjvvCgfHCxnOBVJypFoK2cXG7wWZkBUDaR65pVchmi3Mxz7U+mt3ACqchuP1pPLbsQ6qSSOGFZ4jpCm1AEjOeFQZr9BdCWB0/puwidNrzBnf7kisR6Z0WfVddgsTGdjkPJn1QGv0XIBGLZFAUI+wD24rSIZULLoa2kuJHvJnkAb6I+BTdeh9BjU5tpGz3DyE4rIupdR1m012+htL6eNo5mBCynzD7VX59f1qXyzanefjxWFc/P+O8tyt5aTLwy4+PRul3p3SOkJi8+ShiXuzvlqrOp9e9GwEQabozXYjztYptUt2zzzWY283zS/zB4sgHJkO4n967Nvb53FGXHoO1a/G/BqlKeRy/2Ln5NOkqJJyspeTAG5icegpZeoVlz3BHemjRSSBdiBUHYE0HqFuyoHYAY4712c+JLHUV0Zsct7O7JzJbLCq7sZyKM042yX0AuIi0QOWzycfilNlOYTIQeSuKfQvM6QRwiNd7eZiPNXInHWjoYZpaZabq8gljUxSKGH0MTx+KjsLqS48VZBtliOcfaoL3TVJ32xQFvrgk+h/8qCjeXTLlZldhF9Lwud2zPsay8E0aLoeXTIil37d8mlslwgheaNC3oGPqfYVMYzfuPEkAgHOM967eOGSVeB4cX0r6E+9VSosnZCqFLZw8YaQ88Ul0nRhdy6hLLdLa28f18cmnNxcJ4BEJOZn2qV+3civNO0ITaLe6jLfCLc3hNGw4Y+9Nxt7Fy4prkIpbF7GwiEl4cXXLRK/YDtuoNvEjTccH2dfWpNQ06SK5GZt25OMewoqSeOLTEthHuYedmI5LfanbTQpVKFP4BbO/8ZWjOAw4H3piyKqBJMBG75Oc0jEEkM3iQLv44FM7e1IUOzeJOw+pj2/yp5lEmpKyXOCMe1NtJjQxK8bhpmHAPZaW6vA8V2UZtxCjkVNpDyxRSsuAue575oEZZI7NSd107St6LnC1K6eTLsFA7IvahLS6djgeb3I7US7GR8EZ+1QBQq+r6vqhYsPQ0jxa+jo0akRtzJ2Aq/XMhuzu8WKUKO8fb8VmXT7hL/LAkGNhgVdem2jSzmbzhjIAFNIyjMZ7PA0dowRMFWBBJycn3oGeJYpp8KCWHIPrTy4RpbGQJu3Bsue9KHVXPmBbcd26lIaWXoKytkurSVZVedUkXd6qCM7avt5MzWsbbiGD9/asx6SkltJrea3iBke4YBWbAY7aJ1nqvW4PEEtvHAqEt4RGe33rRF6ENbKjr8Isdbvraeb5t0lJ8Y8Ek+9JbnEvDgZ9xR9zNLqDSXkuPGnYyNj3oWSMFN6jyHuPY13YxvGkzFdNi2BzDOCD2NWOCdHQNsVlPcYpDLEEGTx7MPWirKcxt5uFNLwehuLLZFy2MLlGDKbc4THJNd6XZC51Wzhuv5iSSBSp7V2Cj7VTk4yBX0EwtL+1uBwqSqSD6c07LH0MXFuyb4gaRBpV5bm1QJHIrAge9KNPvY1ni8+NpzzVz+MEIAsWC8F2w35GcVnRXdagkDyNjP5riP6NyfyX24t90njxQrcxPzsZypH/ANSKBnttPmR2gS9icDzxBslf0Pem3Tz/ADGkQyN9Sjaf0r29hR5Ff6ZV+lx3x96xcqlRvSTjZVxdzuyW1jks3BZuCPzTBrSSBks0mkkuph/MfPEa/wCddFrbTr83MiM0bcHH9J/yplZWymWad280h5PsKMnXQInzwpCgeMKNoCRD2zTPpOS3tNTcaspe0TzeZcqrfcUvuFUy26ryC+f2pxZMkjX8AUHdEp7d6GN1IGVXEo9wfEv7teTb+I3gs3cgnih9vDxvywHlPuKs9zoka6PPdiUGVGJEbDkc1XpsSBJk9O9a4NSMTtAdkP57Rk+lMrZlyQ2B9zS7Bhvo2AJVvb0oqVxFLk/SferlQDV7cvqB255Ar4qoZY1HB5xTdVAJlkAJI/5Ur1IsJYpUTagbBJoEGtjg8DsKMjAzk0DphyrZ7ijvpTcaAClTWbRWEVy+QZHICn2x3oSrJris3TmlTSIQ7EjPoQBxVbqIuyx9CRo2sl32kJEcKfWtAVUK7FjAZj2HGKzfpFC2rBzv2ohJ2d60bTU828rL3xlu/NJy9jMfR4wCSKiDbFIpQqP+tLbiJreGOVCviKSq+1OrmIrJbORtCk9z9X3oCREFvcBl3D6lU8c+9KSL2c6VcRxQWnkIaObaxx/VTnX4o9QQRTRNvjB3OBnj71U0ngt7VriaUgi6QKme/uatmvatpsNqubpDIeCsTZP60+PQqXZmOmb5Vk2IfBi8jMff0rxlNvMy91btmjemNQhRtU0+dAsV0DJE7DlWU8V7NCJU84/Bxmu54s3PHvtGLIlGQjvEOx9nAHJB9KJ1iFba4VIRhWQMBXOowv4YRUZmbsAOT+lO7ixmlENxeR+EgTABHJFKl/XUL7Lr2WI7W4lhQswYL6NXE809/wDSFVRxntmmrWQu5B48qrAv0RKe/wBzXZhhy00qL8vD9Ma9v1p8oyr+CilGy2fFGJZtDs5c5aNx379gKodrGP4bdB0BJwVJ7A1qvU9l/FdAmlKLFBsVoWJBYmqTY6BM9uYVDSZ4wozkmuJNpM1x6CelHzpKleQrlWFMbmJMEs+MUVpWhXGlWpiuEUKx42nPNc3UQC4xn2rFP3M3Y36SvC1fVdS+WikVI4kMju4+rHpRCXjRXD2vhvIAf94g4NONH0gNLLcXEMjkqUHh8YB75r2/00Ws0bWKmJCMNG/Yn7Vd1QtS9dAe0PexIBjaucUVpzMdUmSNsFYxk/rUltblPEuGHmIwoPeu9E0IXd7K080kYCD6Dgsc+tUh2XyP0nl1HPJaTINpQg54qixq8DmOT6GPlrVZOnbZI5HV5ztUkAv3rJnhmvRkTAEcbDWrEjJNkpcxhlJGO4PpRngx3MILjIIoLSraVtUtbW8gMsckgBU8hhVl6002DSNShFthIZk+hewI9aby3RShNJ2GB5RwPtQd7EZ7d1yx44PoKaCBrdtxdWQ+jetcyGJ/92B/hUKgeiZe2LEjLY/Si5Z1VwuNxHZR70Han5WO4T+kSeX9aJsrd3JY/UfU1CAfVpjXTNPt4ItoT19+KF0forqPWSPktKuNh/4kilF/c1pI199JZktenbdnTAQyx7ip/bmuZuuOs7thFb2JgUDkpEQB+vpVYtcRji7CuivhjeaNDLLrd7bQNIQdsR3EAe5IqxzaLpwcG1nuJWHYKgx+9J7XqeGGxSTV0332OV3bv/FETde6VajAhnnkwMJABj8E1Ru/gaoJLbCW6ZmuGUvcBNv0rtzUX/t7cyl/9fjTf6shNDH4kOWMen6OA692llHH7Zp5adb2z2++eMmXHmEZBFBQXyRv6RX7j4RtcH+ZqsZXOQDHwKgg+Dix3CPJqqugzuUJgn9aY3PxRiF8llY6XJczyfQBIAP19qF1X4nX+mXBt7rSofGHO0SkjH5xTK0LfYZ/7Vad4TKtwFb0cjJBoGL4T3q7x/GIQP6MRnn81XNX631PW5lnCyWkCphI4ZSoJ/uz60o/0i1Qnm/u8Z9bg07FlnjXpKSjGXZf9J+FNzYaxFfPq8U+wEMjp3Bp3rXQ8Wo2oge9jh2tncFyQKyO712/8ZZobm6VeFbM7HP61DcavdTHetxMmWAKmZiT96DnJyU72RRjVGgzdEdL2Uogn15Edu48uf3oyb4Xafe2gFnq8ngn6SiqVP596o0EFmyZmiZ3POTzk02sOo77S7X5WynaG3UkhV9Ca3vD5Dj7kZ1lx8qUS6Q9ArHYpbyajJJsUDkZUfgUTDo2nQSJax38YkAwEBGaoE/VOrXCeE2p3TOy8j6RROhWlzLBJqMhIht2Dlz3zXKmt7NcaZfrnpozBd10Rg5+mgZejBIR/reCP/jRUmpzNrcQhkfwNqiVccZxQcOtXEvzkYkkbxn225/tNKqL3Q1WtJhumdMNZQGM3YcliS23Fe33Sq30So9ztKnIO3tQ8Gq3d0kMcYfxbdS8xzjI7DPvRNzqk4sNOvYnYpvxLj1o0voFbuwaXom1K5acnHOdvaoLLp8WszSx3bbMY2beKm1W6v7G2DTO+XuSU5zuQ1zHdSprDwu38qVAyj04FLnUekOxx5PZ1ewzQ7PBO/cDnjtQMnwy0m6C3Uc8lvvAZlRR3NIOsdfvIdXS3tGeDwVxuU435ppoPVN9/oncyPOpnhlCrJIN3lNPxLVmfOkpUh/pvQen6YhKSyTPu3CSRQWH4ojVeidK1RIvmWlZo87SpxmgOm+obrWNPvYHlBu0XdG6Dbx/5qnnqjW4yVGoz5Q4wTz+1NrdiSyap8ObX5J20qV3mAyI5TkN9vtWaX0C2Cubq2NvMmdyMMEGtlh1K51bpQ3MPiRXDpglOGBHqKzrVYLa/kY34u7iTsS6ktTI43LaFyyKPZTtKtXvhvOAu4lsmnGFiG1OW9hUU4XRbOe2aJ0mlcGPcuDs96XRXoDqXZt2eCKW1TLLas/Q0dqqnJjLH3Zc1NtBG3wuD6balFywHODXXz2D9IqlJDnbK9edKaXdztNLDMGYk7UcgZoODoTSLXd8kbiDf9e187v3q4C+HPkGAK+F6DnyjIFQisp0fRNrGzbLmQqewdAalXonSGYNeePc47KzkL+wq2fOJlvIOMAZroXMR/oHf2qBbYlt9F0u3t2t7a0igRu5jQA/vSpuhdDnvTeXsct3MccyyEqAPTb2q4i4hL/QP2r03EWB5ByalgoTzaTp00SQzWMEkcf0oYxgfiuY9G0qIYj0y2H/AOQp01zCG+gcemK+juIXI4AqWShYdPsWTY1hblfYxCuDoulFw4020DL2PhiniyR5HlB9e1cs8WOw5NQlCkabp4bPyUGffYKlFpZ48ttCP/zFNMwnHC9q8DQ4zheTRc5dWDivoWmzsmGGs7c594xXl1Z2t1ataSQqIGxlU8uaY7omzwOTXp8EBiVXtxQstQrg0+0t55Jo1IeRQrHdnOKhXRbBYYo1jbbFJ4iebs3vThlhBwEGBXSrCSPIMYoEFbWFp8290YyJXj2OQe49qjOl2Xya2YiPgLyF3etN8wA42jvXqiHzEqP2qWShDq1rBNHAJFJ8M5XntQjW0DMtwYgZV4B9h7U51JoTIgAHC+1COIxbrwOWrPk+TVgW0V3XtPtLiFJpbaNmB2livJo3pOy0/wCWntflYcEhiCvf81PqTRCxJwvLiuek2h/iTZx9B4puFukL8hK2Obaws7SYm3tooi47ouK7ltLdvN8vFvBznYKYzmAKhO36hXRaDPCrT7MbQAmzYNoVR2wBiuVCp/QmD2O0cUZC0W+QbV+oYqSR4fDbyg8e1RMjRVuqumLTqK0CyoonT/dyY7fasg1XpWTTrh4zGUkX0Pb9K/RCSxeGp2+ntSfqHRrHXoxBMxil2nZNH9Sn/EUbJX0DbmYgCugRuwfeowdijHc19znOfWljiXPfHtXjsApJOMCojJ9X4oC/nZFxn0oECJL5cuPXIruG68y8jk0kDM24j3HNfB51IwwIzUIWaN1ZvYe9SKTwM+tJbK7YPh+2aaxzqwVRyc96ISYt/NwcfrXDJkjGQftXjhS5DHDelcozI22TkY4NAhJBO6kqxzgVIxZsEEYqMhXB+wrjzjaAf0qEXZ2ZJA+dwwPSu1lLogHGBzUIiJk3SN+ldZG1QBgYqAJRJhQAfWvvGIVhnPaoAUCjHfNdbgFOAOTULfBM1wRnIzXL3DFu5HFRYMhPH613sZHbPIx61AHKvIcdxn1qZCQGJk3V4rLwd2PtXAl3IQFUD3xQJQJqt2fHUZwcUIZHMSnOeTUmpOBcDkHj2qPahgjLIM89qz5Pk1+P/aB6qzfIgA/8T/CvelgfnnJOfJUWrlRZoAMfzPf7V10jt+em47IPvTcHtQvyfcy1SgnYCf6hXbuBwDUcvePA/qrpiFGQK0GI4g5aQ5/qqVyBGwVskioreTLScD6qlbBjfj0qLonySxk+GvbtUMufHGP7amQeQfgVC3Mx/wDrRoB//9k="/>
          <p:cNvSpPr>
            <a:spLocks noChangeAspect="1" noChangeArrowheads="1"/>
          </p:cNvSpPr>
          <p:nvPr/>
        </p:nvSpPr>
        <p:spPr bwMode="auto">
          <a:xfrm>
            <a:off x="8636000" y="-1182688"/>
            <a:ext cx="2286000" cy="1981201"/>
          </a:xfrm>
          <a:prstGeom prst="rect">
            <a:avLst/>
          </a:prstGeom>
          <a:noFill/>
          <a:ln w="9525">
            <a:noFill/>
            <a:miter lim="800000"/>
            <a:headEnd/>
            <a:tailEnd/>
          </a:ln>
        </p:spPr>
        <p:txBody>
          <a:bodyPr/>
          <a:lstStyle/>
          <a:p>
            <a:endParaRPr lang="ar-SA">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28</a:t>
            </a:r>
          </a:p>
        </p:txBody>
      </p:sp>
      <p:sp>
        <p:nvSpPr>
          <p:cNvPr id="67586" name="TextBox 3"/>
          <p:cNvSpPr txBox="1">
            <a:spLocks noChangeArrowheads="1"/>
          </p:cNvSpPr>
          <p:nvPr/>
        </p:nvSpPr>
        <p:spPr bwMode="auto">
          <a:xfrm>
            <a:off x="422275" y="1628775"/>
            <a:ext cx="8318500" cy="4216400"/>
          </a:xfrm>
          <a:prstGeom prst="rect">
            <a:avLst/>
          </a:prstGeom>
          <a:noFill/>
          <a:ln w="9525">
            <a:noFill/>
            <a:miter lim="800000"/>
            <a:headEnd/>
            <a:tailEnd/>
          </a:ln>
        </p:spPr>
        <p:txBody>
          <a:bodyPr>
            <a:spAutoFit/>
          </a:bodyPr>
          <a:lstStyle/>
          <a:p>
            <a:r>
              <a:rPr lang="fa-IR" sz="3200" b="1">
                <a:latin typeface="Cambria" pitchFamily="18" charset="0"/>
                <a:cs typeface="Times New Roman" pitchFamily="18" charset="0"/>
              </a:rPr>
              <a:t>عوارض</a:t>
            </a:r>
            <a:r>
              <a:rPr lang="fa-IR" sz="3200">
                <a:latin typeface="Cambria" pitchFamily="18" charset="0"/>
                <a:cs typeface="Times New Roman" pitchFamily="18" charset="0"/>
              </a:rPr>
              <a:t> </a:t>
            </a:r>
            <a:endParaRPr lang="en-US" sz="3200">
              <a:latin typeface="Cambria" pitchFamily="18" charset="0"/>
              <a:cs typeface="Times New Roman" pitchFamily="18" charset="0"/>
            </a:endParaRPr>
          </a:p>
          <a:p>
            <a:r>
              <a:rPr lang="fa-IR" sz="2800" b="1">
                <a:latin typeface="Cambria" pitchFamily="18" charset="0"/>
                <a:cs typeface="Times New Roman" pitchFamily="18" charset="0"/>
              </a:rPr>
              <a:t>سر درد، تاری دید،ضعف و سرگیجه، هیپوتانسیون وضعیتی</a:t>
            </a:r>
            <a:r>
              <a:rPr lang="en-US" sz="2800" b="1">
                <a:latin typeface="Cambria" pitchFamily="18" charset="0"/>
                <a:cs typeface="Times New Roman" pitchFamily="18" charset="0"/>
              </a:rPr>
              <a:t>-</a:t>
            </a:r>
            <a:r>
              <a:rPr lang="fa-IR" sz="2800" b="1">
                <a:latin typeface="Cambria" pitchFamily="18" charset="0"/>
                <a:cs typeface="Times New Roman" pitchFamily="18" charset="0"/>
              </a:rPr>
              <a:t>تاکی کاردی تهوع و استفراغ،</a:t>
            </a:r>
            <a:r>
              <a:rPr lang="en-US" sz="2800" b="1">
                <a:latin typeface="Cambria" pitchFamily="18" charset="0"/>
                <a:cs typeface="Times New Roman" pitchFamily="18" charset="0"/>
              </a:rPr>
              <a:t>  </a:t>
            </a:r>
            <a:r>
              <a:rPr lang="fa-IR" sz="2800" b="1">
                <a:latin typeface="Cambria" pitchFamily="18" charset="0"/>
                <a:cs typeface="Times New Roman" pitchFamily="18" charset="0"/>
              </a:rPr>
              <a:t>درد شکم، خشکی دهان ، تعریق ؛ تپش قلب و گر گرفتگی</a:t>
            </a:r>
            <a:endParaRPr lang="en-US" sz="2800">
              <a:latin typeface="Cambria" pitchFamily="18" charset="0"/>
              <a:cs typeface="Times New Roman" pitchFamily="18" charset="0"/>
            </a:endParaRPr>
          </a:p>
          <a:p>
            <a:r>
              <a:rPr lang="fa-IR" sz="2800" b="1">
                <a:latin typeface="Cambria" pitchFamily="18" charset="0"/>
                <a:cs typeface="Times New Roman" pitchFamily="18" charset="0"/>
              </a:rPr>
              <a:t>شا یعترین</a:t>
            </a:r>
            <a:r>
              <a:rPr lang="en-US" sz="2800" b="1">
                <a:latin typeface="Cambria" pitchFamily="18" charset="0"/>
                <a:cs typeface="Times New Roman" pitchFamily="18" charset="0"/>
              </a:rPr>
              <a:t> : </a:t>
            </a:r>
            <a:r>
              <a:rPr lang="fa-IR" sz="2800" b="1">
                <a:latin typeface="Cambria" pitchFamily="18" charset="0"/>
                <a:cs typeface="Times New Roman" pitchFamily="18" charset="0"/>
              </a:rPr>
              <a:t>سردرد ، سر گیجه </a:t>
            </a:r>
            <a:endParaRPr lang="en-US" sz="2800">
              <a:latin typeface="Cambria" pitchFamily="18" charset="0"/>
              <a:cs typeface="Times New Roman" pitchFamily="18" charset="0"/>
            </a:endParaRPr>
          </a:p>
          <a:p>
            <a:r>
              <a:rPr lang="fa-IR" sz="2800" b="1">
                <a:latin typeface="Cambria" pitchFamily="18" charset="0"/>
                <a:cs typeface="Times New Roman" pitchFamily="18" charset="0"/>
              </a:rPr>
              <a:t>مهم ترین</a:t>
            </a:r>
            <a:r>
              <a:rPr lang="en-US" sz="2800" b="1">
                <a:latin typeface="Cambria" pitchFamily="18" charset="0"/>
                <a:cs typeface="Times New Roman" pitchFamily="18" charset="0"/>
              </a:rPr>
              <a:t> : </a:t>
            </a:r>
            <a:r>
              <a:rPr lang="fa-IR" sz="2800" b="1">
                <a:latin typeface="Cambria" pitchFamily="18" charset="0"/>
                <a:cs typeface="Times New Roman" pitchFamily="18" charset="0"/>
              </a:rPr>
              <a:t>آریتمی</a:t>
            </a:r>
            <a:endParaRPr lang="en-US" sz="2800">
              <a:latin typeface="Cambria" pitchFamily="18" charset="0"/>
              <a:cs typeface="Times New Roman" pitchFamily="18" charset="0"/>
            </a:endParaRPr>
          </a:p>
          <a:p>
            <a:r>
              <a:rPr lang="fa-IR" sz="4000" b="1">
                <a:latin typeface="Cambria" pitchFamily="18" charset="0"/>
                <a:cs typeface="Times New Roman" pitchFamily="18" charset="0"/>
              </a:rPr>
              <a:t>موارد منع مصرف</a:t>
            </a:r>
            <a:r>
              <a:rPr lang="en-US" sz="4000" b="1">
                <a:latin typeface="Cambria" pitchFamily="18" charset="0"/>
                <a:cs typeface="Times New Roman" pitchFamily="18" charset="0"/>
              </a:rPr>
              <a:t>:</a:t>
            </a:r>
            <a:endParaRPr lang="en-US" sz="4000">
              <a:latin typeface="Cambria" pitchFamily="18" charset="0"/>
              <a:cs typeface="Times New Roman" pitchFamily="18" charset="0"/>
            </a:endParaRPr>
          </a:p>
          <a:p>
            <a:r>
              <a:rPr lang="fa-IR" sz="2800" b="1">
                <a:latin typeface="Cambria" pitchFamily="18" charset="0"/>
                <a:cs typeface="Times New Roman" pitchFamily="18" charset="0"/>
              </a:rPr>
              <a:t>در افزایش فشار داخل جمجمه ، فشار سیستولیک کمتر از</a:t>
            </a:r>
            <a:r>
              <a:rPr lang="en-US" sz="2800" b="1">
                <a:latin typeface="Cambria" pitchFamily="18" charset="0"/>
                <a:cs typeface="Times New Roman" pitchFamily="18" charset="0"/>
              </a:rPr>
              <a:t> 90 </a:t>
            </a:r>
            <a:r>
              <a:rPr lang="fa-IR" sz="2800" b="1">
                <a:latin typeface="Cambria" pitchFamily="18" charset="0"/>
                <a:cs typeface="Times New Roman" pitchFamily="18" charset="0"/>
              </a:rPr>
              <a:t>و در مصرف ویاگرا در</a:t>
            </a:r>
            <a:r>
              <a:rPr lang="en-US" sz="2800" b="1">
                <a:latin typeface="Cambria" pitchFamily="18" charset="0"/>
                <a:cs typeface="Times New Roman" pitchFamily="18" charset="0"/>
              </a:rPr>
              <a:t> 24 </a:t>
            </a:r>
            <a:r>
              <a:rPr lang="fa-IR" sz="2800" b="1">
                <a:latin typeface="Cambria" pitchFamily="18" charset="0"/>
                <a:cs typeface="Times New Roman" pitchFamily="18" charset="0"/>
              </a:rPr>
              <a:t>ساعت گذشته</a:t>
            </a:r>
            <a:r>
              <a:rPr lang="en-US" sz="2800" b="1">
                <a:latin typeface="Cambria" pitchFamily="18" charset="0"/>
                <a:cs typeface="Times New Roman" pitchFamily="18" charset="0"/>
              </a:rPr>
              <a:t>  </a:t>
            </a:r>
            <a:r>
              <a:rPr lang="fa-IR" sz="2800" b="1">
                <a:latin typeface="Cambria" pitchFamily="18" charset="0"/>
                <a:cs typeface="Times New Roman" pitchFamily="18" charset="0"/>
              </a:rPr>
              <a:t>نباید استفاده شود</a:t>
            </a:r>
            <a:endParaRPr lang="en-US" sz="28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1"/>
          <p:cNvSpPr>
            <a:spLocks noGrp="1"/>
          </p:cNvSpPr>
          <p:nvPr>
            <p:ph/>
          </p:nvPr>
        </p:nvSpPr>
        <p:spPr/>
        <p:txBody>
          <a:bodyPr/>
          <a:lstStyle/>
          <a:p>
            <a:r>
              <a:rPr lang="en-US" smtClean="0">
                <a:cs typeface="Times New Roman" pitchFamily="18" charset="0"/>
              </a:rPr>
              <a:t> </a:t>
            </a:r>
            <a:r>
              <a:rPr lang="fa-IR" smtClean="0"/>
              <a:t>پنتاپرازول پپتیکر </a:t>
            </a:r>
            <a:endParaRPr lang="en-US" smtClean="0">
              <a:cs typeface="Times New Roman" pitchFamily="18" charset="0"/>
            </a:endParaRPr>
          </a:p>
          <a:p>
            <a:r>
              <a:rPr lang="fa-IR" smtClean="0"/>
              <a:t>مهارکننده انتخابی پمپ پروتون</a:t>
            </a:r>
            <a:r>
              <a:rPr lang="en-US" smtClean="0">
                <a:cs typeface="Times New Roman" pitchFamily="18" charset="0"/>
              </a:rPr>
              <a:t> -</a:t>
            </a:r>
            <a:r>
              <a:rPr lang="fa-IR" smtClean="0"/>
              <a:t>مهار کننده ترشح اسید معده در موارد زخم معده</a:t>
            </a:r>
            <a:r>
              <a:rPr lang="en-US" smtClean="0">
                <a:cs typeface="Times New Roman" pitchFamily="18" charset="0"/>
              </a:rPr>
              <a:t> - </a:t>
            </a:r>
            <a:r>
              <a:rPr lang="fa-IR" smtClean="0"/>
              <a:t>زخم دوازدهه</a:t>
            </a:r>
            <a:r>
              <a:rPr lang="en-US" smtClean="0">
                <a:cs typeface="Times New Roman" pitchFamily="18" charset="0"/>
              </a:rPr>
              <a:t> -</a:t>
            </a:r>
            <a:r>
              <a:rPr lang="fa-IR" smtClean="0"/>
              <a:t>التهاب مری ناشی از برگشت اسید معده</a:t>
            </a:r>
            <a:r>
              <a:rPr lang="en-US" smtClean="0">
                <a:cs typeface="Times New Roman" pitchFamily="18" charset="0"/>
              </a:rPr>
              <a:t>  </a:t>
            </a:r>
            <a:r>
              <a:rPr lang="fa-IR" smtClean="0"/>
              <a:t>استفاده میشود</a:t>
            </a:r>
          </a:p>
        </p:txBody>
      </p:sp>
    </p:spTree>
  </p:cSld>
  <p:clrMapOvr>
    <a:masterClrMapping/>
  </p:clrMapOvr>
  <p:transition spd="slow" advClick="0">
    <p:wipe/>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p:nvPr>
        </p:nvSpPr>
        <p:spPr>
          <a:xfrm>
            <a:off x="323850" y="549275"/>
            <a:ext cx="8569325" cy="5791200"/>
          </a:xfrm>
        </p:spPr>
        <p:txBody>
          <a:bodyPr/>
          <a:lstStyle/>
          <a:p>
            <a:pPr eaLnBrk="1" hangingPunct="1"/>
            <a:r>
              <a:rPr lang="fa-IR" sz="2800" u="sng" smtClean="0">
                <a:cs typeface="B Nazanin" pitchFamily="2" charset="-78"/>
              </a:rPr>
              <a:t> </a:t>
            </a:r>
            <a:r>
              <a:rPr lang="fa-IR" sz="3600" smtClean="0"/>
              <a:t>تجویز داروهای وریدی یکی از اصلی ترین وظایف پرستاران مخصوصا پرستاران بخش های ویژه می باشد</a:t>
            </a:r>
            <a:r>
              <a:rPr lang="en-US" sz="3600" smtClean="0">
                <a:cs typeface="Times New Roman" pitchFamily="18" charset="0"/>
              </a:rPr>
              <a:t>.</a:t>
            </a:r>
          </a:p>
          <a:p>
            <a:pPr eaLnBrk="1" hangingPunct="1"/>
            <a:r>
              <a:rPr lang="fa-IR" sz="3600" smtClean="0"/>
              <a:t>در ضمن یکی از نقاط پر اشتباه پرستاری بالینی می باشد</a:t>
            </a:r>
            <a:r>
              <a:rPr lang="en-US" sz="3600" smtClean="0">
                <a:cs typeface="Times New Roman" pitchFamily="18" charset="0"/>
              </a:rPr>
              <a:t>. </a:t>
            </a:r>
          </a:p>
          <a:p>
            <a:pPr eaLnBrk="1" hangingPunct="1"/>
            <a:r>
              <a:rPr lang="fa-IR" sz="3600" smtClean="0"/>
              <a:t>مشخص شده است که بسیاری از پرستاران به شکل روتین، اقدام به انفوزیون داروها می کنند که اگرچه در ظاهر کار اهمیتی ندارد ولی میزان دقیقی از داروهای تجویز شده توسط پزشک را به بیمار نمی رساند</a:t>
            </a:r>
            <a:r>
              <a:rPr lang="fa-IR" sz="7000" b="1" smtClean="0">
                <a:solidFill>
                  <a:srgbClr val="FFFFFF"/>
                </a:solidFill>
                <a:cs typeface="B Nazanin" pitchFamily="2" charset="-78"/>
              </a:rPr>
              <a:t> </a:t>
            </a:r>
          </a:p>
        </p:txBody>
      </p:sp>
      <p:sp>
        <p:nvSpPr>
          <p:cNvPr id="18434" name="TextBox 2"/>
          <p:cNvSpPr txBox="1">
            <a:spLocks noChangeArrowheads="1"/>
          </p:cNvSpPr>
          <p:nvPr/>
        </p:nvSpPr>
        <p:spPr bwMode="auto">
          <a:xfrm>
            <a:off x="107950" y="6237288"/>
            <a:ext cx="71913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1</a:t>
            </a:r>
          </a:p>
        </p:txBody>
      </p:sp>
    </p:spTree>
  </p:cSld>
  <p:clrMapOvr>
    <a:masterClrMapping/>
  </p:clrMapOvr>
  <p:transition spd="slow" advClick="0">
    <p:wipe/>
    <p:sndAc>
      <p:end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p:nvPr>
        </p:nvSpPr>
        <p:spPr>
          <a:xfrm>
            <a:off x="1066800" y="304800"/>
            <a:ext cx="6219825" cy="5791200"/>
          </a:xfrm>
        </p:spPr>
        <p:txBody>
          <a:bodyPr/>
          <a:lstStyle/>
          <a:p>
            <a:r>
              <a:rPr lang="en-US" smtClean="0">
                <a:cs typeface="Times New Roman" pitchFamily="18" charset="0"/>
              </a:rPr>
              <a:t> </a:t>
            </a:r>
            <a:r>
              <a:rPr lang="fa-IR" smtClean="0"/>
              <a:t>نحوه استفاده</a:t>
            </a:r>
            <a:r>
              <a:rPr lang="en-US" smtClean="0">
                <a:cs typeface="Times New Roman" pitchFamily="18" charset="0"/>
              </a:rPr>
              <a:t>:</a:t>
            </a:r>
            <a:r>
              <a:rPr lang="fa-IR" smtClean="0"/>
              <a:t>پنتاپرازول وریدی را با</a:t>
            </a:r>
            <a:r>
              <a:rPr lang="en-US" smtClean="0">
                <a:cs typeface="Times New Roman" pitchFamily="18" charset="0"/>
              </a:rPr>
              <a:t> 10</a:t>
            </a:r>
            <a:r>
              <a:rPr lang="fa-IR" smtClean="0"/>
              <a:t>سی سی از محلول کلراید سدیم</a:t>
            </a:r>
            <a:r>
              <a:rPr lang="en-US" smtClean="0">
                <a:cs typeface="Times New Roman" pitchFamily="18" charset="0"/>
              </a:rPr>
              <a:t> 9%</a:t>
            </a:r>
            <a:r>
              <a:rPr lang="fa-IR" smtClean="0"/>
              <a:t>یا محلول دکستروز</a:t>
            </a:r>
            <a:r>
              <a:rPr lang="en-US" smtClean="0">
                <a:cs typeface="Times New Roman" pitchFamily="18" charset="0"/>
              </a:rPr>
              <a:t> 5%</a:t>
            </a:r>
            <a:r>
              <a:rPr lang="fa-IR" smtClean="0"/>
              <a:t>حل میکنند تا محلولی شفاف حاصل شود در صورت تزریق مستقیم در عرض</a:t>
            </a:r>
            <a:r>
              <a:rPr lang="en-US" smtClean="0">
                <a:cs typeface="Times New Roman" pitchFamily="18" charset="0"/>
              </a:rPr>
              <a:t> 2 </a:t>
            </a:r>
            <a:r>
              <a:rPr lang="fa-IR" smtClean="0"/>
              <a:t>تا</a:t>
            </a:r>
            <a:r>
              <a:rPr lang="en-US" smtClean="0">
                <a:cs typeface="Times New Roman" pitchFamily="18" charset="0"/>
              </a:rPr>
              <a:t> 15 </a:t>
            </a:r>
            <a:r>
              <a:rPr lang="fa-IR" smtClean="0"/>
              <a:t>دقیقه تزریق انجام میشود در صورت انفوزیون با پمپ</a:t>
            </a:r>
            <a:r>
              <a:rPr lang="en-US" smtClean="0">
                <a:cs typeface="Times New Roman" pitchFamily="18" charset="0"/>
              </a:rPr>
              <a:t>  </a:t>
            </a:r>
            <a:r>
              <a:rPr lang="fa-IR" smtClean="0"/>
              <a:t>تعداد</a:t>
            </a:r>
            <a:r>
              <a:rPr lang="en-US" smtClean="0">
                <a:cs typeface="Times New Roman" pitchFamily="18" charset="0"/>
              </a:rPr>
              <a:t> 5 </a:t>
            </a:r>
            <a:r>
              <a:rPr lang="fa-IR" smtClean="0"/>
              <a:t>عدد آمپول پنتاپرازول را داخل</a:t>
            </a:r>
            <a:r>
              <a:rPr lang="en-US" smtClean="0">
                <a:cs typeface="Times New Roman" pitchFamily="18" charset="0"/>
              </a:rPr>
              <a:t> 50 </a:t>
            </a:r>
            <a:r>
              <a:rPr lang="fa-IR" smtClean="0"/>
              <a:t>سی سی از محلول مورد نظر حل میکنند طبق دستور پزشک با پمپ انفوزه میکنند</a:t>
            </a:r>
          </a:p>
        </p:txBody>
      </p:sp>
    </p:spTree>
  </p:cSld>
  <p:clrMapOvr>
    <a:masterClrMapping/>
  </p:clrMapOvr>
  <p:transition spd="slow" advClick="0">
    <p:wipe/>
    <p:sndAc>
      <p:end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1"/>
          <p:cNvSpPr>
            <a:spLocks noGrp="1"/>
          </p:cNvSpPr>
          <p:nvPr>
            <p:ph/>
          </p:nvPr>
        </p:nvSpPr>
        <p:spPr/>
        <p:txBody>
          <a:bodyPr/>
          <a:lstStyle/>
          <a:p>
            <a:r>
              <a:rPr lang="fa-IR" smtClean="0"/>
              <a:t>عوارض دارویی واحتیاطات</a:t>
            </a:r>
            <a:r>
              <a:rPr lang="en-US" smtClean="0">
                <a:cs typeface="Times New Roman" pitchFamily="18" charset="0"/>
              </a:rPr>
              <a:t> :</a:t>
            </a:r>
          </a:p>
          <a:p>
            <a:r>
              <a:rPr lang="en-US" smtClean="0">
                <a:cs typeface="Times New Roman" pitchFamily="18" charset="0"/>
              </a:rPr>
              <a:t>-1</a:t>
            </a:r>
            <a:r>
              <a:rPr lang="fa-IR" smtClean="0"/>
              <a:t>در صورت تغییر رنگ دارو یا مشاهده هرگونه ذرات خارجی از مصرف آن باید خودداری کرد</a:t>
            </a:r>
            <a:r>
              <a:rPr lang="en-US" smtClean="0">
                <a:cs typeface="Times New Roman" pitchFamily="18" charset="0"/>
              </a:rPr>
              <a:t>.</a:t>
            </a:r>
          </a:p>
          <a:p>
            <a:r>
              <a:rPr lang="en-US" smtClean="0">
                <a:cs typeface="Times New Roman" pitchFamily="18" charset="0"/>
              </a:rPr>
              <a:t>-2</a:t>
            </a:r>
            <a:r>
              <a:rPr lang="fa-IR" smtClean="0"/>
              <a:t>درد شکمی</a:t>
            </a:r>
            <a:r>
              <a:rPr lang="en-US" smtClean="0">
                <a:cs typeface="Times New Roman" pitchFamily="18" charset="0"/>
              </a:rPr>
              <a:t> -</a:t>
            </a:r>
            <a:r>
              <a:rPr lang="fa-IR" smtClean="0"/>
              <a:t>سردرد</a:t>
            </a:r>
            <a:r>
              <a:rPr lang="en-US" smtClean="0">
                <a:cs typeface="Times New Roman" pitchFamily="18" charset="0"/>
              </a:rPr>
              <a:t> -</a:t>
            </a:r>
            <a:r>
              <a:rPr lang="fa-IR" smtClean="0"/>
              <a:t>واکنش در ناحیه تزریق</a:t>
            </a:r>
            <a:r>
              <a:rPr lang="en-US" smtClean="0">
                <a:cs typeface="Times New Roman" pitchFamily="18" charset="0"/>
              </a:rPr>
              <a:t> -</a:t>
            </a:r>
            <a:r>
              <a:rPr lang="fa-IR" smtClean="0"/>
              <a:t>یبوست</a:t>
            </a:r>
            <a:r>
              <a:rPr lang="en-US" smtClean="0">
                <a:cs typeface="Times New Roman" pitchFamily="18" charset="0"/>
              </a:rPr>
              <a:t> - </a:t>
            </a:r>
            <a:r>
              <a:rPr lang="fa-IR" smtClean="0"/>
              <a:t>تهوع</a:t>
            </a:r>
            <a:r>
              <a:rPr lang="en-US" smtClean="0">
                <a:cs typeface="Times New Roman" pitchFamily="18" charset="0"/>
              </a:rPr>
              <a:t> -</a:t>
            </a:r>
            <a:r>
              <a:rPr lang="fa-IR" smtClean="0"/>
              <a:t>اسهال</a:t>
            </a:r>
            <a:r>
              <a:rPr lang="en-US" smtClean="0">
                <a:cs typeface="Times New Roman" pitchFamily="18" charset="0"/>
              </a:rPr>
              <a:t> -</a:t>
            </a:r>
            <a:r>
              <a:rPr lang="fa-IR" smtClean="0"/>
              <a:t>بیخوابی</a:t>
            </a:r>
            <a:r>
              <a:rPr lang="en-US" smtClean="0">
                <a:cs typeface="Times New Roman" pitchFamily="18" charset="0"/>
              </a:rPr>
              <a:t> -</a:t>
            </a:r>
            <a:r>
              <a:rPr lang="fa-IR" smtClean="0"/>
              <a:t>سرگیجه</a:t>
            </a:r>
            <a:r>
              <a:rPr lang="en-US" smtClean="0">
                <a:cs typeface="Times New Roman" pitchFamily="18" charset="0"/>
              </a:rPr>
              <a:t>-</a:t>
            </a:r>
            <a:r>
              <a:rPr lang="fa-IR" smtClean="0"/>
              <a:t>آبریزش از بینی از عوارض جانبی داروشود ولی در اگر امکان استفاده فوری آن نباشد زمان ماندن دارو به صورت حل شده نباید بیش از</a:t>
            </a:r>
            <a:r>
              <a:rPr lang="en-US" smtClean="0">
                <a:cs typeface="Times New Roman" pitchFamily="18" charset="0"/>
              </a:rPr>
              <a:t> 12 </a:t>
            </a:r>
            <a:r>
              <a:rPr lang="fa-IR" smtClean="0"/>
              <a:t>ساعت باشد</a:t>
            </a:r>
            <a:r>
              <a:rPr lang="en-US" smtClean="0">
                <a:cs typeface="Times New Roman" pitchFamily="18" charset="0"/>
              </a:rPr>
              <a:t> .</a:t>
            </a:r>
          </a:p>
          <a:p>
            <a:r>
              <a:rPr lang="en-US" smtClean="0">
                <a:cs typeface="Times New Roman" pitchFamily="18" charset="0"/>
              </a:rPr>
              <a:t>-4</a:t>
            </a:r>
            <a:r>
              <a:rPr lang="fa-IR" smtClean="0"/>
              <a:t>این دارو نباید به غیراز حلال های ذکرشده با حلال دیگری مخلوط شود </a:t>
            </a:r>
          </a:p>
        </p:txBody>
      </p:sp>
    </p:spTree>
  </p:cSld>
  <p:clrMapOvr>
    <a:masterClrMapping/>
  </p:clrMapOvr>
  <p:transition spd="slow" advClick="0">
    <p:wipe/>
    <p:sndAc>
      <p:end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1066800" y="304800"/>
          <a:ext cx="7543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Click="0">
    <p:wipe/>
    <p:sndAc>
      <p:end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p:nvPr>
        </p:nvSpPr>
        <p:spPr>
          <a:xfrm>
            <a:off x="1066800" y="642938"/>
            <a:ext cx="7543800" cy="5453062"/>
          </a:xfrm>
        </p:spPr>
        <p:txBody>
          <a:bodyPr/>
          <a:lstStyle/>
          <a:p>
            <a:r>
              <a:rPr lang="fa-IR" smtClean="0"/>
              <a:t>دوز دارویی وروش مصرف</a:t>
            </a:r>
            <a:r>
              <a:rPr lang="en-US" smtClean="0">
                <a:cs typeface="Times New Roman" pitchFamily="18" charset="0"/>
              </a:rPr>
              <a:t> :</a:t>
            </a:r>
            <a:r>
              <a:rPr lang="fa-IR" smtClean="0"/>
              <a:t>این دارو</a:t>
            </a:r>
            <a:r>
              <a:rPr lang="en-US" smtClean="0">
                <a:cs typeface="Times New Roman" pitchFamily="18" charset="0"/>
              </a:rPr>
              <a:t> 50</a:t>
            </a:r>
            <a:r>
              <a:rPr lang="fa-IR" smtClean="0"/>
              <a:t>میکروگرم در یک سی سی به صورت زیر جلدی ووریدی استفاده میشود</a:t>
            </a:r>
            <a:r>
              <a:rPr lang="en-US" smtClean="0">
                <a:cs typeface="Times New Roman" pitchFamily="18" charset="0"/>
              </a:rPr>
              <a:t>.</a:t>
            </a:r>
            <a:r>
              <a:rPr lang="fa-IR" smtClean="0"/>
              <a:t>درصورت انفوزیون وریدی </a:t>
            </a:r>
            <a:r>
              <a:rPr lang="en-US" smtClean="0">
                <a:cs typeface="Times New Roman" pitchFamily="18" charset="0"/>
              </a:rPr>
              <a:t>24</a:t>
            </a:r>
            <a:r>
              <a:rPr lang="fa-IR" smtClean="0"/>
              <a:t>عدد داروی اکتراتاید</a:t>
            </a:r>
            <a:r>
              <a:rPr lang="en-US" smtClean="0">
                <a:cs typeface="Times New Roman" pitchFamily="18" charset="0"/>
              </a:rPr>
              <a:t> 50</a:t>
            </a:r>
            <a:r>
              <a:rPr lang="fa-IR" smtClean="0"/>
              <a:t>میکروگرمی داخل سرنگ</a:t>
            </a:r>
            <a:r>
              <a:rPr lang="en-US" smtClean="0">
                <a:cs typeface="Times New Roman" pitchFamily="18" charset="0"/>
              </a:rPr>
              <a:t> 50 </a:t>
            </a:r>
            <a:r>
              <a:rPr lang="fa-IR" smtClean="0"/>
              <a:t>سی سی مکشیم وحجم آنرا با سرم</a:t>
            </a:r>
            <a:r>
              <a:rPr lang="en-US" smtClean="0">
                <a:cs typeface="Times New Roman" pitchFamily="18" charset="0"/>
              </a:rPr>
              <a:t> N/S</a:t>
            </a:r>
            <a:r>
              <a:rPr lang="fa-IR" smtClean="0"/>
              <a:t>ویاسرم دکستروز</a:t>
            </a:r>
            <a:r>
              <a:rPr lang="en-US" smtClean="0">
                <a:cs typeface="Times New Roman" pitchFamily="18" charset="0"/>
              </a:rPr>
              <a:t>5%</a:t>
            </a:r>
            <a:r>
              <a:rPr lang="fa-IR" smtClean="0"/>
              <a:t>به</a:t>
            </a:r>
            <a:r>
              <a:rPr lang="en-US" smtClean="0">
                <a:cs typeface="Times New Roman" pitchFamily="18" charset="0"/>
              </a:rPr>
              <a:t> 50</a:t>
            </a:r>
            <a:r>
              <a:rPr lang="fa-IR" smtClean="0"/>
              <a:t>سی سی میرسانیم سپس طبق اردر پزشک که معمولا</a:t>
            </a:r>
            <a:r>
              <a:rPr lang="en-US" smtClean="0">
                <a:cs typeface="Times New Roman" pitchFamily="18" charset="0"/>
              </a:rPr>
              <a:t>50</a:t>
            </a:r>
            <a:r>
              <a:rPr lang="fa-IR" smtClean="0"/>
              <a:t>میکرو در ساعت است تنظیم میکنیم</a:t>
            </a:r>
          </a:p>
        </p:txBody>
      </p:sp>
    </p:spTree>
  </p:cSld>
  <p:clrMapOvr>
    <a:masterClrMapping/>
  </p:clrMapOvr>
  <p:transition spd="slow" advClick="0">
    <p:wipe/>
    <p:sndAc>
      <p:end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p:cNvSpPr>
            <a:spLocks noGrp="1"/>
          </p:cNvSpPr>
          <p:nvPr>
            <p:ph/>
          </p:nvPr>
        </p:nvSpPr>
        <p:spPr>
          <a:xfrm>
            <a:off x="1066800" y="304800"/>
            <a:ext cx="7543800" cy="4767263"/>
          </a:xfrm>
        </p:spPr>
        <p:txBody>
          <a:bodyPr/>
          <a:lstStyle/>
          <a:p>
            <a:r>
              <a:rPr lang="fa-IR" smtClean="0"/>
              <a:t>عوارض دارویی</a:t>
            </a:r>
            <a:r>
              <a:rPr lang="en-US" smtClean="0">
                <a:cs typeface="Times New Roman" pitchFamily="18" charset="0"/>
              </a:rPr>
              <a:t>: </a:t>
            </a:r>
            <a:r>
              <a:rPr lang="fa-IR" smtClean="0"/>
              <a:t>برادیکاردی</a:t>
            </a:r>
            <a:r>
              <a:rPr lang="en-US" smtClean="0">
                <a:cs typeface="Times New Roman" pitchFamily="18" charset="0"/>
              </a:rPr>
              <a:t> -</a:t>
            </a:r>
            <a:r>
              <a:rPr lang="fa-IR" smtClean="0"/>
              <a:t>طپش قلب</a:t>
            </a:r>
            <a:r>
              <a:rPr lang="en-US" smtClean="0">
                <a:cs typeface="Times New Roman" pitchFamily="18" charset="0"/>
              </a:rPr>
              <a:t> - </a:t>
            </a:r>
            <a:r>
              <a:rPr lang="fa-IR" smtClean="0"/>
              <a:t>افزایش فشار خون</a:t>
            </a:r>
            <a:r>
              <a:rPr lang="en-US" smtClean="0">
                <a:cs typeface="Times New Roman" pitchFamily="18" charset="0"/>
              </a:rPr>
              <a:t> -</a:t>
            </a:r>
            <a:r>
              <a:rPr lang="fa-IR" smtClean="0"/>
              <a:t>کاهش فشار خون</a:t>
            </a:r>
            <a:r>
              <a:rPr lang="en-US" smtClean="0">
                <a:cs typeface="Times New Roman" pitchFamily="18" charset="0"/>
              </a:rPr>
              <a:t> -</a:t>
            </a:r>
            <a:r>
              <a:rPr lang="fa-IR" smtClean="0"/>
              <a:t>سردرد</a:t>
            </a:r>
            <a:r>
              <a:rPr lang="en-US" smtClean="0">
                <a:cs typeface="Times New Roman" pitchFamily="18" charset="0"/>
              </a:rPr>
              <a:t>- </a:t>
            </a:r>
            <a:r>
              <a:rPr lang="fa-IR" smtClean="0"/>
              <a:t>گیجی</a:t>
            </a:r>
            <a:r>
              <a:rPr lang="en-US" smtClean="0">
                <a:cs typeface="Times New Roman" pitchFamily="18" charset="0"/>
              </a:rPr>
              <a:t>- </a:t>
            </a:r>
            <a:r>
              <a:rPr lang="fa-IR" smtClean="0"/>
              <a:t>خستگی</a:t>
            </a:r>
            <a:r>
              <a:rPr lang="en-US" smtClean="0">
                <a:cs typeface="Times New Roman" pitchFamily="18" charset="0"/>
              </a:rPr>
              <a:t>-</a:t>
            </a:r>
            <a:r>
              <a:rPr lang="fa-IR" smtClean="0"/>
              <a:t>دردشدید درمحل تزریق</a:t>
            </a:r>
            <a:r>
              <a:rPr lang="en-US" smtClean="0">
                <a:cs typeface="Times New Roman" pitchFamily="18" charset="0"/>
              </a:rPr>
              <a:t>-</a:t>
            </a:r>
            <a:r>
              <a:rPr lang="fa-IR" smtClean="0"/>
              <a:t>دردپشت و</a:t>
            </a:r>
            <a:r>
              <a:rPr lang="en-US" smtClean="0">
                <a:cs typeface="Times New Roman" pitchFamily="18" charset="0"/>
              </a:rPr>
              <a:t>...</a:t>
            </a:r>
          </a:p>
          <a:p>
            <a:r>
              <a:rPr lang="fa-IR" smtClean="0"/>
              <a:t>هشدارها</a:t>
            </a:r>
            <a:r>
              <a:rPr lang="en-US" smtClean="0">
                <a:cs typeface="Times New Roman" pitchFamily="18" charset="0"/>
              </a:rPr>
              <a:t>:-1</a:t>
            </a:r>
            <a:r>
              <a:rPr lang="fa-IR" smtClean="0"/>
              <a:t>محل های تزریق باسن</a:t>
            </a:r>
            <a:r>
              <a:rPr lang="en-US" smtClean="0">
                <a:cs typeface="Times New Roman" pitchFamily="18" charset="0"/>
              </a:rPr>
              <a:t> -</a:t>
            </a:r>
            <a:r>
              <a:rPr lang="fa-IR" smtClean="0"/>
              <a:t>شکم</a:t>
            </a:r>
            <a:r>
              <a:rPr lang="en-US" smtClean="0">
                <a:cs typeface="Times New Roman" pitchFamily="18" charset="0"/>
              </a:rPr>
              <a:t> -</a:t>
            </a:r>
            <a:r>
              <a:rPr lang="fa-IR" smtClean="0"/>
              <a:t>ران برای تزریق زیر جلدی توصیه میشود</a:t>
            </a:r>
            <a:r>
              <a:rPr lang="en-US" smtClean="0">
                <a:cs typeface="Times New Roman" pitchFamily="18" charset="0"/>
              </a:rPr>
              <a:t>.</a:t>
            </a:r>
          </a:p>
          <a:p>
            <a:r>
              <a:rPr lang="en-US" smtClean="0">
                <a:cs typeface="Times New Roman" pitchFamily="18" charset="0"/>
              </a:rPr>
              <a:t>-2</a:t>
            </a:r>
            <a:r>
              <a:rPr lang="fa-IR" smtClean="0"/>
              <a:t>ازتزریق در یک محل درفاصله زمانی کوتاه خودداری کنید</a:t>
            </a:r>
            <a:r>
              <a:rPr lang="en-US" smtClean="0">
                <a:cs typeface="Times New Roman" pitchFamily="18" charset="0"/>
              </a:rPr>
              <a:t>.</a:t>
            </a:r>
          </a:p>
          <a:p>
            <a:r>
              <a:rPr lang="en-US" smtClean="0">
                <a:cs typeface="Times New Roman" pitchFamily="18" charset="0"/>
              </a:rPr>
              <a:t>-3</a:t>
            </a:r>
            <a:r>
              <a:rPr lang="fa-IR" smtClean="0"/>
              <a:t>واکنش های موضعی تزریق داروبا همدماشدن داروبا محیط وتزریق آهسته دارو کاهش می یابد</a:t>
            </a:r>
            <a:r>
              <a:rPr lang="en-US" smtClean="0">
                <a:cs typeface="Times New Roman" pitchFamily="18" charset="0"/>
              </a:rPr>
              <a:t>.</a:t>
            </a:r>
          </a:p>
          <a:p>
            <a:endParaRPr lang="fa-IR" smtClean="0"/>
          </a:p>
        </p:txBody>
      </p:sp>
    </p:spTree>
  </p:cSld>
  <p:clrMapOvr>
    <a:masterClrMapping/>
  </p:clrMapOvr>
  <p:transition spd="slow" advClick="0">
    <p:wipe/>
    <p:sndAc>
      <p:end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1"/>
          <p:cNvSpPr>
            <a:spLocks noGrp="1"/>
          </p:cNvSpPr>
          <p:nvPr>
            <p:ph/>
          </p:nvPr>
        </p:nvSpPr>
        <p:spPr>
          <a:xfrm>
            <a:off x="1066800" y="304800"/>
            <a:ext cx="7543800" cy="5124450"/>
          </a:xfrm>
        </p:spPr>
        <p:txBody>
          <a:bodyPr/>
          <a:lstStyle/>
          <a:p>
            <a:r>
              <a:rPr lang="en-US" smtClean="0">
                <a:cs typeface="Times New Roman" pitchFamily="18" charset="0"/>
              </a:rPr>
              <a:t>-4 </a:t>
            </a:r>
            <a:r>
              <a:rPr lang="fa-IR" smtClean="0"/>
              <a:t>برای کاهش عوارض گوارشی دارو بهتر است داروبایدتزریق بین وعده های غذایی وقبل از خواب صورت گیرد</a:t>
            </a:r>
            <a:r>
              <a:rPr lang="en-US" smtClean="0">
                <a:cs typeface="Times New Roman" pitchFamily="18" charset="0"/>
              </a:rPr>
              <a:t>.</a:t>
            </a:r>
          </a:p>
          <a:p>
            <a:r>
              <a:rPr lang="en-US" smtClean="0">
                <a:cs typeface="Times New Roman" pitchFamily="18" charset="0"/>
              </a:rPr>
              <a:t>-5</a:t>
            </a:r>
            <a:r>
              <a:rPr lang="fa-IR" smtClean="0"/>
              <a:t>این دارو با سدیم کلراید</a:t>
            </a:r>
            <a:r>
              <a:rPr lang="en-US" smtClean="0">
                <a:cs typeface="Times New Roman" pitchFamily="18" charset="0"/>
              </a:rPr>
              <a:t> 0/9%</a:t>
            </a:r>
            <a:r>
              <a:rPr lang="fa-IR" smtClean="0"/>
              <a:t>در دمای اتاق تا</a:t>
            </a:r>
            <a:r>
              <a:rPr lang="en-US" smtClean="0">
                <a:cs typeface="Times New Roman" pitchFamily="18" charset="0"/>
              </a:rPr>
              <a:t> 24 </a:t>
            </a:r>
            <a:r>
              <a:rPr lang="fa-IR" smtClean="0"/>
              <a:t>ساعت پایدار است</a:t>
            </a:r>
            <a:r>
              <a:rPr lang="en-US" smtClean="0">
                <a:cs typeface="Times New Roman" pitchFamily="18" charset="0"/>
              </a:rPr>
              <a:t>.</a:t>
            </a:r>
          </a:p>
          <a:p>
            <a:r>
              <a:rPr lang="en-US" smtClean="0">
                <a:cs typeface="Times New Roman" pitchFamily="18" charset="0"/>
              </a:rPr>
              <a:t>-6</a:t>
            </a:r>
            <a:r>
              <a:rPr lang="fa-IR" smtClean="0"/>
              <a:t>این دارو بامحلولهای تغذیه ای تام وریدی نا سازگاری دارد</a:t>
            </a:r>
            <a:r>
              <a:rPr lang="en-US" smtClean="0">
                <a:cs typeface="Times New Roman" pitchFamily="18" charset="0"/>
              </a:rPr>
              <a:t> .</a:t>
            </a:r>
          </a:p>
          <a:p>
            <a:r>
              <a:rPr lang="en-US" smtClean="0">
                <a:cs typeface="Times New Roman" pitchFamily="18" charset="0"/>
              </a:rPr>
              <a:t>-7 </a:t>
            </a:r>
            <a:r>
              <a:rPr lang="fa-IR" smtClean="0"/>
              <a:t>برای جلوگیری از درد در محل تزریق باید در حجم های کم تزریق گردد</a:t>
            </a:r>
            <a:r>
              <a:rPr lang="en-US" smtClean="0">
                <a:cs typeface="Times New Roman" pitchFamily="18" charset="0"/>
              </a:rPr>
              <a:t> .</a:t>
            </a:r>
            <a:r>
              <a:rPr lang="fa-IR" smtClean="0"/>
              <a:t>تزریق وریدی دارو حداقل باید در عرض</a:t>
            </a:r>
            <a:r>
              <a:rPr lang="en-US" smtClean="0">
                <a:cs typeface="Times New Roman" pitchFamily="18" charset="0"/>
              </a:rPr>
              <a:t> 3 </a:t>
            </a:r>
            <a:r>
              <a:rPr lang="fa-IR" smtClean="0"/>
              <a:t>دقیقه باشد</a:t>
            </a:r>
          </a:p>
        </p:txBody>
      </p:sp>
    </p:spTree>
  </p:cSld>
  <p:clrMapOvr>
    <a:masterClrMapping/>
  </p:clrMapOvr>
  <p:transition spd="slow" advClick="0">
    <p:wipe/>
    <p:sndAc>
      <p:end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1"/>
          <p:cNvSpPr>
            <a:spLocks noGrp="1"/>
          </p:cNvSpPr>
          <p:nvPr>
            <p:ph/>
          </p:nvPr>
        </p:nvSpPr>
        <p:spPr/>
        <p:txBody>
          <a:bodyPr/>
          <a:lstStyle/>
          <a:p>
            <a:r>
              <a:rPr lang="en-US" smtClean="0">
                <a:cs typeface="Times New Roman" pitchFamily="18" charset="0"/>
              </a:rPr>
              <a:t>-4 </a:t>
            </a:r>
            <a:r>
              <a:rPr lang="fa-IR" smtClean="0"/>
              <a:t>برای کاهش عوارض گوارشی دارو بهتر است داروبایدتزریق بین وعده های غذایی وقبل از خواب صورت گیرد</a:t>
            </a:r>
            <a:r>
              <a:rPr lang="en-US" smtClean="0">
                <a:cs typeface="Times New Roman" pitchFamily="18" charset="0"/>
              </a:rPr>
              <a:t>.</a:t>
            </a:r>
          </a:p>
          <a:p>
            <a:r>
              <a:rPr lang="en-US" smtClean="0">
                <a:cs typeface="Times New Roman" pitchFamily="18" charset="0"/>
              </a:rPr>
              <a:t>-5</a:t>
            </a:r>
            <a:r>
              <a:rPr lang="fa-IR" smtClean="0"/>
              <a:t>این دارو با سدیم کلراید</a:t>
            </a:r>
            <a:r>
              <a:rPr lang="en-US" smtClean="0">
                <a:cs typeface="Times New Roman" pitchFamily="18" charset="0"/>
              </a:rPr>
              <a:t> 0/9%</a:t>
            </a:r>
            <a:r>
              <a:rPr lang="fa-IR" smtClean="0"/>
              <a:t>در دمای اتاق تا</a:t>
            </a:r>
            <a:r>
              <a:rPr lang="en-US" smtClean="0">
                <a:cs typeface="Times New Roman" pitchFamily="18" charset="0"/>
              </a:rPr>
              <a:t> 24 </a:t>
            </a:r>
            <a:r>
              <a:rPr lang="fa-IR" smtClean="0"/>
              <a:t>ساعت پایدار است</a:t>
            </a:r>
            <a:r>
              <a:rPr lang="en-US" smtClean="0">
                <a:cs typeface="Times New Roman" pitchFamily="18" charset="0"/>
              </a:rPr>
              <a:t>.</a:t>
            </a:r>
          </a:p>
          <a:p>
            <a:r>
              <a:rPr lang="en-US" smtClean="0">
                <a:cs typeface="Times New Roman" pitchFamily="18" charset="0"/>
              </a:rPr>
              <a:t>-6</a:t>
            </a:r>
            <a:r>
              <a:rPr lang="fa-IR" smtClean="0"/>
              <a:t>این دارو بامحلولهای تغذیه ای تام وریدی نا سازگاری دارد</a:t>
            </a:r>
            <a:r>
              <a:rPr lang="en-US" smtClean="0">
                <a:cs typeface="Times New Roman" pitchFamily="18" charset="0"/>
              </a:rPr>
              <a:t> .</a:t>
            </a:r>
          </a:p>
          <a:p>
            <a:endParaRPr lang="fa-IR" smtClean="0"/>
          </a:p>
        </p:txBody>
      </p:sp>
    </p:spTree>
  </p:cSld>
  <p:clrMapOvr>
    <a:masterClrMapping/>
  </p:clrMapOvr>
  <p:transition spd="slow" advClick="0">
    <p:wipe/>
    <p:sndAc>
      <p:end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3"/>
          <p:cNvSpPr>
            <a:spLocks noGrp="1"/>
          </p:cNvSpPr>
          <p:nvPr>
            <p:ph type="body" idx="2"/>
          </p:nvPr>
        </p:nvSpPr>
        <p:spPr>
          <a:xfrm>
            <a:off x="5000625" y="1000125"/>
            <a:ext cx="3500438" cy="46038"/>
          </a:xfrm>
        </p:spPr>
        <p:txBody>
          <a:bodyPr/>
          <a:lstStyle/>
          <a:p>
            <a:pPr>
              <a:spcBef>
                <a:spcPct val="0"/>
              </a:spcBef>
            </a:pPr>
            <a:endParaRPr lang="fa-IR" smtClean="0"/>
          </a:p>
        </p:txBody>
      </p:sp>
      <p:sp>
        <p:nvSpPr>
          <p:cNvPr id="77826" name="Content Placeholder 1"/>
          <p:cNvSpPr>
            <a:spLocks noGrp="1"/>
          </p:cNvSpPr>
          <p:nvPr>
            <p:ph sz="half" idx="1"/>
          </p:nvPr>
        </p:nvSpPr>
        <p:spPr>
          <a:xfrm>
            <a:off x="228600" y="785813"/>
            <a:ext cx="8666163" cy="3571875"/>
          </a:xfrm>
        </p:spPr>
        <p:txBody>
          <a:bodyPr/>
          <a:lstStyle/>
          <a:p>
            <a:pPr marL="292100"/>
            <a:r>
              <a:rPr lang="en-US" smtClean="0">
                <a:cs typeface="Times New Roman" pitchFamily="18" charset="0"/>
              </a:rPr>
              <a:t>-4 </a:t>
            </a:r>
            <a:r>
              <a:rPr lang="fa-IR" smtClean="0"/>
              <a:t>برای کاهش عوارض گوارشی دارو بهتر است داروبایدتزریق بین وعده های غذایی وقبل از خواب صورت گیرد</a:t>
            </a:r>
            <a:r>
              <a:rPr lang="en-US" smtClean="0">
                <a:cs typeface="Times New Roman" pitchFamily="18" charset="0"/>
              </a:rPr>
              <a:t>.</a:t>
            </a:r>
          </a:p>
          <a:p>
            <a:pPr marL="292100"/>
            <a:r>
              <a:rPr lang="en-US" smtClean="0">
                <a:cs typeface="Times New Roman" pitchFamily="18" charset="0"/>
              </a:rPr>
              <a:t>-5</a:t>
            </a:r>
            <a:r>
              <a:rPr lang="fa-IR" smtClean="0"/>
              <a:t>این دارو با سدیم کلراید</a:t>
            </a:r>
            <a:r>
              <a:rPr lang="en-US" smtClean="0">
                <a:cs typeface="Times New Roman" pitchFamily="18" charset="0"/>
              </a:rPr>
              <a:t> 0/9%</a:t>
            </a:r>
            <a:r>
              <a:rPr lang="fa-IR" smtClean="0"/>
              <a:t>در دمای اتاق تا</a:t>
            </a:r>
            <a:r>
              <a:rPr lang="en-US" smtClean="0">
                <a:cs typeface="Times New Roman" pitchFamily="18" charset="0"/>
              </a:rPr>
              <a:t> 24 </a:t>
            </a:r>
            <a:r>
              <a:rPr lang="fa-IR" smtClean="0"/>
              <a:t>ساعت پایدار است</a:t>
            </a:r>
            <a:r>
              <a:rPr lang="en-US" smtClean="0">
                <a:cs typeface="Times New Roman" pitchFamily="18" charset="0"/>
              </a:rPr>
              <a:t>.</a:t>
            </a:r>
          </a:p>
          <a:p>
            <a:pPr marL="292100"/>
            <a:r>
              <a:rPr lang="en-US" smtClean="0">
                <a:cs typeface="Times New Roman" pitchFamily="18" charset="0"/>
              </a:rPr>
              <a:t>-6</a:t>
            </a:r>
            <a:r>
              <a:rPr lang="fa-IR" smtClean="0"/>
              <a:t>این دارو بامحلولهای تغذیه ای تام وریدی نا سازگاری دارد</a:t>
            </a:r>
            <a:r>
              <a:rPr lang="en-US" smtClean="0">
                <a:cs typeface="Times New Roman" pitchFamily="18" charset="0"/>
              </a:rPr>
              <a:t> .</a:t>
            </a:r>
          </a:p>
          <a:p>
            <a:pPr marL="292100"/>
            <a:endParaRPr lang="fa-IR" smtClean="0"/>
          </a:p>
        </p:txBody>
      </p:sp>
    </p:spTree>
  </p:cSld>
  <p:clrMapOvr>
    <a:masterClrMapping/>
  </p:clrMapOvr>
  <p:transition spd="slow" advClick="0">
    <p:wipe/>
    <p:sndAc>
      <p:end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1"/>
          <p:cNvSpPr>
            <a:spLocks noGrp="1"/>
          </p:cNvSpPr>
          <p:nvPr>
            <p:ph/>
          </p:nvPr>
        </p:nvSpPr>
        <p:spPr>
          <a:xfrm>
            <a:off x="971550" y="404813"/>
            <a:ext cx="7848600" cy="1295400"/>
          </a:xfrm>
        </p:spPr>
        <p:txBody>
          <a:bodyPr/>
          <a:lstStyle/>
          <a:p>
            <a:pPr marL="0" indent="0" algn="ctr" eaLnBrk="1" hangingPunct="1">
              <a:buFont typeface="Wingdings 2" pitchFamily="18" charset="2"/>
              <a:buNone/>
            </a:pPr>
            <a:r>
              <a:rPr lang="fa-IR" sz="4400" smtClean="0"/>
              <a:t>آمیودارون</a:t>
            </a:r>
          </a:p>
        </p:txBody>
      </p:sp>
      <p:sp>
        <p:nvSpPr>
          <p:cNvPr id="79874"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29</a:t>
            </a:r>
          </a:p>
        </p:txBody>
      </p:sp>
      <p:sp>
        <p:nvSpPr>
          <p:cNvPr id="79875" name="TextBox 3"/>
          <p:cNvSpPr txBox="1">
            <a:spLocks noChangeArrowheads="1"/>
          </p:cNvSpPr>
          <p:nvPr/>
        </p:nvSpPr>
        <p:spPr bwMode="auto">
          <a:xfrm>
            <a:off x="422275" y="1628775"/>
            <a:ext cx="8318500" cy="52022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 </a:t>
            </a:r>
            <a:r>
              <a:rPr lang="fa-IR" sz="3200">
                <a:latin typeface="Cambria" pitchFamily="18" charset="0"/>
                <a:cs typeface="Times New Roman" pitchFamily="18" charset="0"/>
              </a:rPr>
              <a:t>آمیودارون</a:t>
            </a:r>
            <a:r>
              <a:rPr lang="en-US" sz="3200">
                <a:latin typeface="Cambria" pitchFamily="18" charset="0"/>
                <a:cs typeface="Times New Roman" pitchFamily="18" charset="0"/>
              </a:rPr>
              <a:t>)</a:t>
            </a:r>
            <a:r>
              <a:rPr lang="fa-IR" sz="3200">
                <a:latin typeface="Cambria" pitchFamily="18" charset="0"/>
                <a:cs typeface="Times New Roman" pitchFamily="18" charset="0"/>
              </a:rPr>
              <a:t>ضدآریتمی</a:t>
            </a:r>
            <a:r>
              <a:rPr lang="en-US" sz="3200">
                <a:latin typeface="Cambria" pitchFamily="18" charset="0"/>
                <a:cs typeface="Times New Roman" pitchFamily="18" charset="0"/>
              </a:rPr>
              <a:t>(</a:t>
            </a:r>
          </a:p>
          <a:p>
            <a:r>
              <a:rPr lang="fa-IR" sz="3200">
                <a:latin typeface="Cambria" pitchFamily="18" charset="0"/>
                <a:cs typeface="Times New Roman" pitchFamily="18" charset="0"/>
              </a:rPr>
              <a:t>این دارو در درمان تاکی کاردی بطنی وفوق بطنی همراه سندرم</a:t>
            </a:r>
            <a:r>
              <a:rPr lang="en-US" sz="3200">
                <a:latin typeface="Cambria" pitchFamily="18" charset="0"/>
                <a:cs typeface="Times New Roman" pitchFamily="18" charset="0"/>
              </a:rPr>
              <a:t> WPW </a:t>
            </a:r>
            <a:r>
              <a:rPr lang="fa-IR" sz="3200">
                <a:latin typeface="Cambria" pitchFamily="18" charset="0"/>
                <a:cs typeface="Times New Roman" pitchFamily="18" charset="0"/>
              </a:rPr>
              <a:t>مصرف میشود</a:t>
            </a:r>
            <a:r>
              <a:rPr lang="en-US" sz="3200">
                <a:latin typeface="Cambria" pitchFamily="18" charset="0"/>
                <a:cs typeface="Times New Roman" pitchFamily="18" charset="0"/>
              </a:rPr>
              <a:t>.</a:t>
            </a:r>
          </a:p>
          <a:p>
            <a:r>
              <a:rPr lang="fa-IR" sz="3200">
                <a:latin typeface="Cambria" pitchFamily="18" charset="0"/>
                <a:cs typeface="Times New Roman" pitchFamily="18" charset="0"/>
              </a:rPr>
              <a:t>مقدارو طریقه مصرف</a:t>
            </a:r>
            <a:r>
              <a:rPr lang="en-US" sz="3200">
                <a:latin typeface="Cambria" pitchFamily="18" charset="0"/>
                <a:cs typeface="Times New Roman" pitchFamily="18" charset="0"/>
              </a:rPr>
              <a:t>    VT_VF  </a:t>
            </a:r>
            <a:r>
              <a:rPr lang="fa-IR" sz="3200">
                <a:latin typeface="Cambria" pitchFamily="18" charset="0"/>
                <a:cs typeface="Times New Roman" pitchFamily="18" charset="0"/>
              </a:rPr>
              <a:t>بدون نبض بعداز شوک دوم یا سوم به صورت</a:t>
            </a:r>
            <a:r>
              <a:rPr lang="en-US" sz="3200">
                <a:latin typeface="Cambria" pitchFamily="18" charset="0"/>
                <a:cs typeface="Times New Roman" pitchFamily="18" charset="0"/>
              </a:rPr>
              <a:t> 300 </a:t>
            </a:r>
            <a:r>
              <a:rPr lang="fa-IR" sz="3200">
                <a:latin typeface="Cambria" pitchFamily="18" charset="0"/>
                <a:cs typeface="Times New Roman" pitchFamily="18" charset="0"/>
              </a:rPr>
              <a:t>میلی گرم تزریق وریدی سپس</a:t>
            </a:r>
            <a:r>
              <a:rPr lang="en-US" sz="3200">
                <a:latin typeface="Cambria" pitchFamily="18" charset="0"/>
                <a:cs typeface="Times New Roman" pitchFamily="18" charset="0"/>
              </a:rPr>
              <a:t> 150 </a:t>
            </a:r>
            <a:r>
              <a:rPr lang="fa-IR" sz="3200">
                <a:latin typeface="Cambria" pitchFamily="18" charset="0"/>
                <a:cs typeface="Times New Roman" pitchFamily="18" charset="0"/>
              </a:rPr>
              <a:t>میلی گرم</a:t>
            </a:r>
            <a:r>
              <a:rPr lang="en-US" sz="3200">
                <a:latin typeface="Cambria" pitchFamily="18" charset="0"/>
                <a:cs typeface="Times New Roman" pitchFamily="18" charset="0"/>
              </a:rPr>
              <a:t> _ </a:t>
            </a:r>
            <a:r>
              <a:rPr lang="fa-IR" sz="3200">
                <a:latin typeface="Cambria" pitchFamily="18" charset="0"/>
                <a:cs typeface="Times New Roman" pitchFamily="18" charset="0"/>
              </a:rPr>
              <a:t>در سایر موارد ابتدا</a:t>
            </a:r>
            <a:r>
              <a:rPr lang="en-US" sz="3200">
                <a:latin typeface="Cambria" pitchFamily="18" charset="0"/>
                <a:cs typeface="Times New Roman" pitchFamily="18" charset="0"/>
              </a:rPr>
              <a:t> 150 </a:t>
            </a:r>
            <a:r>
              <a:rPr lang="fa-IR" sz="3200">
                <a:latin typeface="Cambria" pitchFamily="18" charset="0"/>
                <a:cs typeface="Times New Roman" pitchFamily="18" charset="0"/>
              </a:rPr>
              <a:t>میلی گرم درعرض ده دقیقه و به دنبال آن انفوزیون وریدی</a:t>
            </a:r>
            <a:r>
              <a:rPr lang="en-US" sz="3200">
                <a:latin typeface="Cambria" pitchFamily="18" charset="0"/>
                <a:cs typeface="Times New Roman" pitchFamily="18" charset="0"/>
              </a:rPr>
              <a:t> 1mg/min </a:t>
            </a:r>
            <a:r>
              <a:rPr lang="fa-IR" sz="3200">
                <a:latin typeface="Cambria" pitchFamily="18" charset="0"/>
                <a:cs typeface="Times New Roman" pitchFamily="18" charset="0"/>
              </a:rPr>
              <a:t>برای</a:t>
            </a:r>
            <a:r>
              <a:rPr lang="en-US" sz="3200">
                <a:latin typeface="Cambria" pitchFamily="18" charset="0"/>
                <a:cs typeface="Times New Roman" pitchFamily="18" charset="0"/>
              </a:rPr>
              <a:t> 6 </a:t>
            </a:r>
            <a:r>
              <a:rPr lang="fa-IR" sz="3200">
                <a:latin typeface="Cambria" pitchFamily="18" charset="0"/>
                <a:cs typeface="Times New Roman" pitchFamily="18" charset="0"/>
              </a:rPr>
              <a:t>ساعت سپس</a:t>
            </a:r>
            <a:r>
              <a:rPr lang="en-US" sz="3200">
                <a:latin typeface="Cambria" pitchFamily="18" charset="0"/>
                <a:cs typeface="Times New Roman" pitchFamily="18" charset="0"/>
              </a:rPr>
              <a:t> ./5mg/min </a:t>
            </a:r>
            <a:r>
              <a:rPr lang="fa-IR" sz="3200">
                <a:latin typeface="Cambria" pitchFamily="18" charset="0"/>
                <a:cs typeface="Times New Roman" pitchFamily="18" charset="0"/>
              </a:rPr>
              <a:t>برای</a:t>
            </a:r>
            <a:r>
              <a:rPr lang="en-US" sz="3200">
                <a:latin typeface="Cambria" pitchFamily="18" charset="0"/>
                <a:cs typeface="Times New Roman" pitchFamily="18" charset="0"/>
              </a:rPr>
              <a:t> 18 </a:t>
            </a:r>
            <a:r>
              <a:rPr lang="fa-IR" sz="3200">
                <a:latin typeface="Cambria" pitchFamily="18" charset="0"/>
                <a:cs typeface="Times New Roman" pitchFamily="18" charset="0"/>
              </a:rPr>
              <a:t>ساعت به عنوان دوز نگهدارنده تا سقف دوز</a:t>
            </a:r>
            <a:r>
              <a:rPr lang="en-US" sz="3200">
                <a:latin typeface="Cambria" pitchFamily="18" charset="0"/>
                <a:cs typeface="Times New Roman" pitchFamily="18" charset="0"/>
              </a:rPr>
              <a:t> 2/2g/24h </a:t>
            </a:r>
            <a:r>
              <a:rPr lang="fa-IR" sz="3200">
                <a:latin typeface="Cambria" pitchFamily="18" charset="0"/>
                <a:cs typeface="Times New Roman" pitchFamily="18" charset="0"/>
              </a:rPr>
              <a:t>داده میشود</a:t>
            </a:r>
            <a:r>
              <a:rPr lang="en-US" sz="3200">
                <a:latin typeface="Cambria" pitchFamily="18" charset="0"/>
                <a:cs typeface="Times New Roman" pitchFamily="18" charset="0"/>
              </a:rPr>
              <a:t>.</a:t>
            </a:r>
          </a:p>
          <a:p>
            <a:endParaRPr lang="fa-IR" sz="3600">
              <a:latin typeface="Cambria" pitchFamily="18" charset="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1"/>
          <p:cNvSpPr>
            <a:spLocks noGrp="1"/>
          </p:cNvSpPr>
          <p:nvPr>
            <p:ph/>
          </p:nvPr>
        </p:nvSpPr>
        <p:spPr>
          <a:xfrm>
            <a:off x="971550" y="404813"/>
            <a:ext cx="7848600" cy="1295400"/>
          </a:xfrm>
        </p:spPr>
        <p:txBody>
          <a:bodyPr/>
          <a:lstStyle/>
          <a:p>
            <a:pPr eaLnBrk="1" hangingPunct="1"/>
            <a:r>
              <a:rPr lang="fa-IR" sz="4400" smtClean="0"/>
              <a:t>نکات پرستاری</a:t>
            </a:r>
            <a:r>
              <a:rPr lang="en-US" sz="4400" smtClean="0">
                <a:cs typeface="Times New Roman" pitchFamily="18" charset="0"/>
              </a:rPr>
              <a:t>:</a:t>
            </a:r>
          </a:p>
        </p:txBody>
      </p:sp>
      <p:sp>
        <p:nvSpPr>
          <p:cNvPr id="80898" name="TextBox 2"/>
          <p:cNvSpPr txBox="1">
            <a:spLocks noChangeArrowheads="1"/>
          </p:cNvSpPr>
          <p:nvPr/>
        </p:nvSpPr>
        <p:spPr bwMode="auto">
          <a:xfrm>
            <a:off x="0" y="5949950"/>
            <a:ext cx="900113" cy="706438"/>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30</a:t>
            </a:r>
          </a:p>
        </p:txBody>
      </p:sp>
      <p:sp>
        <p:nvSpPr>
          <p:cNvPr id="80899" name="TextBox 3"/>
          <p:cNvSpPr txBox="1">
            <a:spLocks noChangeArrowheads="1"/>
          </p:cNvSpPr>
          <p:nvPr/>
        </p:nvSpPr>
        <p:spPr bwMode="auto">
          <a:xfrm>
            <a:off x="449263" y="1484313"/>
            <a:ext cx="8320087" cy="4524375"/>
          </a:xfrm>
          <a:prstGeom prst="rect">
            <a:avLst/>
          </a:prstGeom>
          <a:noFill/>
          <a:ln w="9525">
            <a:noFill/>
            <a:miter lim="800000"/>
            <a:headEnd/>
            <a:tailEnd/>
          </a:ln>
        </p:spPr>
        <p:txBody>
          <a:bodyPr>
            <a:spAutoFit/>
          </a:bodyPr>
          <a:lstStyle/>
          <a:p>
            <a:r>
              <a:rPr lang="en-US" sz="2400">
                <a:latin typeface="Cambria" pitchFamily="18" charset="0"/>
                <a:cs typeface="Times New Roman" pitchFamily="18" charset="0"/>
              </a:rPr>
              <a:t>-1</a:t>
            </a:r>
            <a:r>
              <a:rPr lang="fa-IR" sz="2400">
                <a:latin typeface="Cambria" pitchFamily="18" charset="0"/>
                <a:cs typeface="Times New Roman" pitchFamily="18" charset="0"/>
              </a:rPr>
              <a:t>به بیمار علت شروع واقدامات مورد نیاز را توضیح دهید</a:t>
            </a:r>
            <a:r>
              <a:rPr lang="en-US" sz="2400">
                <a:latin typeface="Cambria" pitchFamily="18" charset="0"/>
                <a:cs typeface="Times New Roman" pitchFamily="18" charset="0"/>
              </a:rPr>
              <a:t>.</a:t>
            </a:r>
          </a:p>
          <a:p>
            <a:r>
              <a:rPr lang="en-US" sz="2400">
                <a:latin typeface="Cambria" pitchFamily="18" charset="0"/>
                <a:cs typeface="Times New Roman" pitchFamily="18" charset="0"/>
              </a:rPr>
              <a:t>-2</a:t>
            </a:r>
            <a:r>
              <a:rPr lang="fa-IR" sz="2400">
                <a:latin typeface="Cambria" pitchFamily="18" charset="0"/>
                <a:cs typeface="Times New Roman" pitchFamily="18" charset="0"/>
              </a:rPr>
              <a:t>میکروست را با</a:t>
            </a:r>
            <a:r>
              <a:rPr lang="en-US" sz="2400">
                <a:latin typeface="Cambria" pitchFamily="18" charset="0"/>
                <a:cs typeface="Times New Roman" pitchFamily="18" charset="0"/>
              </a:rPr>
              <a:t> 20_50</a:t>
            </a:r>
            <a:r>
              <a:rPr lang="fa-IR" sz="2400">
                <a:latin typeface="Cambria" pitchFamily="18" charset="0"/>
                <a:cs typeface="Times New Roman" pitchFamily="18" charset="0"/>
              </a:rPr>
              <a:t>سی سی سرم دکستروز</a:t>
            </a:r>
            <a:r>
              <a:rPr lang="en-US" sz="2400">
                <a:latin typeface="Cambria" pitchFamily="18" charset="0"/>
                <a:cs typeface="Times New Roman" pitchFamily="18" charset="0"/>
              </a:rPr>
              <a:t> 5%</a:t>
            </a:r>
            <a:r>
              <a:rPr lang="fa-IR" sz="2400">
                <a:latin typeface="Cambria" pitchFamily="18" charset="0"/>
                <a:cs typeface="Times New Roman" pitchFamily="18" charset="0"/>
              </a:rPr>
              <a:t>پرکنیدویاسرنگ</a:t>
            </a:r>
            <a:r>
              <a:rPr lang="en-US" sz="2400">
                <a:latin typeface="Cambria" pitchFamily="18" charset="0"/>
                <a:cs typeface="Times New Roman" pitchFamily="18" charset="0"/>
              </a:rPr>
              <a:t> 50</a:t>
            </a:r>
            <a:r>
              <a:rPr lang="fa-IR" sz="2400">
                <a:latin typeface="Cambria" pitchFamily="18" charset="0"/>
                <a:cs typeface="Times New Roman" pitchFamily="18" charset="0"/>
              </a:rPr>
              <a:t>سی سی راپر کنید</a:t>
            </a:r>
            <a:r>
              <a:rPr lang="en-US" sz="2400">
                <a:latin typeface="Cambria" pitchFamily="18" charset="0"/>
                <a:cs typeface="Times New Roman" pitchFamily="18" charset="0"/>
              </a:rPr>
              <a:t> .</a:t>
            </a:r>
            <a:r>
              <a:rPr lang="fa-IR" sz="2400">
                <a:latin typeface="Cambria" pitchFamily="18" charset="0"/>
                <a:cs typeface="Times New Roman" pitchFamily="18" charset="0"/>
              </a:rPr>
              <a:t>ابتدا</a:t>
            </a:r>
            <a:r>
              <a:rPr lang="en-US" sz="2400">
                <a:latin typeface="Cambria" pitchFamily="18" charset="0"/>
                <a:cs typeface="Times New Roman" pitchFamily="18" charset="0"/>
              </a:rPr>
              <a:t> 150</a:t>
            </a:r>
            <a:r>
              <a:rPr lang="fa-IR" sz="2400">
                <a:latin typeface="Cambria" pitchFamily="18" charset="0"/>
                <a:cs typeface="Times New Roman" pitchFamily="18" charset="0"/>
              </a:rPr>
              <a:t>میلی گرم دارورا در عرض</a:t>
            </a:r>
            <a:r>
              <a:rPr lang="en-US" sz="2400">
                <a:latin typeface="Cambria" pitchFamily="18" charset="0"/>
                <a:cs typeface="Times New Roman" pitchFamily="18" charset="0"/>
              </a:rPr>
              <a:t> 10 </a:t>
            </a:r>
            <a:r>
              <a:rPr lang="fa-IR" sz="2400">
                <a:latin typeface="Cambria" pitchFamily="18" charset="0"/>
                <a:cs typeface="Times New Roman" pitchFamily="18" charset="0"/>
              </a:rPr>
              <a:t>دقیقه برای بیمار انفوزه کنید</a:t>
            </a:r>
            <a:r>
              <a:rPr lang="en-US" sz="2400">
                <a:latin typeface="Cambria" pitchFamily="18" charset="0"/>
                <a:cs typeface="Times New Roman" pitchFamily="18" charset="0"/>
              </a:rPr>
              <a:t>.</a:t>
            </a:r>
          </a:p>
          <a:p>
            <a:r>
              <a:rPr lang="en-US" sz="2400">
                <a:latin typeface="Cambria" pitchFamily="18" charset="0"/>
                <a:cs typeface="Times New Roman" pitchFamily="18" charset="0"/>
              </a:rPr>
              <a:t>-3</a:t>
            </a:r>
            <a:r>
              <a:rPr lang="fa-IR" sz="2400">
                <a:latin typeface="Cambria" pitchFamily="18" charset="0"/>
                <a:cs typeface="Times New Roman" pitchFamily="18" charset="0"/>
              </a:rPr>
              <a:t>در</a:t>
            </a:r>
            <a:r>
              <a:rPr lang="en-US" sz="2400">
                <a:latin typeface="Cambria" pitchFamily="18" charset="0"/>
                <a:cs typeface="Times New Roman" pitchFamily="18" charset="0"/>
              </a:rPr>
              <a:t> 6</a:t>
            </a:r>
            <a:r>
              <a:rPr lang="fa-IR" sz="2400">
                <a:latin typeface="Cambria" pitchFamily="18" charset="0"/>
                <a:cs typeface="Times New Roman" pitchFamily="18" charset="0"/>
              </a:rPr>
              <a:t>ساعت اول</a:t>
            </a:r>
            <a:r>
              <a:rPr lang="en-US" sz="2400">
                <a:latin typeface="Cambria" pitchFamily="18" charset="0"/>
                <a:cs typeface="Times New Roman" pitchFamily="18" charset="0"/>
              </a:rPr>
              <a:t> 1</a:t>
            </a:r>
            <a:r>
              <a:rPr lang="fa-IR" sz="2400">
                <a:latin typeface="Cambria" pitchFamily="18" charset="0"/>
                <a:cs typeface="Times New Roman" pitchFamily="18" charset="0"/>
              </a:rPr>
              <a:t>میلی گرم در دقیقه مجموعا</a:t>
            </a:r>
            <a:r>
              <a:rPr lang="en-US" sz="2400">
                <a:latin typeface="Cambria" pitchFamily="18" charset="0"/>
                <a:cs typeface="Times New Roman" pitchFamily="18" charset="0"/>
              </a:rPr>
              <a:t>360 </a:t>
            </a:r>
            <a:r>
              <a:rPr lang="fa-IR" sz="2400">
                <a:latin typeface="Cambria" pitchFamily="18" charset="0"/>
                <a:cs typeface="Times New Roman" pitchFamily="18" charset="0"/>
              </a:rPr>
              <a:t>میلی گرم در</a:t>
            </a:r>
            <a:r>
              <a:rPr lang="en-US" sz="2400">
                <a:latin typeface="Cambria" pitchFamily="18" charset="0"/>
                <a:cs typeface="Times New Roman" pitchFamily="18" charset="0"/>
              </a:rPr>
              <a:t>6 </a:t>
            </a:r>
            <a:r>
              <a:rPr lang="fa-IR" sz="2400">
                <a:latin typeface="Cambria" pitchFamily="18" charset="0"/>
                <a:cs typeface="Times New Roman" pitchFamily="18" charset="0"/>
              </a:rPr>
              <a:t>ساعت داده میشود</a:t>
            </a:r>
            <a:r>
              <a:rPr lang="en-US" sz="2400">
                <a:latin typeface="Cambria" pitchFamily="18" charset="0"/>
                <a:cs typeface="Times New Roman" pitchFamily="18" charset="0"/>
              </a:rPr>
              <a:t>.</a:t>
            </a:r>
          </a:p>
          <a:p>
            <a:r>
              <a:rPr lang="en-US" sz="2400">
                <a:latin typeface="Cambria" pitchFamily="18" charset="0"/>
                <a:cs typeface="Times New Roman" pitchFamily="18" charset="0"/>
              </a:rPr>
              <a:t>-4</a:t>
            </a:r>
            <a:r>
              <a:rPr lang="fa-IR" sz="2400">
                <a:latin typeface="Cambria" pitchFamily="18" charset="0"/>
                <a:cs typeface="Times New Roman" pitchFamily="18" charset="0"/>
              </a:rPr>
              <a:t>در</a:t>
            </a:r>
            <a:r>
              <a:rPr lang="en-US" sz="2400">
                <a:latin typeface="Cambria" pitchFamily="18" charset="0"/>
                <a:cs typeface="Times New Roman" pitchFamily="18" charset="0"/>
              </a:rPr>
              <a:t> 18 </a:t>
            </a:r>
            <a:r>
              <a:rPr lang="fa-IR" sz="2400">
                <a:latin typeface="Cambria" pitchFamily="18" charset="0"/>
                <a:cs typeface="Times New Roman" pitchFamily="18" charset="0"/>
              </a:rPr>
              <a:t>ساعت بعدی</a:t>
            </a:r>
            <a:r>
              <a:rPr lang="en-US" sz="2400">
                <a:latin typeface="Cambria" pitchFamily="18" charset="0"/>
                <a:cs typeface="Times New Roman" pitchFamily="18" charset="0"/>
              </a:rPr>
              <a:t> ./5</a:t>
            </a:r>
            <a:r>
              <a:rPr lang="fa-IR" sz="2400">
                <a:latin typeface="Cambria" pitchFamily="18" charset="0"/>
                <a:cs typeface="Times New Roman" pitchFamily="18" charset="0"/>
              </a:rPr>
              <a:t>میلی گرم در دقیقه</a:t>
            </a:r>
            <a:r>
              <a:rPr lang="en-US" sz="2400">
                <a:latin typeface="Cambria" pitchFamily="18" charset="0"/>
                <a:cs typeface="Times New Roman" pitchFamily="18" charset="0"/>
              </a:rPr>
              <a:t>  </a:t>
            </a:r>
            <a:r>
              <a:rPr lang="fa-IR" sz="2400">
                <a:latin typeface="Cambria" pitchFamily="18" charset="0"/>
                <a:cs typeface="Times New Roman" pitchFamily="18" charset="0"/>
              </a:rPr>
              <a:t>مجموعا</a:t>
            </a:r>
            <a:r>
              <a:rPr lang="en-US" sz="2400">
                <a:latin typeface="Cambria" pitchFamily="18" charset="0"/>
                <a:cs typeface="Times New Roman" pitchFamily="18" charset="0"/>
              </a:rPr>
              <a:t> 540 </a:t>
            </a:r>
            <a:r>
              <a:rPr lang="fa-IR" sz="2400">
                <a:latin typeface="Cambria" pitchFamily="18" charset="0"/>
                <a:cs typeface="Times New Roman" pitchFamily="18" charset="0"/>
              </a:rPr>
              <a:t>میلی گرم در</a:t>
            </a:r>
            <a:r>
              <a:rPr lang="en-US" sz="2400">
                <a:latin typeface="Cambria" pitchFamily="18" charset="0"/>
                <a:cs typeface="Times New Roman" pitchFamily="18" charset="0"/>
              </a:rPr>
              <a:t> 18 </a:t>
            </a:r>
            <a:r>
              <a:rPr lang="fa-IR" sz="2400">
                <a:latin typeface="Cambria" pitchFamily="18" charset="0"/>
                <a:cs typeface="Times New Roman" pitchFamily="18" charset="0"/>
              </a:rPr>
              <a:t>ساعت</a:t>
            </a:r>
            <a:r>
              <a:rPr lang="en-US" sz="2400">
                <a:latin typeface="Cambria" pitchFamily="18" charset="0"/>
                <a:cs typeface="Times New Roman" pitchFamily="18" charset="0"/>
              </a:rPr>
              <a:t> .</a:t>
            </a:r>
          </a:p>
          <a:p>
            <a:r>
              <a:rPr lang="en-US" sz="2400">
                <a:latin typeface="Cambria" pitchFamily="18" charset="0"/>
                <a:cs typeface="Times New Roman" pitchFamily="18" charset="0"/>
              </a:rPr>
              <a:t>-5</a:t>
            </a:r>
            <a:r>
              <a:rPr lang="fa-IR" sz="2400">
                <a:latin typeface="Cambria" pitchFamily="18" charset="0"/>
                <a:cs typeface="Times New Roman" pitchFamily="18" charset="0"/>
              </a:rPr>
              <a:t>بیمار را به طور مرتب پایش کنید</a:t>
            </a:r>
            <a:r>
              <a:rPr lang="en-US" sz="2400">
                <a:latin typeface="Cambria" pitchFamily="18" charset="0"/>
                <a:cs typeface="Times New Roman" pitchFamily="18" charset="0"/>
              </a:rPr>
              <a:t>.</a:t>
            </a:r>
          </a:p>
          <a:p>
            <a:r>
              <a:rPr lang="en-US" sz="2400">
                <a:latin typeface="Cambria" pitchFamily="18" charset="0"/>
                <a:cs typeface="Times New Roman" pitchFamily="18" charset="0"/>
              </a:rPr>
              <a:t>-6</a:t>
            </a:r>
            <a:r>
              <a:rPr lang="fa-IR" sz="2400">
                <a:latin typeface="Cambria" pitchFamily="18" charset="0"/>
                <a:cs typeface="Times New Roman" pitchFamily="18" charset="0"/>
              </a:rPr>
              <a:t>در صورت بروز هیپوتانسیون و برادی کاردی</a:t>
            </a:r>
            <a:r>
              <a:rPr lang="en-US" sz="2400">
                <a:latin typeface="Cambria" pitchFamily="18" charset="0"/>
                <a:cs typeface="Times New Roman" pitchFamily="18" charset="0"/>
              </a:rPr>
              <a:t>  </a:t>
            </a:r>
            <a:r>
              <a:rPr lang="fa-IR" sz="2400">
                <a:latin typeface="Cambria" pitchFamily="18" charset="0"/>
                <a:cs typeface="Times New Roman" pitchFamily="18" charset="0"/>
              </a:rPr>
              <a:t>دارو را قطع کنید و گزارش دهید</a:t>
            </a:r>
            <a:r>
              <a:rPr lang="en-US" sz="2400">
                <a:latin typeface="Cambria" pitchFamily="18" charset="0"/>
                <a:cs typeface="Times New Roman" pitchFamily="18" charset="0"/>
              </a:rPr>
              <a:t>.</a:t>
            </a:r>
          </a:p>
          <a:p>
            <a:r>
              <a:rPr lang="en-US" sz="2400">
                <a:latin typeface="Cambria" pitchFamily="18" charset="0"/>
                <a:cs typeface="Times New Roman" pitchFamily="18" charset="0"/>
              </a:rPr>
              <a:t>-7</a:t>
            </a:r>
            <a:r>
              <a:rPr lang="fa-IR" sz="2400">
                <a:latin typeface="Cambria" pitchFamily="18" charset="0"/>
                <a:cs typeface="Times New Roman" pitchFamily="18" charset="0"/>
              </a:rPr>
              <a:t>اختلالات ریتم بیمار رادر</a:t>
            </a:r>
            <a:r>
              <a:rPr lang="en-US" sz="2400">
                <a:latin typeface="Cambria" pitchFamily="18" charset="0"/>
                <a:cs typeface="Times New Roman" pitchFamily="18" charset="0"/>
              </a:rPr>
              <a:t> ECG</a:t>
            </a:r>
            <a:r>
              <a:rPr lang="fa-IR" sz="2400">
                <a:latin typeface="Cambria" pitchFamily="18" charset="0"/>
                <a:cs typeface="Times New Roman" pitchFamily="18" charset="0"/>
              </a:rPr>
              <a:t>بررسی کنید</a:t>
            </a:r>
            <a:r>
              <a:rPr lang="en-US" sz="2400">
                <a:latin typeface="Cambria" pitchFamily="18" charset="0"/>
                <a:cs typeface="Times New Roman" pitchFamily="18" charset="0"/>
              </a:rPr>
              <a:t>.</a:t>
            </a:r>
          </a:p>
          <a:p>
            <a:r>
              <a:rPr lang="en-US" sz="2400">
                <a:latin typeface="Cambria" pitchFamily="18" charset="0"/>
                <a:cs typeface="Times New Roman" pitchFamily="18" charset="0"/>
              </a:rPr>
              <a:t>-8</a:t>
            </a:r>
            <a:r>
              <a:rPr lang="fa-IR" sz="2400">
                <a:latin typeface="Cambria" pitchFamily="18" charset="0"/>
                <a:cs typeface="Times New Roman" pitchFamily="18" charset="0"/>
              </a:rPr>
              <a:t>اقدامات ومشاهدات خود را با ذکر ساعت در پرونده ثبت کنید</a:t>
            </a:r>
            <a:r>
              <a:rPr lang="en-US" sz="2400">
                <a:latin typeface="Cambria" pitchFamily="18" charset="0"/>
                <a:cs typeface="Times New Roman" pitchFamily="18" charset="0"/>
              </a:rPr>
              <a:t>.</a:t>
            </a:r>
          </a:p>
          <a:p>
            <a:r>
              <a:rPr lang="en-US" sz="2400">
                <a:latin typeface="Cambria" pitchFamily="18" charset="0"/>
                <a:cs typeface="Times New Roman" pitchFamily="18" charset="0"/>
              </a:rPr>
              <a:t>-9</a:t>
            </a:r>
            <a:r>
              <a:rPr lang="fa-IR" sz="2400">
                <a:latin typeface="Cambria" pitchFamily="18" charset="0"/>
                <a:cs typeface="Times New Roman" pitchFamily="18" charset="0"/>
              </a:rPr>
              <a:t>قطع دارو به صورت آهسته و تدریجی باشد</a:t>
            </a:r>
            <a:r>
              <a:rPr lang="en-US" sz="2400">
                <a:latin typeface="Cambria" pitchFamily="18" charset="0"/>
                <a:cs typeface="Times New Roman" pitchFamily="18" charset="0"/>
              </a:rPr>
              <a:t>.</a:t>
            </a:r>
          </a:p>
        </p:txBody>
      </p:sp>
    </p:spTree>
  </p:cSld>
  <p:clrMapOvr>
    <a:masterClrMapping/>
  </p:clrMapOvr>
  <p:transition spd="slow" advClick="0">
    <p:wipe/>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bwMode="auto"/>
        <p:txBody>
          <a:bodyPr vert="horz" wrap="square" lIns="91440" tIns="45720" bIns="45720" numCol="1" anchorCtr="0" compatLnSpc="1">
            <a:prstTxWarp prst="textNoShape">
              <a:avLst/>
            </a:prstTxWarp>
          </a:bodyPr>
          <a:lstStyle/>
          <a:p>
            <a:pPr eaLnBrk="1" hangingPunct="1">
              <a:defRPr/>
            </a:pPr>
            <a:r>
              <a:rPr lang="ar-SA" b="1" smtClean="0">
                <a:effectLst/>
              </a:rPr>
              <a:t>وظایف قانونی پرستار (قانون 5</a:t>
            </a:r>
            <a:r>
              <a:rPr lang="en-US" b="1" smtClean="0">
                <a:effectLst/>
                <a:cs typeface="Arial" charset="0"/>
              </a:rPr>
              <a:t>R</a:t>
            </a:r>
            <a:r>
              <a:rPr lang="ar-SA" b="1" smtClean="0">
                <a:effectLst/>
              </a:rPr>
              <a:t>)</a:t>
            </a:r>
            <a:r>
              <a:rPr lang="en-US" smtClean="0">
                <a:effectLst/>
                <a:cs typeface="Arial" charset="0"/>
              </a:rPr>
              <a:t> </a:t>
            </a:r>
          </a:p>
        </p:txBody>
      </p:sp>
      <p:sp>
        <p:nvSpPr>
          <p:cNvPr id="19458" name="Rectangle 3"/>
          <p:cNvSpPr>
            <a:spLocks noGrp="1"/>
          </p:cNvSpPr>
          <p:nvPr>
            <p:ph type="body" idx="4294967295"/>
          </p:nvPr>
        </p:nvSpPr>
        <p:spPr/>
        <p:txBody>
          <a:bodyPr/>
          <a:lstStyle/>
          <a:p>
            <a:pPr eaLnBrk="1" hangingPunct="1"/>
            <a:r>
              <a:rPr lang="ar-SA" b="1" smtClean="0"/>
              <a:t>بیمار، دارو، روش، زمان، دوز</a:t>
            </a:r>
            <a:endParaRPr lang="ar-SA" smtClean="0"/>
          </a:p>
          <a:p>
            <a:pPr eaLnBrk="1" hangingPunct="1"/>
            <a:r>
              <a:rPr lang="ar-SA" smtClean="0"/>
              <a:t>توجه : برای اینکه این پنج مورد مهم را به خاطر بسپارید، جمله فارسی « بِدَر زد » را حفظ کنید که حروف اول کلمات « بیمار، دارو، روش، زمان و دوز » می باشد و یا به اختصار « </a:t>
            </a:r>
            <a:r>
              <a:rPr lang="en-US" smtClean="0">
                <a:cs typeface="Times New Roman" pitchFamily="18" charset="0"/>
              </a:rPr>
              <a:t>PDRTD</a:t>
            </a:r>
            <a:r>
              <a:rPr lang="ar-SA" smtClean="0"/>
              <a:t> » را یاد بگیرید که حروف اول کلمات « </a:t>
            </a:r>
            <a:r>
              <a:rPr lang="en-US" smtClean="0">
                <a:cs typeface="Times New Roman" pitchFamily="18" charset="0"/>
              </a:rPr>
              <a:t>Patient</a:t>
            </a:r>
            <a:r>
              <a:rPr lang="ar-SA" smtClean="0"/>
              <a:t>، </a:t>
            </a:r>
            <a:r>
              <a:rPr lang="en-US" smtClean="0">
                <a:cs typeface="Times New Roman" pitchFamily="18" charset="0"/>
              </a:rPr>
              <a:t>Drug</a:t>
            </a:r>
            <a:r>
              <a:rPr lang="ar-SA" smtClean="0"/>
              <a:t>، </a:t>
            </a:r>
            <a:r>
              <a:rPr lang="en-US" smtClean="0">
                <a:cs typeface="Times New Roman" pitchFamily="18" charset="0"/>
              </a:rPr>
              <a:t>Route</a:t>
            </a:r>
            <a:r>
              <a:rPr lang="ar-SA" smtClean="0"/>
              <a:t>، </a:t>
            </a:r>
            <a:r>
              <a:rPr lang="en-US" smtClean="0">
                <a:cs typeface="Times New Roman" pitchFamily="18" charset="0"/>
              </a:rPr>
              <a:t>Time , Dose</a:t>
            </a:r>
            <a:r>
              <a:rPr lang="ar-SA" smtClean="0"/>
              <a:t> » است.</a:t>
            </a:r>
          </a:p>
          <a:p>
            <a:pPr eaLnBrk="1" hangingPunct="1"/>
            <a:r>
              <a:rPr lang="ar-SA" smtClean="0"/>
              <a:t>همواره برای تجویز صحیح دارو، قانون 5</a:t>
            </a:r>
            <a:r>
              <a:rPr lang="en-US" smtClean="0">
                <a:cs typeface="Times New Roman" pitchFamily="18" charset="0"/>
              </a:rPr>
              <a:t>R</a:t>
            </a:r>
            <a:r>
              <a:rPr lang="ar-SA" smtClean="0"/>
              <a:t> را با دقت تمام به روش زیر اجرا نمایید :</a:t>
            </a:r>
          </a:p>
          <a:p>
            <a:pPr eaLnBrk="1" hangingPunct="1"/>
            <a:r>
              <a:rPr lang="ar-SA" smtClean="0"/>
              <a:t> </a:t>
            </a:r>
            <a:endParaRPr lang="en-US" smtClean="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571528"/>
            <a:ext cx="8229600" cy="2000264"/>
          </a:xfrm>
        </p:spPr>
        <p:txBody>
          <a:bodyPr/>
          <a:lstStyle/>
          <a:p>
            <a:pPr>
              <a:defRPr/>
            </a:pPr>
            <a:r>
              <a:rPr lang="fa-IR" dirty="0" smtClean="0"/>
              <a:t>نور اپی نفرین</a:t>
            </a:r>
            <a:r>
              <a:rPr lang="en-US" dirty="0" err="1" smtClean="0"/>
              <a:t>Levophed</a:t>
            </a:r>
            <a:r>
              <a:rPr lang="en-US" dirty="0" smtClean="0"/>
              <a:t/>
            </a:r>
            <a:br>
              <a:rPr lang="en-US" dirty="0" smtClean="0"/>
            </a:br>
            <a:endParaRPr lang="fa-IR" dirty="0"/>
          </a:p>
        </p:txBody>
      </p:sp>
      <p:sp>
        <p:nvSpPr>
          <p:cNvPr id="81922" name="Content Placeholder 4"/>
          <p:cNvSpPr>
            <a:spLocks noGrp="1"/>
          </p:cNvSpPr>
          <p:nvPr>
            <p:ph idx="1"/>
          </p:nvPr>
        </p:nvSpPr>
        <p:spPr>
          <a:xfrm>
            <a:off x="457200" y="1646238"/>
            <a:ext cx="8229600" cy="3211512"/>
          </a:xfrm>
        </p:spPr>
        <p:txBody>
          <a:bodyPr/>
          <a:lstStyle/>
          <a:p>
            <a:r>
              <a:rPr lang="fa-IR" smtClean="0"/>
              <a:t>آگونیست آلفا وبتا</a:t>
            </a:r>
            <a:r>
              <a:rPr lang="en-US" smtClean="0">
                <a:cs typeface="Times New Roman" pitchFamily="18" charset="0"/>
              </a:rPr>
              <a:t>- </a:t>
            </a:r>
            <a:r>
              <a:rPr lang="fa-IR" smtClean="0"/>
              <a:t>آدر نرژیک</a:t>
            </a:r>
            <a:r>
              <a:rPr lang="en-US" smtClean="0">
                <a:cs typeface="Times New Roman" pitchFamily="18" charset="0"/>
              </a:rPr>
              <a:t> -</a:t>
            </a:r>
            <a:r>
              <a:rPr lang="fa-IR" smtClean="0"/>
              <a:t>تنگ کننده عروق خونی است </a:t>
            </a:r>
            <a:endParaRPr lang="en-US" smtClean="0">
              <a:cs typeface="Times New Roman" pitchFamily="18" charset="0"/>
            </a:endParaRPr>
          </a:p>
          <a:p>
            <a:r>
              <a:rPr lang="fa-IR" smtClean="0"/>
              <a:t>با اثر بر روی گیرنده بتا آدرنرژیک عضله میوکارد را تحریک می کند وبرون ده قلبی را افزایش میدهد واثر منقبض کنندگی آن ناشی از افزایش مقاومت محیطی است</a:t>
            </a:r>
            <a:r>
              <a:rPr lang="en-US" smtClean="0">
                <a:cs typeface="Times New Roman" pitchFamily="18" charset="0"/>
              </a:rPr>
              <a:t>.</a:t>
            </a:r>
          </a:p>
          <a:p>
            <a:endParaRPr lang="fa-IR" smtClean="0"/>
          </a:p>
        </p:txBody>
      </p:sp>
      <p:sp>
        <p:nvSpPr>
          <p:cNvPr id="8192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fa-IR" sz="1200">
                <a:solidFill>
                  <a:srgbClr val="000000"/>
                </a:solidFill>
                <a:latin typeface="Calibri" pitchFamily="34" charset="0"/>
                <a:cs typeface="Tahoma" pitchFamily="34" charset="0"/>
              </a:rPr>
              <a:t>آگونیست آلفا وبتا</a:t>
            </a:r>
            <a:r>
              <a:rPr lang="en-US" sz="1200">
                <a:solidFill>
                  <a:srgbClr val="000000"/>
                </a:solidFill>
                <a:latin typeface="Calibri" pitchFamily="34" charset="0"/>
                <a:cs typeface="Tahoma" pitchFamily="34" charset="0"/>
              </a:rPr>
              <a:t>- </a:t>
            </a:r>
            <a:r>
              <a:rPr lang="fa-IR" sz="1200">
                <a:solidFill>
                  <a:srgbClr val="000000"/>
                </a:solidFill>
                <a:latin typeface="Calibri" pitchFamily="34" charset="0"/>
                <a:cs typeface="Tahoma" pitchFamily="34" charset="0"/>
              </a:rPr>
              <a:t>آدر نرژیک</a:t>
            </a:r>
            <a:r>
              <a:rPr lang="en-US" sz="1200">
                <a:solidFill>
                  <a:srgbClr val="000000"/>
                </a:solidFill>
                <a:latin typeface="Calibri" pitchFamily="34" charset="0"/>
                <a:cs typeface="Tahoma" pitchFamily="34" charset="0"/>
              </a:rPr>
              <a:t> -</a:t>
            </a:r>
            <a:r>
              <a:rPr lang="fa-IR" sz="1200">
                <a:solidFill>
                  <a:srgbClr val="000000"/>
                </a:solidFill>
                <a:latin typeface="Calibri" pitchFamily="34" charset="0"/>
                <a:cs typeface="Tahoma" pitchFamily="34" charset="0"/>
              </a:rPr>
              <a:t>تنگ کننده عروق خونی است </a:t>
            </a:r>
            <a:endParaRPr lang="en-US" sz="1400"/>
          </a:p>
          <a:p>
            <a:pPr eaLnBrk="0" hangingPunct="0"/>
            <a:r>
              <a:rPr lang="fa-IR" sz="1200">
                <a:solidFill>
                  <a:srgbClr val="000000"/>
                </a:solidFill>
                <a:latin typeface="Calibri" pitchFamily="34" charset="0"/>
                <a:cs typeface="Tahoma" pitchFamily="34" charset="0"/>
              </a:rPr>
              <a:t>با اثر بر روی گیرنده بتا آدرنرژیک عضله میوکارد را تحریک می کند وبرون ده قلبی را افزایش میدهد واثر منقبض کنندگی آن ناشی از افزایش مقاومت محیطی است</a:t>
            </a:r>
            <a:r>
              <a:rPr lang="en-US" sz="1200">
                <a:solidFill>
                  <a:srgbClr val="000000"/>
                </a:solidFill>
                <a:latin typeface="Calibri" pitchFamily="34" charset="0"/>
                <a:cs typeface="Tahoma" pitchFamily="34" charset="0"/>
              </a:rPr>
              <a:t>.</a:t>
            </a:r>
            <a:endParaRPr lang="en-US"/>
          </a:p>
        </p:txBody>
      </p:sp>
    </p:spTree>
  </p:cSld>
  <p:clrMapOvr>
    <a:masterClrMapping/>
  </p:clrMapOvr>
  <p:transition spd="slow" advClick="0">
    <p:wipe/>
    <p:sndAc>
      <p:end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4962525" y="258763"/>
            <a:ext cx="3932238" cy="46037"/>
          </a:xfrm>
        </p:spPr>
        <p:txBody>
          <a:bodyPr>
            <a:normAutofit fontScale="90000"/>
          </a:bodyPr>
          <a:lstStyle/>
          <a:p>
            <a:pPr>
              <a:defRPr/>
            </a:pPr>
            <a:endParaRPr lang="fa-IR"/>
          </a:p>
        </p:txBody>
      </p:sp>
      <p:sp>
        <p:nvSpPr>
          <p:cNvPr id="82946" name="Text Placeholder 5"/>
          <p:cNvSpPr>
            <a:spLocks noGrp="1"/>
          </p:cNvSpPr>
          <p:nvPr>
            <p:ph type="body" idx="2"/>
          </p:nvPr>
        </p:nvSpPr>
        <p:spPr>
          <a:xfrm>
            <a:off x="4929188" y="1857375"/>
            <a:ext cx="3965575" cy="317500"/>
          </a:xfrm>
        </p:spPr>
        <p:txBody>
          <a:bodyPr/>
          <a:lstStyle/>
          <a:p>
            <a:pPr>
              <a:spcBef>
                <a:spcPct val="0"/>
              </a:spcBef>
            </a:pPr>
            <a:endParaRPr lang="fa-IR" smtClean="0"/>
          </a:p>
        </p:txBody>
      </p:sp>
      <p:sp>
        <p:nvSpPr>
          <p:cNvPr id="82947" name="Content Placeholder 3"/>
          <p:cNvSpPr>
            <a:spLocks noGrp="1"/>
          </p:cNvSpPr>
          <p:nvPr>
            <p:ph sz="half" idx="1"/>
          </p:nvPr>
        </p:nvSpPr>
        <p:spPr>
          <a:xfrm>
            <a:off x="228600" y="285750"/>
            <a:ext cx="8666163" cy="4000500"/>
          </a:xfrm>
        </p:spPr>
        <p:txBody>
          <a:bodyPr/>
          <a:lstStyle/>
          <a:p>
            <a:pPr marL="292100"/>
            <a:r>
              <a:rPr lang="fa-IR" smtClean="0"/>
              <a:t>تجویز دارو</a:t>
            </a:r>
            <a:r>
              <a:rPr lang="en-US" smtClean="0">
                <a:cs typeface="Times New Roman" pitchFamily="18" charset="0"/>
              </a:rPr>
              <a:t> :</a:t>
            </a:r>
            <a:r>
              <a:rPr lang="fa-IR" smtClean="0"/>
              <a:t>انفوزیون</a:t>
            </a:r>
            <a:r>
              <a:rPr lang="en-US" smtClean="0">
                <a:cs typeface="Times New Roman" pitchFamily="18" charset="0"/>
              </a:rPr>
              <a:t>  </a:t>
            </a:r>
            <a:r>
              <a:rPr lang="fa-IR" smtClean="0"/>
              <a:t>وریدی این دارو در سالین تنها توصیه نمیشود</a:t>
            </a:r>
            <a:r>
              <a:rPr lang="en-US" smtClean="0">
                <a:cs typeface="Times New Roman" pitchFamily="18" charset="0"/>
              </a:rPr>
              <a:t> .</a:t>
            </a:r>
            <a:r>
              <a:rPr lang="fa-IR" smtClean="0"/>
              <a:t>دکستروز جهت پیشگیری از اکسیداسیون واز بین رفتن قدرت دارو توصیه میشود</a:t>
            </a:r>
            <a:r>
              <a:rPr lang="en-US" smtClean="0">
                <a:cs typeface="Times New Roman" pitchFamily="18" charset="0"/>
              </a:rPr>
              <a:t>.</a:t>
            </a:r>
          </a:p>
          <a:p>
            <a:pPr marL="292100"/>
            <a:r>
              <a:rPr lang="fa-IR" smtClean="0"/>
              <a:t>در صورت وجود تغییر رنگ یا رسوب محلول را مصرف نکنید</a:t>
            </a:r>
            <a:r>
              <a:rPr lang="en-US" smtClean="0">
                <a:cs typeface="Times New Roman" pitchFamily="18" charset="0"/>
              </a:rPr>
              <a:t> .</a:t>
            </a:r>
          </a:p>
          <a:p>
            <a:pPr marL="292100"/>
            <a:r>
              <a:rPr lang="fa-IR" smtClean="0"/>
              <a:t>دارو را از نور محافظت کنید.</a:t>
            </a:r>
          </a:p>
        </p:txBody>
      </p:sp>
    </p:spTree>
  </p:cSld>
  <p:clrMapOvr>
    <a:masterClrMapping/>
  </p:clrMapOvr>
  <p:transition spd="slow" advClick="0">
    <p:wipe/>
    <p:sndAc>
      <p:end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p:cNvSpPr>
            <a:spLocks noGrp="1"/>
          </p:cNvSpPr>
          <p:nvPr>
            <p:ph/>
          </p:nvPr>
        </p:nvSpPr>
        <p:spPr>
          <a:xfrm>
            <a:off x="1066800" y="-857250"/>
            <a:ext cx="7543800" cy="6953250"/>
          </a:xfrm>
        </p:spPr>
        <p:txBody>
          <a:bodyPr/>
          <a:lstStyle/>
          <a:p>
            <a:pPr>
              <a:lnSpc>
                <a:spcPct val="200000"/>
              </a:lnSpc>
            </a:pPr>
            <a:r>
              <a:rPr lang="fa-IR" smtClean="0"/>
              <a:t>سرعت ابتدایی انفوزیون</a:t>
            </a:r>
            <a:r>
              <a:rPr lang="en-US" smtClean="0">
                <a:cs typeface="Times New Roman" pitchFamily="18" charset="0"/>
              </a:rPr>
              <a:t> 8-12 </a:t>
            </a:r>
            <a:r>
              <a:rPr lang="fa-IR" smtClean="0"/>
              <a:t>میکرو گرم در دقیقه برابر</a:t>
            </a:r>
            <a:r>
              <a:rPr lang="en-US" smtClean="0">
                <a:cs typeface="Times New Roman" pitchFamily="18" charset="0"/>
              </a:rPr>
              <a:t> 2-3</a:t>
            </a:r>
            <a:r>
              <a:rPr lang="fa-IR" smtClean="0"/>
              <a:t>سی سی</a:t>
            </a:r>
            <a:r>
              <a:rPr lang="en-US" smtClean="0">
                <a:cs typeface="Times New Roman" pitchFamily="18" charset="0"/>
              </a:rPr>
              <a:t>  </a:t>
            </a:r>
            <a:r>
              <a:rPr lang="fa-IR" smtClean="0"/>
              <a:t>در دقیقه وسپس برای ابقاء فشار خون</a:t>
            </a:r>
            <a:r>
              <a:rPr lang="en-US" smtClean="0">
                <a:cs typeface="Times New Roman" pitchFamily="18" charset="0"/>
              </a:rPr>
              <a:t> 2-4 </a:t>
            </a:r>
            <a:r>
              <a:rPr lang="fa-IR" smtClean="0"/>
              <a:t>میکرو گرم برابر</a:t>
            </a:r>
            <a:r>
              <a:rPr lang="en-US" smtClean="0">
                <a:cs typeface="Times New Roman" pitchFamily="18" charset="0"/>
              </a:rPr>
              <a:t>0/5-1</a:t>
            </a:r>
            <a:r>
              <a:rPr lang="fa-IR" smtClean="0"/>
              <a:t>سی سی در دقیقه می باشد</a:t>
            </a:r>
            <a:r>
              <a:rPr lang="en-US" smtClean="0">
                <a:cs typeface="Times New Roman" pitchFamily="18" charset="0"/>
              </a:rPr>
              <a:t>.</a:t>
            </a:r>
          </a:p>
          <a:p>
            <a:r>
              <a:rPr lang="fa-IR" smtClean="0"/>
              <a:t>نشت دارو در محل تزریق را به طور دائم کنترل کنید</a:t>
            </a:r>
            <a:r>
              <a:rPr lang="en-US" smtClean="0">
                <a:cs typeface="Times New Roman" pitchFamily="18" charset="0"/>
              </a:rPr>
              <a:t> .</a:t>
            </a:r>
            <a:r>
              <a:rPr lang="fa-IR" smtClean="0"/>
              <a:t>رنگ پریدگی در امتدادورید تحت تزریق</a:t>
            </a:r>
            <a:r>
              <a:rPr lang="en-US" smtClean="0">
                <a:cs typeface="Times New Roman" pitchFamily="18" charset="0"/>
              </a:rPr>
              <a:t>-</a:t>
            </a:r>
            <a:r>
              <a:rPr lang="fa-IR" smtClean="0"/>
              <a:t>سردی تورم</a:t>
            </a:r>
            <a:r>
              <a:rPr lang="en-US" smtClean="0">
                <a:cs typeface="Times New Roman" pitchFamily="18" charset="0"/>
              </a:rPr>
              <a:t> -</a:t>
            </a:r>
            <a:r>
              <a:rPr lang="fa-IR" smtClean="0"/>
              <a:t>سفتی اطراف تزریق</a:t>
            </a:r>
            <a:r>
              <a:rPr lang="en-US" smtClean="0">
                <a:cs typeface="Times New Roman" pitchFamily="18" charset="0"/>
              </a:rPr>
              <a:t>  </a:t>
            </a:r>
            <a:r>
              <a:rPr lang="fa-IR" smtClean="0"/>
              <a:t>شواهدی از نشت دارو است </a:t>
            </a:r>
            <a:r>
              <a:rPr lang="en-US" smtClean="0">
                <a:cs typeface="Times New Roman" pitchFamily="18" charset="0"/>
              </a:rPr>
              <a:t>.</a:t>
            </a:r>
          </a:p>
          <a:p>
            <a:pPr>
              <a:buFont typeface="Wingdings 2" pitchFamily="18" charset="2"/>
              <a:buNone/>
            </a:pPr>
            <a:endParaRPr lang="fa-IR" smtClean="0"/>
          </a:p>
        </p:txBody>
      </p:sp>
    </p:spTree>
  </p:cSld>
  <p:clrMapOvr>
    <a:masterClrMapping/>
  </p:clrMapOvr>
  <p:transition spd="slow" advClick="0">
    <p:wipe/>
    <p:sndAc>
      <p:end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1"/>
          <p:cNvSpPr>
            <a:spLocks noGrp="1"/>
          </p:cNvSpPr>
          <p:nvPr>
            <p:ph/>
          </p:nvPr>
        </p:nvSpPr>
        <p:spPr/>
        <p:txBody>
          <a:bodyPr/>
          <a:lstStyle/>
          <a:p>
            <a:r>
              <a:rPr lang="fa-IR" smtClean="0"/>
              <a:t>آنتی دوت برای ایسکمی ناشی از نشت دارو</a:t>
            </a:r>
            <a:r>
              <a:rPr lang="en-US" smtClean="0">
                <a:cs typeface="Times New Roman" pitchFamily="18" charset="0"/>
              </a:rPr>
              <a:t>  5-10:</a:t>
            </a:r>
            <a:r>
              <a:rPr lang="fa-IR" smtClean="0"/>
              <a:t>میلی گرم فنتولامین در</a:t>
            </a:r>
            <a:r>
              <a:rPr lang="en-US" smtClean="0">
                <a:cs typeface="Times New Roman" pitchFamily="18" charset="0"/>
              </a:rPr>
              <a:t> 10-15</a:t>
            </a:r>
            <a:r>
              <a:rPr lang="fa-IR" smtClean="0"/>
              <a:t>سی سی نرمال سالین تزریقی به محض نشت دارو در ناحیه مبتلا انفیلتره میشود</a:t>
            </a:r>
            <a:r>
              <a:rPr lang="en-US" smtClean="0">
                <a:cs typeface="Times New Roman" pitchFamily="18" charset="0"/>
              </a:rPr>
              <a:t>)</a:t>
            </a:r>
            <a:r>
              <a:rPr lang="fa-IR" smtClean="0"/>
              <a:t>از سرنگ با سر سوزن ظریف استفاده کنید</a:t>
            </a:r>
            <a:r>
              <a:rPr lang="en-US" smtClean="0">
                <a:cs typeface="Times New Roman" pitchFamily="18" charset="0"/>
              </a:rPr>
              <a:t>(</a:t>
            </a:r>
          </a:p>
          <a:p>
            <a:r>
              <a:rPr lang="fa-IR" smtClean="0"/>
              <a:t>در صورت طولانی شدن درمان محل انفوزیون را در فواصل منظم تغییر دهیدتا اثر انقباض عروق موضعی برطرف شود</a:t>
            </a:r>
            <a:r>
              <a:rPr lang="en-US" smtClean="0">
                <a:cs typeface="Times New Roman" pitchFamily="18" charset="0"/>
              </a:rPr>
              <a:t>.</a:t>
            </a:r>
          </a:p>
          <a:p>
            <a:r>
              <a:rPr lang="fa-IR" smtClean="0"/>
              <a:t>هنگامی که درمان رو به اتمام است سرعت انفوزیون به تدریج کم شود از قطع ناگهانی دارو بپرهیزید</a:t>
            </a:r>
            <a:endParaRPr lang="en-US" smtClean="0">
              <a:cs typeface="Times New Roman" pitchFamily="18" charset="0"/>
            </a:endParaRPr>
          </a:p>
          <a:p>
            <a:endParaRPr lang="fa-IR" smtClean="0"/>
          </a:p>
        </p:txBody>
      </p:sp>
    </p:spTree>
  </p:cSld>
  <p:clrMapOvr>
    <a:masterClrMapping/>
  </p:clrMapOvr>
  <p:transition spd="slow" advClick="0">
    <p:wipe/>
    <p:sndAc>
      <p:end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1"/>
          <p:cNvSpPr>
            <a:spLocks noGrp="1"/>
          </p:cNvSpPr>
          <p:nvPr>
            <p:ph/>
          </p:nvPr>
        </p:nvSpPr>
        <p:spPr/>
        <p:txBody>
          <a:bodyPr/>
          <a:lstStyle/>
          <a:p>
            <a:r>
              <a:rPr lang="fa-IR" smtClean="0"/>
              <a:t>بررسی بیمار</a:t>
            </a:r>
            <a:r>
              <a:rPr lang="en-US" smtClean="0">
                <a:cs typeface="Times New Roman" pitchFamily="18" charset="0"/>
              </a:rPr>
              <a:t> :</a:t>
            </a:r>
            <a:r>
              <a:rPr lang="fa-IR" smtClean="0"/>
              <a:t>فشار خون و نبض بیمار راقبل از شروع دارو سپس هر</a:t>
            </a:r>
            <a:r>
              <a:rPr lang="en-US" smtClean="0">
                <a:cs typeface="Times New Roman" pitchFamily="18" charset="0"/>
              </a:rPr>
              <a:t> 2</a:t>
            </a:r>
            <a:r>
              <a:rPr lang="fa-IR" smtClean="0"/>
              <a:t>دقیقه تا تثبیت آن درحد مطلوب سپس هر</a:t>
            </a:r>
            <a:r>
              <a:rPr lang="en-US" smtClean="0">
                <a:cs typeface="Times New Roman" pitchFamily="18" charset="0"/>
              </a:rPr>
              <a:t> 5</a:t>
            </a:r>
            <a:r>
              <a:rPr lang="fa-IR" smtClean="0"/>
              <a:t>دقیقه کنترل کنید</a:t>
            </a:r>
            <a:r>
              <a:rPr lang="en-US" smtClean="0">
                <a:cs typeface="Times New Roman" pitchFamily="18" charset="0"/>
              </a:rPr>
              <a:t>.</a:t>
            </a:r>
          </a:p>
          <a:p>
            <a:r>
              <a:rPr lang="fa-IR" smtClean="0"/>
              <a:t>علاوه بر علائم حیاتی وضعیت روحی</a:t>
            </a:r>
            <a:r>
              <a:rPr lang="en-US" smtClean="0">
                <a:cs typeface="Times New Roman" pitchFamily="18" charset="0"/>
              </a:rPr>
              <a:t> )</a:t>
            </a:r>
            <a:r>
              <a:rPr lang="fa-IR" smtClean="0"/>
              <a:t>شاخص جریان خون مغزی</a:t>
            </a:r>
            <a:r>
              <a:rPr lang="en-US" smtClean="0">
                <a:cs typeface="Times New Roman" pitchFamily="18" charset="0"/>
              </a:rPr>
              <a:t>(</a:t>
            </a:r>
            <a:r>
              <a:rPr lang="fa-IR" smtClean="0"/>
              <a:t>و دمای پوست انتهاهاورنگ آنها را به دقت بررسی کنید</a:t>
            </a:r>
            <a:r>
              <a:rPr lang="en-US" smtClean="0">
                <a:cs typeface="Times New Roman" pitchFamily="18" charset="0"/>
              </a:rPr>
              <a:t>.</a:t>
            </a:r>
            <a:r>
              <a:rPr lang="fa-IR" smtClean="0"/>
              <a:t>جذب ودفع را کنترل کنید کاهش برون ده ادراری وتغییر در نسبت جذب ودفع را گزارش کنید</a:t>
            </a:r>
            <a:r>
              <a:rPr lang="en-US" smtClean="0">
                <a:cs typeface="Times New Roman" pitchFamily="18" charset="0"/>
              </a:rPr>
              <a:t>.</a:t>
            </a:r>
          </a:p>
          <a:p>
            <a:r>
              <a:rPr lang="fa-IR" smtClean="0"/>
              <a:t>مراقب شکایتهای بیمار از سردرد</a:t>
            </a:r>
            <a:r>
              <a:rPr lang="en-US" smtClean="0">
                <a:cs typeface="Times New Roman" pitchFamily="18" charset="0"/>
              </a:rPr>
              <a:t>- </a:t>
            </a:r>
            <a:r>
              <a:rPr lang="fa-IR" smtClean="0"/>
              <a:t>استفراغ</a:t>
            </a:r>
            <a:r>
              <a:rPr lang="en-US" smtClean="0">
                <a:cs typeface="Times New Roman" pitchFamily="18" charset="0"/>
              </a:rPr>
              <a:t> -</a:t>
            </a:r>
            <a:r>
              <a:rPr lang="fa-IR" smtClean="0"/>
              <a:t>تپش قلب</a:t>
            </a:r>
            <a:r>
              <a:rPr lang="en-US" smtClean="0">
                <a:cs typeface="Times New Roman" pitchFamily="18" charset="0"/>
              </a:rPr>
              <a:t>- </a:t>
            </a:r>
            <a:r>
              <a:rPr lang="fa-IR" smtClean="0"/>
              <a:t>آریتمی ها درد قفسه سینه</a:t>
            </a:r>
            <a:r>
              <a:rPr lang="en-US" smtClean="0">
                <a:cs typeface="Times New Roman" pitchFamily="18" charset="0"/>
              </a:rPr>
              <a:t> -</a:t>
            </a:r>
            <a:r>
              <a:rPr lang="fa-IR" smtClean="0"/>
              <a:t>ترس از نور وتاری دید به عنوان نشانه های مصرف بیش از حد دارو است باشید</a:t>
            </a:r>
            <a:r>
              <a:rPr lang="en-US" smtClean="0">
                <a:cs typeface="Times New Roman" pitchFamily="18" charset="0"/>
              </a:rPr>
              <a:t>.</a:t>
            </a:r>
          </a:p>
          <a:p>
            <a:r>
              <a:rPr lang="en-US" smtClean="0">
                <a:cs typeface="Times New Roman" pitchFamily="18" charset="0"/>
              </a:rPr>
              <a:t> </a:t>
            </a:r>
          </a:p>
          <a:p>
            <a:r>
              <a:rPr lang="en-US" smtClean="0">
                <a:cs typeface="Times New Roman" pitchFamily="18" charset="0"/>
              </a:rPr>
              <a:t> </a:t>
            </a:r>
          </a:p>
          <a:p>
            <a:endParaRPr lang="fa-IR" smtClean="0"/>
          </a:p>
        </p:txBody>
      </p:sp>
    </p:spTree>
  </p:cSld>
  <p:clrMapOvr>
    <a:masterClrMapping/>
  </p:clrMapOvr>
  <p:transition spd="slow" advClick="0">
    <p:wipe/>
    <p:sndAc>
      <p:end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p:cNvSpPr>
          <p:nvPr>
            <p:ph sz="half" idx="4294967295"/>
          </p:nvPr>
        </p:nvSpPr>
        <p:spPr>
          <a:xfrm>
            <a:off x="468313" y="549275"/>
            <a:ext cx="4038600" cy="4525963"/>
          </a:xfrm>
        </p:spPr>
        <p:txBody>
          <a:bodyPr/>
          <a:lstStyle/>
          <a:p>
            <a:r>
              <a:rPr lang="fa-IR" sz="2800" smtClean="0"/>
              <a:t>چشم چ</a:t>
            </a:r>
            <a:r>
              <a:rPr lang="en-US" sz="2800" smtClean="0">
                <a:cs typeface="Times New Roman" pitchFamily="18" charset="0"/>
              </a:rPr>
              <a:t>R</a:t>
            </a:r>
            <a:endParaRPr lang="fa-IR" sz="2800" smtClean="0"/>
          </a:p>
          <a:p>
            <a:r>
              <a:rPr lang="fa-IR" sz="2800" smtClean="0"/>
              <a:t>هر شب</a:t>
            </a:r>
            <a:r>
              <a:rPr lang="en-US" sz="2800" smtClean="0">
                <a:cs typeface="Times New Roman" pitchFamily="18" charset="0"/>
              </a:rPr>
              <a:t> qhs</a:t>
            </a:r>
            <a:endParaRPr lang="fa-IR" sz="2800" smtClean="0"/>
          </a:p>
          <a:p>
            <a:r>
              <a:rPr lang="fa-IR" sz="2800" smtClean="0"/>
              <a:t>موقع خواب</a:t>
            </a:r>
            <a:r>
              <a:rPr lang="en-US" sz="2800" smtClean="0">
                <a:cs typeface="Times New Roman" pitchFamily="18" charset="0"/>
              </a:rPr>
              <a:t> hs</a:t>
            </a:r>
            <a:endParaRPr lang="fa-IR" sz="2800" smtClean="0"/>
          </a:p>
          <a:p>
            <a:r>
              <a:rPr lang="fa-IR" sz="2800" smtClean="0"/>
              <a:t>هرروز</a:t>
            </a:r>
            <a:r>
              <a:rPr lang="en-US" sz="2800" smtClean="0">
                <a:cs typeface="Times New Roman" pitchFamily="18" charset="0"/>
              </a:rPr>
              <a:t> qd</a:t>
            </a:r>
            <a:endParaRPr lang="fa-IR" sz="2800" smtClean="0"/>
          </a:p>
          <a:p>
            <a:r>
              <a:rPr lang="fa-IR" sz="2800" smtClean="0"/>
              <a:t>هرساعت</a:t>
            </a:r>
            <a:r>
              <a:rPr lang="en-US" sz="2800" smtClean="0">
                <a:cs typeface="Times New Roman" pitchFamily="18" charset="0"/>
              </a:rPr>
              <a:t> qh</a:t>
            </a:r>
            <a:endParaRPr lang="fa-IR" sz="2800" smtClean="0"/>
          </a:p>
          <a:p>
            <a:r>
              <a:rPr lang="fa-IR" sz="2800" smtClean="0"/>
              <a:t>یکبار در روز</a:t>
            </a:r>
            <a:r>
              <a:rPr lang="en-US" sz="2800" smtClean="0">
                <a:cs typeface="Times New Roman" pitchFamily="18" charset="0"/>
              </a:rPr>
              <a:t> o.d.</a:t>
            </a:r>
            <a:endParaRPr lang="fa-IR" sz="2800" smtClean="0"/>
          </a:p>
          <a:p>
            <a:r>
              <a:rPr lang="fa-IR" sz="2800" smtClean="0"/>
              <a:t>چشم راست</a:t>
            </a:r>
            <a:r>
              <a:rPr lang="en-US" sz="2800" smtClean="0">
                <a:cs typeface="Times New Roman" pitchFamily="18" charset="0"/>
              </a:rPr>
              <a:t> O.D.</a:t>
            </a:r>
          </a:p>
        </p:txBody>
      </p:sp>
      <p:sp>
        <p:nvSpPr>
          <p:cNvPr id="100358" name="Rectangle 6"/>
          <p:cNvSpPr>
            <a:spLocks noGrp="1"/>
          </p:cNvSpPr>
          <p:nvPr>
            <p:ph sz="half" idx="4294967295"/>
          </p:nvPr>
        </p:nvSpPr>
        <p:spPr>
          <a:xfrm>
            <a:off x="4572000" y="692150"/>
            <a:ext cx="4038600" cy="4525963"/>
          </a:xfrm>
        </p:spPr>
        <p:txBody>
          <a:bodyPr/>
          <a:lstStyle/>
          <a:p>
            <a:r>
              <a:rPr lang="fa-IR" sz="2800" smtClean="0"/>
              <a:t>قبل از غذا</a:t>
            </a:r>
            <a:r>
              <a:rPr lang="en-US" sz="2800" smtClean="0">
                <a:cs typeface="Times New Roman" pitchFamily="18" charset="0"/>
              </a:rPr>
              <a:t>     a.c</a:t>
            </a:r>
            <a:endParaRPr lang="fa-IR" sz="2800" smtClean="0"/>
          </a:p>
          <a:p>
            <a:r>
              <a:rPr lang="fa-IR" sz="2800" smtClean="0"/>
              <a:t>گوش راست</a:t>
            </a:r>
            <a:r>
              <a:rPr lang="en-US" sz="2800" smtClean="0">
                <a:cs typeface="Times New Roman" pitchFamily="18" charset="0"/>
              </a:rPr>
              <a:t>   a.d</a:t>
            </a:r>
            <a:endParaRPr lang="fa-IR" sz="2800" smtClean="0"/>
          </a:p>
          <a:p>
            <a:r>
              <a:rPr lang="fa-IR" sz="2800" smtClean="0"/>
              <a:t>آب</a:t>
            </a:r>
            <a:r>
              <a:rPr lang="en-US" sz="2800" smtClean="0">
                <a:cs typeface="Times New Roman" pitchFamily="18" charset="0"/>
              </a:rPr>
              <a:t>   a.q</a:t>
            </a:r>
            <a:endParaRPr lang="fa-IR" sz="2800" smtClean="0"/>
          </a:p>
          <a:p>
            <a:r>
              <a:rPr lang="fa-IR" sz="2800" smtClean="0"/>
              <a:t>برون ده قلبی</a:t>
            </a:r>
            <a:r>
              <a:rPr lang="en-US" sz="2800" smtClean="0">
                <a:cs typeface="Times New Roman" pitchFamily="18" charset="0"/>
              </a:rPr>
              <a:t>    co</a:t>
            </a:r>
            <a:endParaRPr lang="fa-IR" sz="2800" smtClean="0"/>
          </a:p>
          <a:p>
            <a:r>
              <a:rPr lang="fa-IR" sz="2800" smtClean="0"/>
              <a:t>فشارخون دیاستولی</a:t>
            </a:r>
            <a:r>
              <a:rPr lang="en-US" sz="2800" smtClean="0">
                <a:cs typeface="Times New Roman" pitchFamily="18" charset="0"/>
              </a:rPr>
              <a:t>    DBP</a:t>
            </a:r>
            <a:endParaRPr lang="fa-IR" sz="2800" smtClean="0"/>
          </a:p>
          <a:p>
            <a:r>
              <a:rPr lang="fa-IR" sz="2800" smtClean="0"/>
              <a:t>داخل شریانی</a:t>
            </a:r>
            <a:r>
              <a:rPr lang="en-US" sz="2800" smtClean="0">
                <a:cs typeface="Times New Roman" pitchFamily="18" charset="0"/>
              </a:rPr>
              <a:t>   IA</a:t>
            </a:r>
            <a:endParaRPr lang="fa-IR" sz="2800" smtClean="0"/>
          </a:p>
          <a:p>
            <a:r>
              <a:rPr lang="fa-IR" sz="2800" smtClean="0"/>
              <a:t>یکبار در روز</a:t>
            </a:r>
            <a:r>
              <a:rPr lang="en-US" sz="2800" smtClean="0">
                <a:cs typeface="Times New Roman" pitchFamily="18" charset="0"/>
              </a:rPr>
              <a:t>   o.d</a:t>
            </a:r>
            <a:endParaRPr lang="fa-IR" sz="2800" smtClean="0"/>
          </a:p>
          <a:p>
            <a:r>
              <a:rPr lang="fa-IR" sz="2800" smtClean="0"/>
              <a:t>دهان</a:t>
            </a:r>
            <a:r>
              <a:rPr lang="en-US" sz="2800" smtClean="0">
                <a:cs typeface="Times New Roman" pitchFamily="18" charset="0"/>
              </a:rPr>
              <a:t> os</a:t>
            </a:r>
          </a:p>
        </p:txBody>
      </p:sp>
    </p:spTree>
  </p:cSld>
  <p:clrMapOvr>
    <a:masterClrMapping/>
  </p:clrMapOvr>
  <p:transition spd="slow" advClick="0">
    <p:wipe/>
    <p:sndAc>
      <p:end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type="body" idx="4294967295"/>
          </p:nvPr>
        </p:nvSpPr>
        <p:spPr>
          <a:xfrm>
            <a:off x="-396875" y="836613"/>
            <a:ext cx="8229600" cy="4525962"/>
          </a:xfrm>
        </p:spPr>
        <p:txBody>
          <a:bodyPr/>
          <a:lstStyle/>
          <a:p>
            <a:r>
              <a:rPr lang="fa-IR" smtClean="0"/>
              <a:t>منابع</a:t>
            </a:r>
            <a:r>
              <a:rPr lang="en-US" smtClean="0">
                <a:cs typeface="Times New Roman" pitchFamily="18" charset="0"/>
              </a:rPr>
              <a:t>: </a:t>
            </a:r>
            <a:endParaRPr lang="fa-IR" smtClean="0"/>
          </a:p>
          <a:p>
            <a:r>
              <a:rPr lang="fa-IR" smtClean="0"/>
              <a:t>فرهنگ پرستاری جامع پیترکالین</a:t>
            </a:r>
            <a:r>
              <a:rPr lang="en-US" smtClean="0">
                <a:cs typeface="Times New Roman" pitchFamily="18" charset="0"/>
              </a:rPr>
              <a:t> </a:t>
            </a:r>
            <a:endParaRPr lang="fa-IR" smtClean="0"/>
          </a:p>
          <a:p>
            <a:r>
              <a:rPr lang="fa-IR" smtClean="0"/>
              <a:t>کتاب پرستاری برونر سودارث</a:t>
            </a:r>
          </a:p>
          <a:p>
            <a:r>
              <a:rPr lang="fa-IR" smtClean="0"/>
              <a:t>سایت اطلاعات جامع پرستاری</a:t>
            </a:r>
          </a:p>
          <a:p>
            <a:r>
              <a:rPr lang="fa-IR" smtClean="0"/>
              <a:t>کتابچه درون بخشی گوارش</a:t>
            </a:r>
            <a:endParaRPr lang="en-US" smtClean="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p:nvPr>
        </p:nvSpPr>
        <p:spPr>
          <a:xfrm>
            <a:off x="793750" y="765175"/>
            <a:ext cx="7129463" cy="1916113"/>
          </a:xfrm>
        </p:spPr>
        <p:txBody>
          <a:bodyPr/>
          <a:lstStyle/>
          <a:p>
            <a:pPr marL="0" indent="0" algn="ctr" eaLnBrk="1" hangingPunct="1">
              <a:buFont typeface="Wingdings 2" pitchFamily="18" charset="2"/>
              <a:buNone/>
            </a:pPr>
            <a:endParaRPr lang="fa-IR" sz="4400" smtClean="0">
              <a:solidFill>
                <a:srgbClr val="FFFF66"/>
              </a:solidFill>
              <a:latin typeface="2  Nazanin"/>
            </a:endParaRPr>
          </a:p>
          <a:p>
            <a:pPr marL="0" indent="0" algn="ctr" eaLnBrk="1" hangingPunct="1">
              <a:buFont typeface="Wingdings 2" pitchFamily="18" charset="2"/>
              <a:buNone/>
            </a:pPr>
            <a:r>
              <a:rPr lang="fa-IR" sz="4400" smtClean="0">
                <a:solidFill>
                  <a:srgbClr val="FFFF66"/>
                </a:solidFill>
                <a:latin typeface="2  Nazanin"/>
              </a:rPr>
              <a:t>عوامل موثر درسلامت خانواده</a:t>
            </a:r>
            <a:endParaRPr lang="fa-IR" sz="3600" smtClean="0">
              <a:solidFill>
                <a:srgbClr val="FFFF00"/>
              </a:solidFill>
              <a:latin typeface="2  Nazanin"/>
            </a:endParaRPr>
          </a:p>
        </p:txBody>
      </p:sp>
      <p:sp>
        <p:nvSpPr>
          <p:cNvPr id="88066" name="TextBox 5"/>
          <p:cNvSpPr txBox="1">
            <a:spLocks noChangeArrowheads="1"/>
          </p:cNvSpPr>
          <p:nvPr/>
        </p:nvSpPr>
        <p:spPr bwMode="auto">
          <a:xfrm>
            <a:off x="0" y="5805488"/>
            <a:ext cx="827088" cy="708025"/>
          </a:xfrm>
          <a:prstGeom prst="rect">
            <a:avLst/>
          </a:prstGeom>
          <a:noFill/>
          <a:ln w="9525">
            <a:noFill/>
            <a:miter lim="800000"/>
            <a:headEnd/>
            <a:tailEnd/>
          </a:ln>
        </p:spPr>
        <p:txBody>
          <a:bodyPr>
            <a:spAutoFit/>
          </a:bodyPr>
          <a:lstStyle/>
          <a:p>
            <a:r>
              <a:rPr lang="fa-IR" sz="4000">
                <a:latin typeface="Cambria" pitchFamily="18" charset="0"/>
                <a:cs typeface="Times New Roman" pitchFamily="18" charset="0"/>
              </a:rPr>
              <a:t>7</a:t>
            </a:r>
          </a:p>
        </p:txBody>
      </p:sp>
      <p:pic>
        <p:nvPicPr>
          <p:cNvPr id="1026" name="Picture 2" descr="C:\Users\Dafe  Computer  Co\Pictures\wp721b40f7.png"/>
          <p:cNvPicPr>
            <a:picLocks noChangeAspect="1" noChangeArrowheads="1"/>
          </p:cNvPicPr>
          <p:nvPr/>
        </p:nvPicPr>
        <p:blipFill>
          <a:blip r:embed="rId3"/>
          <a:srcRect/>
          <a:stretch>
            <a:fillRect/>
          </a:stretch>
        </p:blipFill>
        <p:spPr bwMode="auto">
          <a:xfrm>
            <a:off x="28575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2714625" y="1857375"/>
            <a:ext cx="4357688" cy="4094163"/>
          </a:xfrm>
          <a:prstGeom prst="rect">
            <a:avLst/>
          </a:prstGeom>
        </p:spPr>
        <p:txBody>
          <a:bodyPr>
            <a:spAutoFit/>
          </a:bodyPr>
          <a:lstStyle/>
          <a:p>
            <a:pPr fontAlgn="auto">
              <a:spcBef>
                <a:spcPts val="0"/>
              </a:spcBef>
              <a:spcAft>
                <a:spcPts val="0"/>
              </a:spcAft>
              <a:defRPr/>
            </a:pPr>
            <a:r>
              <a:rPr lang="fa-IR" sz="8000" b="1" dirty="0">
                <a:solidFill>
                  <a:srgbClr val="92D050"/>
                </a:solidFill>
                <a:effectLst>
                  <a:outerShdw blurRad="38100" dist="38100" dir="2700000" algn="tl">
                    <a:srgbClr val="000000"/>
                  </a:outerShdw>
                </a:effectLst>
                <a:latin typeface="Arial" pitchFamily="34" charset="0"/>
                <a:cs typeface="B Titr" pitchFamily="2" charset="-78"/>
              </a:rPr>
              <a:t>پایان</a:t>
            </a:r>
          </a:p>
          <a:p>
            <a:pPr fontAlgn="auto">
              <a:spcBef>
                <a:spcPts val="0"/>
              </a:spcBef>
              <a:spcAft>
                <a:spcPts val="0"/>
              </a:spcAft>
              <a:defRPr/>
            </a:pPr>
            <a:endParaRPr lang="fa-IR" sz="8000" b="1" dirty="0">
              <a:solidFill>
                <a:srgbClr val="92D050"/>
              </a:solidFill>
              <a:effectLst>
                <a:outerShdw blurRad="38100" dist="38100" dir="2700000" algn="tl">
                  <a:srgbClr val="000000"/>
                </a:outerShdw>
              </a:effectLst>
              <a:latin typeface="Arial" pitchFamily="34" charset="0"/>
              <a:cs typeface="B Titr" pitchFamily="2" charset="-78"/>
            </a:endParaRPr>
          </a:p>
          <a:p>
            <a:pPr fontAlgn="auto">
              <a:spcBef>
                <a:spcPts val="0"/>
              </a:spcBef>
              <a:spcAft>
                <a:spcPts val="0"/>
              </a:spcAft>
              <a:defRPr/>
            </a:pPr>
            <a:endParaRPr lang="fa-IR" sz="8000" b="1" dirty="0">
              <a:solidFill>
                <a:srgbClr val="92D050"/>
              </a:solidFill>
              <a:effectLst>
                <a:outerShdw blurRad="38100" dist="38100" dir="2700000" algn="tl">
                  <a:srgbClr val="000000"/>
                </a:outerShdw>
              </a:effectLst>
              <a:latin typeface="Arial" pitchFamily="34" charset="0"/>
              <a:cs typeface="B Titr" pitchFamily="2" charset="-78"/>
            </a:endParaRPr>
          </a:p>
          <a:p>
            <a:pPr fontAlgn="auto">
              <a:spcBef>
                <a:spcPts val="0"/>
              </a:spcBef>
              <a:spcAft>
                <a:spcPts val="0"/>
              </a:spcAft>
              <a:defRPr/>
            </a:pPr>
            <a:r>
              <a:rPr lang="fa-IR" sz="2000" b="1" dirty="0">
                <a:solidFill>
                  <a:schemeClr val="accent1">
                    <a:lumMod val="75000"/>
                  </a:schemeClr>
                </a:solidFill>
                <a:effectLst>
                  <a:outerShdw blurRad="38100" dist="38100" dir="2700000" algn="tl">
                    <a:srgbClr val="000000"/>
                  </a:outerShdw>
                </a:effectLst>
                <a:latin typeface="Arial" pitchFamily="34" charset="0"/>
                <a:cs typeface="B Titr" pitchFamily="2" charset="-78"/>
              </a:rPr>
              <a:t>تهیه و تنظیم:موحد..پرستار بخش گوارش</a:t>
            </a:r>
            <a:endParaRPr lang="fa-IR" sz="2000" dirty="0">
              <a:solidFill>
                <a:schemeClr val="accent1">
                  <a:lumMod val="75000"/>
                </a:schemeClr>
              </a:solidFill>
              <a:latin typeface="+mn-lt"/>
              <a:cs typeface="+mn-cs"/>
            </a:endParaRPr>
          </a:p>
        </p:txBody>
      </p:sp>
    </p:spTree>
  </p:cSld>
  <p:clrMapOvr>
    <a:masterClrMapping/>
  </p:clrMapOvr>
  <p:transition spd="slow" advClick="0">
    <p:wipe/>
    <p:sndAc>
      <p:end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Nature (170)"/>
          <p:cNvPicPr>
            <a:picLocks noGrp="1" noChangeAspect="1" noChangeArrowheads="1"/>
          </p:cNvPicPr>
          <p:nvPr>
            <p:ph/>
          </p:nvPr>
        </p:nvPicPr>
        <p:blipFill>
          <a:blip r:embed="rId2"/>
          <a:srcRect/>
          <a:stretch>
            <a:fillRect/>
          </a:stretch>
        </p:blipFill>
        <p:spPr>
          <a:xfrm>
            <a:off x="0" y="0"/>
            <a:ext cx="9144000" cy="6858000"/>
          </a:xfrm>
        </p:spPr>
      </p:pic>
      <p:sp>
        <p:nvSpPr>
          <p:cNvPr id="8" name="Rectangle 7"/>
          <p:cNvSpPr/>
          <p:nvPr/>
        </p:nvSpPr>
        <p:spPr>
          <a:xfrm>
            <a:off x="4716463" y="665163"/>
            <a:ext cx="3694112" cy="1477962"/>
          </a:xfrm>
          <a:prstGeom prst="rect">
            <a:avLst/>
          </a:prstGeom>
        </p:spPr>
        <p:txBody>
          <a:bodyPr wrap="none">
            <a:spAutoFit/>
          </a:bodyPr>
          <a:lstStyle/>
          <a:p>
            <a:pPr fontAlgn="auto">
              <a:spcBef>
                <a:spcPts val="0"/>
              </a:spcBef>
              <a:spcAft>
                <a:spcPts val="0"/>
              </a:spcAft>
              <a:defRPr/>
            </a:pPr>
            <a:r>
              <a:rPr lang="fa-IR" sz="9000" kern="0" dirty="0">
                <a:solidFill>
                  <a:srgbClr val="FFFF66"/>
                </a:solidFill>
                <a:effectLst>
                  <a:outerShdw blurRad="38100" dist="38100" dir="2700000" algn="tl">
                    <a:srgbClr val="000000"/>
                  </a:outerShdw>
                </a:effectLst>
                <a:latin typeface="Times New Roman"/>
                <a:ea typeface="+mj-ea"/>
                <a:cs typeface="B Homa" pitchFamily="2" charset="-78"/>
              </a:rPr>
              <a:t>با سپاس</a:t>
            </a:r>
            <a:endParaRPr lang="fa-IR" kern="0" dirty="0">
              <a:solidFill>
                <a:sysClr val="windowText" lastClr="000000"/>
              </a:solidFill>
              <a:latin typeface="+mn-lt"/>
              <a:cs typeface="+mn-cs"/>
            </a:endParaRPr>
          </a:p>
        </p:txBody>
      </p:sp>
      <p:sp>
        <p:nvSpPr>
          <p:cNvPr id="9" name="Rectangle 8"/>
          <p:cNvSpPr/>
          <p:nvPr/>
        </p:nvSpPr>
        <p:spPr>
          <a:xfrm>
            <a:off x="2346325" y="2513013"/>
            <a:ext cx="4217988" cy="1754187"/>
          </a:xfrm>
          <a:prstGeom prst="rect">
            <a:avLst/>
          </a:prstGeom>
        </p:spPr>
        <p:txBody>
          <a:bodyPr wrap="none">
            <a:spAutoFit/>
          </a:bodyPr>
          <a:lstStyle/>
          <a:p>
            <a:pPr fontAlgn="auto">
              <a:spcBef>
                <a:spcPts val="0"/>
              </a:spcBef>
              <a:spcAft>
                <a:spcPts val="0"/>
              </a:spcAft>
              <a:defRPr/>
            </a:pPr>
            <a:r>
              <a:rPr lang="fa-IR" sz="9000" kern="0" dirty="0">
                <a:solidFill>
                  <a:srgbClr val="FFFF66"/>
                </a:solidFill>
                <a:effectLst>
                  <a:outerShdw blurRad="38100" dist="38100" dir="2700000" algn="tl">
                    <a:srgbClr val="000000"/>
                  </a:outerShdw>
                </a:effectLst>
                <a:latin typeface="Times New Roman"/>
                <a:ea typeface="+mj-ea"/>
                <a:cs typeface="B Homa" pitchFamily="2" charset="-78"/>
              </a:rPr>
              <a:t>از حضور</a:t>
            </a:r>
            <a:r>
              <a:rPr lang="fa-IR" sz="7200" kern="0" dirty="0">
                <a:solidFill>
                  <a:srgbClr val="FFFF66"/>
                </a:solidFill>
                <a:effectLst>
                  <a:outerShdw blurRad="38100" dist="38100" dir="2700000" algn="tl">
                    <a:srgbClr val="000000"/>
                  </a:outerShdw>
                </a:effectLst>
                <a:latin typeface="Times New Roman"/>
                <a:cs typeface="B Homa" pitchFamily="2" charset="-78"/>
              </a:rPr>
              <a:t>تان</a:t>
            </a:r>
            <a:endParaRPr lang="fa-IR" sz="7200" kern="0" dirty="0">
              <a:solidFill>
                <a:sysClr val="windowText" lastClr="000000"/>
              </a:solidFill>
              <a:latin typeface="+mn-lt"/>
              <a:cs typeface="+mn-cs"/>
            </a:endParaRPr>
          </a:p>
          <a:p>
            <a:pPr fontAlgn="auto">
              <a:spcBef>
                <a:spcPts val="0"/>
              </a:spcBef>
              <a:spcAft>
                <a:spcPts val="0"/>
              </a:spcAft>
              <a:defRPr/>
            </a:pPr>
            <a:endParaRPr lang="fa-IR" kern="0" dirty="0">
              <a:solidFill>
                <a:sysClr val="windowText" lastClr="000000"/>
              </a:solidFill>
              <a:latin typeface="+mn-lt"/>
              <a:cs typeface="+mn-cs"/>
            </a:endParaRPr>
          </a:p>
        </p:txBody>
      </p:sp>
    </p:spTree>
  </p:cSld>
  <p:clrMapOvr>
    <a:masterClrMapping/>
  </p:clrMapOvr>
  <p:transition spd="slow" advClick="0">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p:cNvSpPr>
          <p:nvPr>
            <p:ph type="body" idx="4294967295"/>
          </p:nvPr>
        </p:nvSpPr>
        <p:spPr>
          <a:xfrm>
            <a:off x="611188" y="260350"/>
            <a:ext cx="8229600" cy="6264275"/>
          </a:xfrm>
        </p:spPr>
        <p:txBody>
          <a:bodyPr/>
          <a:lstStyle/>
          <a:p>
            <a:pPr eaLnBrk="1" hangingPunct="1">
              <a:lnSpc>
                <a:spcPct val="90000"/>
              </a:lnSpc>
            </a:pPr>
            <a:r>
              <a:rPr lang="ar-SA" b="1" smtClean="0"/>
              <a:t>1. بیمار درست – </a:t>
            </a:r>
            <a:r>
              <a:rPr lang="en-US" b="1" smtClean="0">
                <a:cs typeface="Times New Roman" pitchFamily="18" charset="0"/>
              </a:rPr>
              <a:t>Right Patient</a:t>
            </a:r>
            <a:endParaRPr lang="ar-SA" smtClean="0"/>
          </a:p>
          <a:p>
            <a:pPr eaLnBrk="1" hangingPunct="1">
              <a:lnSpc>
                <a:spcPct val="90000"/>
              </a:lnSpc>
            </a:pPr>
            <a:r>
              <a:rPr lang="ar-SA" smtClean="0"/>
              <a:t>-  مشخصات دارو را با مشخصات بیمار بدقت تطبیق دهید.</a:t>
            </a:r>
          </a:p>
          <a:p>
            <a:pPr eaLnBrk="1" hangingPunct="1">
              <a:lnSpc>
                <a:spcPct val="90000"/>
              </a:lnSpc>
            </a:pPr>
            <a:r>
              <a:rPr lang="ar-SA" smtClean="0"/>
              <a:t>- ابتدا نام بیمار را بپرسید و سپس دارو را به او بدهید.</a:t>
            </a:r>
          </a:p>
          <a:p>
            <a:pPr eaLnBrk="1" hangingPunct="1">
              <a:lnSpc>
                <a:spcPct val="90000"/>
              </a:lnSpc>
            </a:pPr>
            <a:r>
              <a:rPr lang="ar-SA" smtClean="0"/>
              <a:t>- در مورد بیماران </a:t>
            </a:r>
            <a:r>
              <a:rPr lang="en-US" smtClean="0">
                <a:cs typeface="Times New Roman" pitchFamily="18" charset="0"/>
              </a:rPr>
              <a:t>out of bed (OOB</a:t>
            </a:r>
            <a:r>
              <a:rPr lang="ar-SA" smtClean="0"/>
              <a:t>) دقت کافی لازم است .</a:t>
            </a:r>
          </a:p>
          <a:p>
            <a:pPr eaLnBrk="1" hangingPunct="1">
              <a:lnSpc>
                <a:spcPct val="90000"/>
              </a:lnSpc>
            </a:pPr>
            <a:r>
              <a:rPr lang="ar-SA" smtClean="0"/>
              <a:t>- دو بار نام بیمار را چک کنید .</a:t>
            </a:r>
          </a:p>
          <a:p>
            <a:pPr eaLnBrk="1" hangingPunct="1">
              <a:lnSpc>
                <a:spcPct val="90000"/>
              </a:lnSpc>
            </a:pPr>
            <a:r>
              <a:rPr lang="ar-SA" smtClean="0"/>
              <a:t>- فقط به صدا زدن بیمار و شنیدن پاسخ از او اکتفا نکنید.</a:t>
            </a:r>
          </a:p>
          <a:p>
            <a:pPr eaLnBrk="1" hangingPunct="1">
              <a:lnSpc>
                <a:spcPct val="90000"/>
              </a:lnSpc>
            </a:pPr>
            <a:r>
              <a:rPr lang="ar-SA" smtClean="0"/>
              <a:t> </a:t>
            </a:r>
          </a:p>
          <a:p>
            <a:pPr eaLnBrk="1" hangingPunct="1">
              <a:lnSpc>
                <a:spcPct val="90000"/>
              </a:lnSpc>
            </a:pPr>
            <a:r>
              <a:rPr lang="ar-SA" smtClean="0"/>
              <a:t>دارو را انتخاب کنید.</a:t>
            </a:r>
          </a:p>
          <a:p>
            <a:pPr eaLnBrk="1" hangingPunct="1">
              <a:lnSpc>
                <a:spcPct val="90000"/>
              </a:lnSpc>
            </a:pPr>
            <a:r>
              <a:rPr lang="ar-SA" smtClean="0"/>
              <a:t>- داروها با روش های متعددی تجویز می شوند ( خوراکی، تزریقی، موضعی، مقعدی، مهبلی و ... ) در صورت شک، روش صحیح را بپرسید و اختصارات مربوط به آنها ( </a:t>
            </a:r>
            <a:r>
              <a:rPr lang="en-US" smtClean="0">
                <a:cs typeface="Times New Roman" pitchFamily="18" charset="0"/>
              </a:rPr>
              <a:t>PO,PR,IM,IV</a:t>
            </a:r>
            <a:r>
              <a:rPr lang="ar-SA" smtClean="0"/>
              <a:t> و ... ) را یاد بگیرید.</a:t>
            </a:r>
          </a:p>
          <a:p>
            <a:pPr eaLnBrk="1" hangingPunct="1">
              <a:lnSpc>
                <a:spcPct val="90000"/>
              </a:lnSpc>
            </a:pPr>
            <a:r>
              <a:rPr lang="ar-SA" smtClean="0"/>
              <a:t>- تزریق وریدی باید با</a:t>
            </a:r>
            <a:endParaRPr lang="en-US" smtClean="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4294967295"/>
          </p:nvPr>
        </p:nvSpPr>
        <p:spPr>
          <a:xfrm>
            <a:off x="684213" y="260350"/>
            <a:ext cx="8229600" cy="6192838"/>
          </a:xfrm>
        </p:spPr>
        <p:txBody>
          <a:bodyPr/>
          <a:lstStyle/>
          <a:p>
            <a:pPr eaLnBrk="1" hangingPunct="1"/>
            <a:r>
              <a:rPr lang="ar-SA" smtClean="0"/>
              <a:t> </a:t>
            </a:r>
            <a:r>
              <a:rPr lang="ar-SA" b="1" smtClean="0"/>
              <a:t>2. داروی درست – </a:t>
            </a:r>
            <a:r>
              <a:rPr lang="en-US" b="1" smtClean="0">
                <a:cs typeface="Times New Roman" pitchFamily="18" charset="0"/>
              </a:rPr>
              <a:t>Right Drug</a:t>
            </a:r>
            <a:endParaRPr lang="ar-SA" smtClean="0"/>
          </a:p>
          <a:p>
            <a:pPr eaLnBrk="1" hangingPunct="1"/>
            <a:r>
              <a:rPr lang="ar-SA" smtClean="0"/>
              <a:t>- </a:t>
            </a:r>
            <a:r>
              <a:rPr lang="en-US" smtClean="0">
                <a:cs typeface="Times New Roman" pitchFamily="18" charset="0"/>
              </a:rPr>
              <a:t>order</a:t>
            </a:r>
            <a:r>
              <a:rPr lang="ar-SA" smtClean="0"/>
              <a:t> پزشک یا تجویز کننده را به دقت بخوانید.</a:t>
            </a:r>
          </a:p>
          <a:p>
            <a:pPr eaLnBrk="1" hangingPunct="1"/>
            <a:r>
              <a:rPr lang="ar-SA" smtClean="0"/>
              <a:t>- اگر نتوانستید خط پزشک یا تجویز کننده را کامل بخوانید با وی تماس بگیرید.</a:t>
            </a:r>
          </a:p>
          <a:p>
            <a:pPr eaLnBrk="1" hangingPunct="1"/>
            <a:r>
              <a:rPr lang="ar-SA" smtClean="0"/>
              <a:t>- اگر دارو جدید است و شما اطلاعاتی درباره آن ندارید، به کتب مرجع دارویی مراجعه کنید.</a:t>
            </a:r>
          </a:p>
          <a:p>
            <a:pPr eaLnBrk="1" hangingPunct="1"/>
            <a:r>
              <a:rPr lang="ar-SA" smtClean="0"/>
              <a:t>-  بروشور یا برچسب دارو را به دقت مطالعه کنید.</a:t>
            </a:r>
          </a:p>
          <a:p>
            <a:pPr eaLnBrk="1" hangingPunct="1"/>
            <a:r>
              <a:rPr lang="ar-SA" smtClean="0"/>
              <a:t>- املای برخی داروها ، مشابه هم می باشد، در این صورت دقت کافی داشته باشید.</a:t>
            </a:r>
          </a:p>
          <a:p>
            <a:pPr eaLnBrk="1" hangingPunct="1"/>
            <a:r>
              <a:rPr lang="ar-SA" smtClean="0"/>
              <a:t>تلفظ برخی داروها مشابه هم می باشد. اگر از طریق تلفن یا صدا </a:t>
            </a:r>
            <a:r>
              <a:rPr lang="en-US" smtClean="0">
                <a:cs typeface="Times New Roman" pitchFamily="18" charset="0"/>
              </a:rPr>
              <a:t>order</a:t>
            </a:r>
            <a:r>
              <a:rPr lang="ar-SA" smtClean="0"/>
              <a:t>  را دریافت می کنید دقت کافی نمایید</a:t>
            </a:r>
            <a:r>
              <a:rPr lang="en-US" smtClean="0">
                <a:cs typeface="Times New Roman" pitchFamily="18" charset="0"/>
              </a:rPr>
              <a:t> </a:t>
            </a:r>
          </a:p>
        </p:txBody>
      </p:sp>
    </p:spTree>
  </p:cSld>
  <p:clrMapOvr>
    <a:masterClrMapping/>
  </p:clrMapOvr>
  <p:transition spd="slow" advClick="0">
    <p:wipe/>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p:cNvSpPr>
          <p:nvPr>
            <p:ph type="body" idx="4294967295"/>
          </p:nvPr>
        </p:nvSpPr>
        <p:spPr>
          <a:xfrm>
            <a:off x="914400" y="1700213"/>
            <a:ext cx="8229600" cy="4525962"/>
          </a:xfrm>
        </p:spPr>
        <p:txBody>
          <a:bodyPr/>
          <a:lstStyle/>
          <a:p>
            <a:pPr>
              <a:lnSpc>
                <a:spcPct val="80000"/>
              </a:lnSpc>
            </a:pPr>
            <a:r>
              <a:rPr lang="ar-SA" sz="2800" b="1" smtClean="0"/>
              <a:t>. روش درست – </a:t>
            </a:r>
            <a:r>
              <a:rPr lang="en-US" sz="2800" b="1" smtClean="0">
                <a:cs typeface="Times New Roman" pitchFamily="18" charset="0"/>
              </a:rPr>
              <a:t>Right Route</a:t>
            </a:r>
            <a:endParaRPr lang="ar-SA" sz="2800" smtClean="0"/>
          </a:p>
          <a:p>
            <a:pPr>
              <a:lnSpc>
                <a:spcPct val="80000"/>
              </a:lnSpc>
            </a:pPr>
            <a:r>
              <a:rPr lang="ar-SA" sz="2800" smtClean="0"/>
              <a:t> </a:t>
            </a:r>
          </a:p>
          <a:p>
            <a:pPr>
              <a:lnSpc>
                <a:spcPct val="80000"/>
              </a:lnSpc>
            </a:pPr>
            <a:r>
              <a:rPr lang="ar-SA" sz="2800" smtClean="0"/>
              <a:t>- شیوه درست تجویز دارو را انتخاب کنید.</a:t>
            </a:r>
          </a:p>
          <a:p>
            <a:pPr>
              <a:lnSpc>
                <a:spcPct val="80000"/>
              </a:lnSpc>
            </a:pPr>
            <a:r>
              <a:rPr lang="ar-SA" sz="2800" smtClean="0"/>
              <a:t>- داروها با روش های متعددی تجویز می شوند ( خوراکی، تزریقی، موضعی، مقعدی، مهبلی و ... ) در صورت شک، روش صحیح را بپرسید و اختصارات مربوط به آنها ( </a:t>
            </a:r>
            <a:r>
              <a:rPr lang="en-US" sz="2800" smtClean="0">
                <a:cs typeface="Times New Roman" pitchFamily="18" charset="0"/>
              </a:rPr>
              <a:t>PO,PR,IM,IV</a:t>
            </a:r>
            <a:r>
              <a:rPr lang="ar-SA" sz="2800" smtClean="0"/>
              <a:t> و ... ) را یاد بگیرید.</a:t>
            </a:r>
          </a:p>
          <a:p>
            <a:pPr>
              <a:lnSpc>
                <a:spcPct val="80000"/>
              </a:lnSpc>
            </a:pPr>
            <a:r>
              <a:rPr lang="ar-SA" sz="2800" smtClean="0"/>
              <a:t>- تزریق وریدی باید با احتیاط صورت گیرد.</a:t>
            </a:r>
          </a:p>
          <a:p>
            <a:pPr>
              <a:lnSpc>
                <a:spcPct val="80000"/>
              </a:lnSpc>
            </a:pPr>
            <a:r>
              <a:rPr lang="ar-SA" sz="2800" smtClean="0"/>
              <a:t>- اقدامات لازم جهت تجویز دارو، روش درست را بدقت انجام دهید ( تکان دادن سوسپانسیون خوراکی قبل از مصرف، گرم کردن فرآورده قبل از مصرف، رقیق کردن و ... )</a:t>
            </a:r>
          </a:p>
          <a:p>
            <a:pPr>
              <a:lnSpc>
                <a:spcPct val="80000"/>
              </a:lnSpc>
            </a:pPr>
            <a:r>
              <a:rPr lang="ar-SA" sz="2800" smtClean="0"/>
              <a:t> </a:t>
            </a:r>
            <a:endParaRPr lang="en-US" sz="2800" smtClean="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p:cNvSpPr>
          <p:nvPr>
            <p:ph type="body" idx="4294967295"/>
          </p:nvPr>
        </p:nvSpPr>
        <p:spPr>
          <a:xfrm>
            <a:off x="395288" y="549275"/>
            <a:ext cx="8229600" cy="6308725"/>
          </a:xfrm>
        </p:spPr>
        <p:txBody>
          <a:bodyPr/>
          <a:lstStyle/>
          <a:p>
            <a:pPr>
              <a:lnSpc>
                <a:spcPct val="90000"/>
              </a:lnSpc>
            </a:pPr>
            <a:r>
              <a:rPr lang="ar-SA" b="1" smtClean="0"/>
              <a:t>4. زمان درست – </a:t>
            </a:r>
            <a:r>
              <a:rPr lang="en-US" b="1" smtClean="0">
                <a:cs typeface="Times New Roman" pitchFamily="18" charset="0"/>
              </a:rPr>
              <a:t>Right Time</a:t>
            </a:r>
            <a:endParaRPr lang="ar-SA" smtClean="0"/>
          </a:p>
          <a:p>
            <a:pPr>
              <a:lnSpc>
                <a:spcPct val="90000"/>
              </a:lnSpc>
            </a:pPr>
            <a:r>
              <a:rPr lang="ar-SA" smtClean="0"/>
              <a:t> </a:t>
            </a:r>
          </a:p>
          <a:p>
            <a:pPr>
              <a:lnSpc>
                <a:spcPct val="90000"/>
              </a:lnSpc>
            </a:pPr>
            <a:r>
              <a:rPr lang="ar-SA" smtClean="0"/>
              <a:t>- دارو باید در موعدمقرر تجویز گردد.</a:t>
            </a:r>
          </a:p>
          <a:p>
            <a:pPr>
              <a:lnSpc>
                <a:spcPct val="90000"/>
              </a:lnSpc>
            </a:pPr>
            <a:r>
              <a:rPr lang="ar-SA" smtClean="0"/>
              <a:t>- داروهای روزانه را هر روز در ساعت معین تجویز نمایید.</a:t>
            </a:r>
          </a:p>
          <a:p>
            <a:pPr>
              <a:lnSpc>
                <a:spcPct val="90000"/>
              </a:lnSpc>
            </a:pPr>
            <a:r>
              <a:rPr lang="ar-SA" smtClean="0"/>
              <a:t>- تجویز دارو رأس زمان مقرر به ویژه در آنتی بیوتیک ها حائز اهمیت خاص است تا سطح درمانی دارو در خون ثابت نگه داشته شود.</a:t>
            </a:r>
          </a:p>
          <a:p>
            <a:pPr>
              <a:lnSpc>
                <a:spcPct val="90000"/>
              </a:lnSpc>
            </a:pPr>
            <a:r>
              <a:rPr lang="ar-SA" smtClean="0"/>
              <a:t>- زمان تجویز دارو را طوری انتخاب کنید که حتی المقدور با خواب بیمار تداخل نداشته باشد یا مانع خواب بیمار نشود، این نکته از جمله در مورد دیورتیک ها حائز اهمیت است.</a:t>
            </a:r>
          </a:p>
          <a:p>
            <a:pPr>
              <a:lnSpc>
                <a:spcPct val="90000"/>
              </a:lnSpc>
            </a:pPr>
            <a:r>
              <a:rPr lang="ar-SA" smtClean="0"/>
              <a:t>- زمان تجویز دارو در کاهش عوارض و افزایش اثرات دارو نقش دارد</a:t>
            </a:r>
            <a:r>
              <a:rPr lang="ar-SA" b="1" smtClean="0"/>
              <a:t> 3</a:t>
            </a:r>
            <a:r>
              <a:rPr lang="ar-SA" smtClean="0"/>
              <a:t>.</a:t>
            </a:r>
            <a:endParaRPr lang="en-US" smtClean="0">
              <a:cs typeface="Times New Roman" pitchFamily="18" charset="0"/>
            </a:endParaRPr>
          </a:p>
        </p:txBody>
      </p:sp>
    </p:spTree>
  </p:cSld>
  <p:clrMapOvr>
    <a:masterClrMapping/>
  </p:clrMapOvr>
  <p:transition spd="slow" advClick="0">
    <p:wipe/>
    <p:sndAc>
      <p:end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TC104033921[[fn=Damask]]</Template>
  <TotalTime>6255</TotalTime>
  <Words>2931</Words>
  <Application>Microsoft Office PowerPoint</Application>
  <PresentationFormat>On-screen Show (4:3)</PresentationFormat>
  <Paragraphs>377</Paragraphs>
  <Slides>58</Slides>
  <Notes>17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Foundry</vt:lpstr>
      <vt:lpstr>Slide 1</vt:lpstr>
      <vt:lpstr>Slide 2</vt:lpstr>
      <vt:lpstr>Slide 3</vt:lpstr>
      <vt:lpstr>Slide 4</vt:lpstr>
      <vt:lpstr>وظایف قانونی پرستار (قانون 5R)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نور اپی نفرینLevophed </vt:lpstr>
      <vt:lpstr>Slide 51</vt:lpstr>
      <vt:lpstr>Slide 52</vt:lpstr>
      <vt:lpstr>Slide 53</vt:lpstr>
      <vt:lpstr>Slide 54</vt:lpstr>
      <vt:lpstr>Slide 55</vt:lpstr>
      <vt:lpstr>Slide 56</vt:lpstr>
      <vt:lpstr>Slide 57</vt:lpstr>
      <vt:lpstr>Slide 58</vt:lpstr>
    </vt:vector>
  </TitlesOfParts>
  <Company>MRT Win2Farsi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Dafe  Computer  Co</dc:creator>
  <cp:lastModifiedBy>ALADDIN</cp:lastModifiedBy>
  <cp:revision>597</cp:revision>
  <dcterms:created xsi:type="dcterms:W3CDTF">2013-01-15T15:52:11Z</dcterms:created>
  <dcterms:modified xsi:type="dcterms:W3CDTF">2014-11-16T18:41:32Z</dcterms:modified>
</cp:coreProperties>
</file>